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</p:sldMasterIdLst>
  <p:notesMasterIdLst>
    <p:notesMasterId r:id="rId3"/>
  </p:notesMasterIdLst>
  <p:sldIdLst>
    <p:sldId id="26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266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15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07F14-CA95-E54F-B942-3FDA92B79B91}" type="datetimeFigureOut">
              <a:rPr lang="en-US" smtClean="0"/>
              <a:t>5/15/24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52B96-7E30-F24E-97A0-F1BB4922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5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90" y="844813"/>
            <a:ext cx="4969240" cy="1741905"/>
          </a:xfrm>
        </p:spPr>
        <p:txBody>
          <a:bodyPr/>
          <a:lstStyle>
            <a:lvl1pPr algn="l">
              <a:lnSpc>
                <a:spcPct val="90000"/>
              </a:lnSpc>
              <a:spcAft>
                <a:spcPts val="800"/>
              </a:spcAft>
              <a:tabLst>
                <a:tab pos="5791055" algn="l"/>
              </a:tabLst>
              <a:defRPr sz="4000" b="0" baseline="0">
                <a:solidFill>
                  <a:srgbClr val="FFCB42"/>
                </a:solidFill>
              </a:defRPr>
            </a:lvl1pPr>
          </a:lstStyle>
          <a:p>
            <a:pPr>
              <a:lnSpc>
                <a:spcPct val="70000"/>
              </a:lnSpc>
              <a:spcAft>
                <a:spcPts val="600"/>
              </a:spcAft>
              <a:tabLst>
                <a:tab pos="4343400" algn="l"/>
              </a:tabLst>
            </a:pP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6502400" y="4445000"/>
            <a:ext cx="4775200" cy="15240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rgbClr val="F2F2F2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spcAft>
                <a:spcPts val="800"/>
              </a:spcAft>
              <a:tabLst>
                <a:tab pos="5791055" algn="l"/>
              </a:tabLst>
            </a:pPr>
            <a:endParaRPr lang="en-US" sz="2667" b="1" dirty="0">
              <a:ea typeface="ＭＳ Ｐゴシック" charset="0"/>
            </a:endParaRP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6502400" y="4546600"/>
            <a:ext cx="4775200" cy="15240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rgbClr val="F2F2F2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spcAft>
                <a:spcPts val="800"/>
              </a:spcAft>
              <a:tabLst>
                <a:tab pos="5791055" algn="l"/>
              </a:tabLst>
            </a:pPr>
            <a:endParaRPr lang="en-US" sz="2667" b="1" dirty="0">
              <a:ea typeface="ＭＳ Ｐゴシック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43190" y="5188857"/>
            <a:ext cx="3641183" cy="881743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43190" y="4267200"/>
            <a:ext cx="4144433" cy="548216"/>
          </a:xfrm>
        </p:spPr>
        <p:txBody>
          <a:bodyPr>
            <a:noAutofit/>
          </a:bodyPr>
          <a:lstStyle>
            <a:lvl1pPr marL="0" indent="0">
              <a:buNone/>
              <a:defRPr sz="3200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068E3-7C1D-7E48-932F-3E9AD8C6767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3190" y="3122159"/>
            <a:ext cx="5286375" cy="609600"/>
          </a:xfrm>
        </p:spPr>
        <p:txBody>
          <a:bodyPr/>
          <a:lstStyle>
            <a:lvl1pPr marL="0" indent="0">
              <a:buNone/>
              <a:defRPr sz="3200" b="1" i="1">
                <a:solidFill>
                  <a:srgbClr val="FFCB42"/>
                </a:solidFill>
              </a:defRPr>
            </a:lvl1pPr>
            <a:lvl2pPr marL="1066785" indent="-457200">
              <a:buFont typeface="Arial" panose="020B0604020202020204" pitchFamily="34" charset="0"/>
              <a:buChar char="•"/>
              <a:defRPr b="1" i="1">
                <a:solidFill>
                  <a:srgbClr val="FFCB42"/>
                </a:solidFill>
              </a:defRPr>
            </a:lvl2pPr>
            <a:lvl3pPr>
              <a:defRPr b="1" i="1">
                <a:solidFill>
                  <a:srgbClr val="FFCB42"/>
                </a:solidFill>
              </a:defRPr>
            </a:lvl3pPr>
            <a:lvl4pPr>
              <a:defRPr b="1" i="1">
                <a:solidFill>
                  <a:srgbClr val="FFCB42"/>
                </a:solidFill>
              </a:defRPr>
            </a:lvl4pPr>
            <a:lvl5pPr>
              <a:defRPr b="1" i="1">
                <a:solidFill>
                  <a:srgbClr val="FFCB4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2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1920"/>
            <a:ext cx="11277600" cy="50850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5088"/>
            <a:ext cx="2844800" cy="226713"/>
          </a:xfrm>
        </p:spPr>
        <p:txBody>
          <a:bodyPr/>
          <a:lstStyle>
            <a:lvl1pPr>
              <a:defRPr sz="933"/>
            </a:lvl1pPr>
          </a:lstStyle>
          <a:p>
            <a:r>
              <a:rPr lang="en-US"/>
              <a:t>15 May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55088"/>
            <a:ext cx="3860800" cy="226713"/>
          </a:xfrm>
        </p:spPr>
        <p:txBody>
          <a:bodyPr/>
          <a:lstStyle>
            <a:lvl1pPr>
              <a:defRPr sz="933" b="0">
                <a:solidFill>
                  <a:srgbClr val="898989"/>
                </a:solidFill>
              </a:defRPr>
            </a:lvl1pPr>
          </a:lstStyle>
          <a:p>
            <a:r>
              <a:rPr lang="en-US"/>
              <a:t>56th New Horizons STM - Day 2 (Open)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555088"/>
            <a:ext cx="2844800" cy="226713"/>
          </a:xfrm>
        </p:spPr>
        <p:txBody>
          <a:bodyPr/>
          <a:lstStyle>
            <a:lvl1pPr>
              <a:defRPr sz="933">
                <a:solidFill>
                  <a:srgbClr val="898989"/>
                </a:solidFill>
              </a:defRPr>
            </a:lvl1pPr>
          </a:lstStyle>
          <a:p>
            <a:fld id="{B9635B74-C827-47ED-A911-CD3E05054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9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40882"/>
            <a:ext cx="2844800" cy="249385"/>
          </a:xfrm>
        </p:spPr>
        <p:txBody>
          <a:bodyPr/>
          <a:lstStyle>
            <a:lvl1pPr>
              <a:defRPr sz="933"/>
            </a:lvl1pPr>
          </a:lstStyle>
          <a:p>
            <a:r>
              <a:rPr lang="en-US"/>
              <a:t>15 May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540882"/>
            <a:ext cx="3860800" cy="249385"/>
          </a:xfrm>
        </p:spPr>
        <p:txBody>
          <a:bodyPr/>
          <a:lstStyle>
            <a:lvl1pPr>
              <a:defRPr sz="933"/>
            </a:lvl1pPr>
          </a:lstStyle>
          <a:p>
            <a:r>
              <a:rPr lang="en-US"/>
              <a:t>56th New Horizons STM - Day 2 (Open)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47200" y="6540882"/>
            <a:ext cx="2844800" cy="249385"/>
          </a:xfrm>
        </p:spPr>
        <p:txBody>
          <a:bodyPr/>
          <a:lstStyle>
            <a:lvl1pPr>
              <a:defRPr sz="933"/>
            </a:lvl1pPr>
          </a:lstStyle>
          <a:p>
            <a:fld id="{B9635B74-C827-47ED-A911-CD3E05054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40882"/>
            <a:ext cx="2844800" cy="249385"/>
          </a:xfrm>
        </p:spPr>
        <p:txBody>
          <a:bodyPr/>
          <a:lstStyle>
            <a:lvl1pPr>
              <a:defRPr sz="933"/>
            </a:lvl1pPr>
          </a:lstStyle>
          <a:p>
            <a:r>
              <a:rPr lang="en-US"/>
              <a:t>15 May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540882"/>
            <a:ext cx="3860800" cy="249385"/>
          </a:xfrm>
        </p:spPr>
        <p:txBody>
          <a:bodyPr/>
          <a:lstStyle>
            <a:lvl1pPr>
              <a:defRPr sz="933"/>
            </a:lvl1pPr>
          </a:lstStyle>
          <a:p>
            <a:r>
              <a:rPr lang="en-US"/>
              <a:t>56th New Horizons STM - Day 2 (Open)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540882"/>
            <a:ext cx="2844800" cy="249385"/>
          </a:xfrm>
        </p:spPr>
        <p:txBody>
          <a:bodyPr/>
          <a:lstStyle>
            <a:lvl1pPr>
              <a:defRPr sz="933"/>
            </a:lvl1pPr>
          </a:lstStyle>
          <a:p>
            <a:fld id="{B9635B74-C827-47ED-A911-CD3E05054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9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40882"/>
            <a:ext cx="2844800" cy="249385"/>
          </a:xfrm>
        </p:spPr>
        <p:txBody>
          <a:bodyPr/>
          <a:lstStyle>
            <a:lvl1pPr>
              <a:defRPr sz="933"/>
            </a:lvl1pPr>
          </a:lstStyle>
          <a:p>
            <a:r>
              <a:rPr lang="en-US"/>
              <a:t>15 May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540882"/>
            <a:ext cx="3860800" cy="249385"/>
          </a:xfrm>
        </p:spPr>
        <p:txBody>
          <a:bodyPr/>
          <a:lstStyle>
            <a:lvl1pPr>
              <a:defRPr sz="933"/>
            </a:lvl1pPr>
          </a:lstStyle>
          <a:p>
            <a:r>
              <a:rPr lang="en-US"/>
              <a:t>56th New Horizons STM - Day 2 (Open)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540882"/>
            <a:ext cx="2844800" cy="249385"/>
          </a:xfrm>
        </p:spPr>
        <p:txBody>
          <a:bodyPr/>
          <a:lstStyle>
            <a:lvl1pPr>
              <a:defRPr sz="933"/>
            </a:lvl1pPr>
          </a:lstStyle>
          <a:p>
            <a:fld id="{B9635B74-C827-47ED-A911-CD3E05054A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1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nal NAS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81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rizon.png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27504"/>
            <a:ext cx="12192000" cy="12074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040" y="108285"/>
            <a:ext cx="112776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81760"/>
            <a:ext cx="11277600" cy="509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31118"/>
            <a:ext cx="2235200" cy="206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15 May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642202"/>
            <a:ext cx="3860800" cy="206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56th New Horizons STM - Day 2 (Open)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642202"/>
            <a:ext cx="2844800" cy="2061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35B74-C827-47ED-A911-CD3E05054A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E9896-8EE0-29EA-BC13-2754262713B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513"/>
            <a:ext cx="12192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BF8FA-DEE7-FA29-7C9A-8157BE0E5CB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3536" y="35242"/>
            <a:ext cx="918376" cy="8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/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FFCB42"/>
          </a:solidFill>
          <a:latin typeface="Arial Black"/>
          <a:ea typeface="+mj-ea"/>
          <a:cs typeface="Arial Black"/>
        </a:defRPr>
      </a:lvl1pPr>
    </p:titleStyle>
    <p:bodyStyle>
      <a:lvl1pPr marL="457189" indent="-457189" algn="l" defTabSz="1219170" rtl="0" eaLnBrk="1" latinLnBrk="0" hangingPunct="1">
        <a:spcBef>
          <a:spcPts val="0"/>
        </a:spcBef>
        <a:spcAft>
          <a:spcPts val="1200"/>
        </a:spcAft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•"/>
        <a:defRPr sz="3733" kern="1200">
          <a:solidFill>
            <a:srgbClr val="FFFFFF"/>
          </a:solidFill>
          <a:latin typeface="Arial"/>
          <a:ea typeface="+mn-ea"/>
          <a:cs typeface="Arial"/>
        </a:defRPr>
      </a:lvl1pPr>
      <a:lvl2pPr marL="990575" indent="-380990" algn="l" defTabSz="1219170" rtl="0" eaLnBrk="1" latinLnBrk="0" hangingPunct="1">
        <a:spcBef>
          <a:spcPts val="0"/>
        </a:spcBef>
        <a:spcAft>
          <a:spcPts val="1200"/>
        </a:spcAft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–"/>
        <a:defRPr sz="3200" kern="1200">
          <a:solidFill>
            <a:srgbClr val="FFFFFF"/>
          </a:solidFill>
          <a:latin typeface="Arial"/>
          <a:ea typeface="+mn-ea"/>
          <a:cs typeface="Arial"/>
        </a:defRPr>
      </a:lvl2pPr>
      <a:lvl3pPr marL="1523962" indent="-304792" algn="l" defTabSz="1219170" rtl="0" eaLnBrk="1" latinLnBrk="0" hangingPunct="1">
        <a:spcBef>
          <a:spcPts val="0"/>
        </a:spcBef>
        <a:spcAft>
          <a:spcPts val="1200"/>
        </a:spcAft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•"/>
        <a:defRPr sz="2667" kern="1200">
          <a:solidFill>
            <a:srgbClr val="FFFFFF"/>
          </a:solidFill>
          <a:latin typeface="Arial"/>
          <a:ea typeface="+mn-ea"/>
          <a:cs typeface="Arial"/>
        </a:defRPr>
      </a:lvl3pPr>
      <a:lvl4pPr marL="2133547" indent="-304792" algn="l" defTabSz="1219170" rtl="0" eaLnBrk="1" latinLnBrk="0" hangingPunct="1">
        <a:spcBef>
          <a:spcPts val="0"/>
        </a:spcBef>
        <a:spcAft>
          <a:spcPts val="1200"/>
        </a:spcAft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–"/>
        <a:defRPr sz="2400" kern="1200">
          <a:solidFill>
            <a:srgbClr val="FFFFFF"/>
          </a:solidFill>
          <a:latin typeface="Arial"/>
          <a:ea typeface="+mn-ea"/>
          <a:cs typeface="Arial"/>
        </a:defRPr>
      </a:lvl4pPr>
      <a:lvl5pPr marL="2743131" indent="-304792" algn="l" defTabSz="1219170" rtl="0" eaLnBrk="1" latinLnBrk="0" hangingPunct="1">
        <a:spcBef>
          <a:spcPts val="0"/>
        </a:spcBef>
        <a:spcAft>
          <a:spcPts val="1600"/>
        </a:spcAft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»"/>
        <a:defRPr sz="2400" kern="1200">
          <a:solidFill>
            <a:srgbClr val="FFFFFF"/>
          </a:solidFill>
          <a:latin typeface="Arial"/>
          <a:ea typeface="+mn-ea"/>
          <a:cs typeface="Arial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78B4-A7B6-6F18-3792-F4509D8B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Discussions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D7417-CCF7-6C7E-E4A7-E736D25D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May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52A15-00D3-9BFE-B9D9-5EE6470E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56th New Horizons STM - Day 2 (Open)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FC82-1B40-D673-8F1F-1C6FC6CD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35B74-C827-47ED-A911-CD3E05054A7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1FAE7-3476-C197-AD5E-97115E4E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74" y="1220441"/>
            <a:ext cx="2586702" cy="1721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3F3D03-6850-F216-29C2-5EEFB8C8F5B9}"/>
              </a:ext>
            </a:extLst>
          </p:cNvPr>
          <p:cNvSpPr txBox="1"/>
          <p:nvPr/>
        </p:nvSpPr>
        <p:spPr>
          <a:xfrm>
            <a:off x="309252" y="2941669"/>
            <a:ext cx="2269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Cosmic Ultra-Violet 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D4F4E-7672-7194-AFB0-9532561AAFAD}"/>
              </a:ext>
            </a:extLst>
          </p:cNvPr>
          <p:cNvSpPr txBox="1"/>
          <p:nvPr/>
        </p:nvSpPr>
        <p:spPr>
          <a:xfrm>
            <a:off x="3005018" y="2569374"/>
            <a:ext cx="2978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most accurate determination of the Cosmic Optical Background ever.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1FEDA8-64C4-800A-83F9-96C95A09C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46" y="906342"/>
            <a:ext cx="2576045" cy="1672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B6FF6E-232A-B710-4085-35B287D9D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57" y="785682"/>
            <a:ext cx="2724944" cy="1335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4FF0AB-50D6-A2FB-8F34-22781AD60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357" y="812055"/>
            <a:ext cx="2194898" cy="1640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6CE53E-2E41-9963-A633-979AF8064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0307" y="946362"/>
            <a:ext cx="1565390" cy="15418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8D0154-36DC-6AD4-60BA-74B71C04A07B}"/>
              </a:ext>
            </a:extLst>
          </p:cNvPr>
          <p:cNvSpPr txBox="1"/>
          <p:nvPr/>
        </p:nvSpPr>
        <p:spPr>
          <a:xfrm>
            <a:off x="9896672" y="2490351"/>
            <a:ext cx="240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400" baseline="30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nd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Kuiper Belt: Why </a:t>
            </a:r>
            <a:r>
              <a:rPr lang="en-US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isnt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our debris disk like others? Or is it….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490873-F64E-0118-68FB-F283C21D4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467" y="4855179"/>
            <a:ext cx="734172" cy="75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F6392-8933-9CD5-9984-7CFB0FCBAA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3820" y="4905507"/>
            <a:ext cx="2118056" cy="1417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D356D4-1B4B-07F0-ACEE-57E0885BB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602" y="5388325"/>
            <a:ext cx="558443" cy="5916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JWST-TST High Contrast: Asymmetries, Dust Populations And Hints Of A  Collision In The β Pictoris Disk With NIRCam And MIRI - Astrobiology">
            <a:extLst>
              <a:ext uri="{FF2B5EF4-FFF2-40B4-BE49-F238E27FC236}">
                <a16:creationId xmlns:a16="http://schemas.microsoft.com/office/drawing/2014/main" id="{6CA06B22-6A96-EA78-9B1A-30553F08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8665" r="15549" b="19441"/>
          <a:stretch/>
        </p:blipFill>
        <p:spPr bwMode="auto">
          <a:xfrm>
            <a:off x="9674254" y="574862"/>
            <a:ext cx="1618748" cy="106940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8D184-DCD6-04DF-E452-26A25420E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2659" y="4958359"/>
            <a:ext cx="2076156" cy="13583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E66D9C-DA8C-41B5-45BF-DEE1A438DB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538" y="4906262"/>
            <a:ext cx="2076156" cy="13345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983EB7-C5D7-7B0C-1404-01C90A23E867}"/>
              </a:ext>
            </a:extLst>
          </p:cNvPr>
          <p:cNvSpPr txBox="1"/>
          <p:nvPr/>
        </p:nvSpPr>
        <p:spPr>
          <a:xfrm>
            <a:off x="5015017" y="2082186"/>
            <a:ext cx="198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Peering into interstellar clouds.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7FC47-B2CD-D785-EB5C-2DA3FD0F257C}"/>
              </a:ext>
            </a:extLst>
          </p:cNvPr>
          <p:cNvSpPr txBox="1"/>
          <p:nvPr/>
        </p:nvSpPr>
        <p:spPr>
          <a:xfrm>
            <a:off x="7729020" y="2180647"/>
            <a:ext cx="219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secret sauce behind finding KBOs!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A1AD4A-6A9C-AEFC-844B-E2D03A82F1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6255" y="3142954"/>
            <a:ext cx="2150231" cy="15740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86AF86-A9A4-F85C-4ED5-A710C13DB6ED}"/>
              </a:ext>
            </a:extLst>
          </p:cNvPr>
          <p:cNvSpPr txBox="1"/>
          <p:nvPr/>
        </p:nvSpPr>
        <p:spPr>
          <a:xfrm>
            <a:off x="10021223" y="4497707"/>
            <a:ext cx="121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Mind the gap!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420FC4-C35E-0883-2847-4D697D81520F}"/>
              </a:ext>
            </a:extLst>
          </p:cNvPr>
          <p:cNvSpPr txBox="1"/>
          <p:nvPr/>
        </p:nvSpPr>
        <p:spPr>
          <a:xfrm>
            <a:off x="9687562" y="6268282"/>
            <a:ext cx="219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KBO occultations (and innovative use of Zoom video)</a:t>
            </a:r>
          </a:p>
        </p:txBody>
      </p:sp>
      <p:pic>
        <p:nvPicPr>
          <p:cNvPr id="1043" name="Picture 1042">
            <a:extLst>
              <a:ext uri="{FF2B5EF4-FFF2-40B4-BE49-F238E27FC236}">
                <a16:creationId xmlns:a16="http://schemas.microsoft.com/office/drawing/2014/main" id="{52466FA1-4681-93F0-766B-A51CDCAD2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4884" y="4130123"/>
            <a:ext cx="3170905" cy="1368006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0D9F7AC9-5860-878E-EBE1-C6B264B0176A}"/>
              </a:ext>
            </a:extLst>
          </p:cNvPr>
          <p:cNvSpPr txBox="1"/>
          <p:nvPr/>
        </p:nvSpPr>
        <p:spPr>
          <a:xfrm>
            <a:off x="309252" y="3776077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Planning the termination shock approach and crossing!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16E49-D544-526A-FC15-AC87B646B5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3591" y="3857037"/>
            <a:ext cx="1631159" cy="20525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6037C1-F6A0-B93F-3B6A-AFFDACFC8113}"/>
              </a:ext>
            </a:extLst>
          </p:cNvPr>
          <p:cNvSpPr txBox="1"/>
          <p:nvPr/>
        </p:nvSpPr>
        <p:spPr>
          <a:xfrm>
            <a:off x="6432223" y="3637920"/>
            <a:ext cx="186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Composition of Charon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9CADA9-85D5-C604-4262-D78BFFD662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478" y="4870123"/>
            <a:ext cx="2401859" cy="13212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AE19D02-1A95-DE38-24D9-7B237D8737EF}"/>
              </a:ext>
            </a:extLst>
          </p:cNvPr>
          <p:cNvSpPr txBox="1"/>
          <p:nvPr/>
        </p:nvSpPr>
        <p:spPr>
          <a:xfrm>
            <a:off x="4468815" y="6191401"/>
            <a:ext cx="287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Hydrogen in the heliosphere and beyond.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C1342F2-650C-6F8D-EF33-75BF07DD0E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4639" y="3831930"/>
            <a:ext cx="1482000" cy="13755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999F5F4-AC76-8DE7-D029-E1BFB9D70B55}"/>
              </a:ext>
            </a:extLst>
          </p:cNvPr>
          <p:cNvSpPr txBox="1"/>
          <p:nvPr/>
        </p:nvSpPr>
        <p:spPr>
          <a:xfrm>
            <a:off x="8026400" y="3044126"/>
            <a:ext cx="186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Building Pluto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7A94D59-5FB5-CC61-7125-13D921FF85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96007" y="3323999"/>
            <a:ext cx="1377839" cy="13929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Picture 2" descr="Mexican Beach Rock Pebble Landscaping Ideas for SW Florida | Epic Stoneworks">
            <a:extLst>
              <a:ext uri="{FF2B5EF4-FFF2-40B4-BE49-F238E27FC236}">
                <a16:creationId xmlns:a16="http://schemas.microsoft.com/office/drawing/2014/main" id="{02FBAD28-CE58-EDA0-3BB9-9E99A3D2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13" y="4475011"/>
            <a:ext cx="1060696" cy="54734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746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93</Words>
  <Application>Microsoft Macintosh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Arial Black</vt:lpstr>
      <vt:lpstr>Arial Narrow</vt:lpstr>
      <vt:lpstr>Calibri</vt:lpstr>
      <vt:lpstr>1_Office Theme</vt:lpstr>
      <vt:lpstr>Summary Discussions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Pontus C Brandt</dc:creator>
  <cp:lastModifiedBy>Pontus C. Brandt</cp:lastModifiedBy>
  <cp:revision>101</cp:revision>
  <dcterms:created xsi:type="dcterms:W3CDTF">2022-01-31T20:25:26Z</dcterms:created>
  <dcterms:modified xsi:type="dcterms:W3CDTF">2024-05-15T21:20:42Z</dcterms:modified>
</cp:coreProperties>
</file>