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1288" r:id="rId3"/>
    <p:sldId id="1289" r:id="rId4"/>
    <p:sldId id="1264" r:id="rId5"/>
    <p:sldId id="1279" r:id="rId6"/>
    <p:sldId id="1290" r:id="rId7"/>
    <p:sldId id="1312" r:id="rId8"/>
    <p:sldId id="1313" r:id="rId9"/>
    <p:sldId id="1314" r:id="rId10"/>
    <p:sldId id="1263" r:id="rId11"/>
    <p:sldId id="350" r:id="rId12"/>
    <p:sldId id="1192" r:id="rId13"/>
    <p:sldId id="1293" r:id="rId14"/>
    <p:sldId id="1292" r:id="rId15"/>
    <p:sldId id="1317" r:id="rId16"/>
    <p:sldId id="1315" r:id="rId17"/>
    <p:sldId id="1316" r:id="rId18"/>
    <p:sldId id="1311" r:id="rId19"/>
    <p:sldId id="257" r:id="rId20"/>
    <p:sldId id="1276" r:id="rId21"/>
    <p:sldId id="259" r:id="rId22"/>
    <p:sldId id="1274" r:id="rId23"/>
    <p:sldId id="1277" r:id="rId24"/>
    <p:sldId id="1275" r:id="rId25"/>
    <p:sldId id="1280" r:id="rId26"/>
    <p:sldId id="1281" r:id="rId27"/>
    <p:sldId id="258" r:id="rId28"/>
    <p:sldId id="260" r:id="rId29"/>
    <p:sldId id="261" r:id="rId30"/>
    <p:sldId id="262" r:id="rId31"/>
    <p:sldId id="263" r:id="rId32"/>
    <p:sldId id="1282" r:id="rId33"/>
    <p:sldId id="1200" r:id="rId34"/>
    <p:sldId id="1258" r:id="rId35"/>
    <p:sldId id="1270" r:id="rId36"/>
    <p:sldId id="1295" r:id="rId37"/>
    <p:sldId id="1296" r:id="rId38"/>
    <p:sldId id="1267" r:id="rId39"/>
    <p:sldId id="1254" r:id="rId40"/>
    <p:sldId id="1297" r:id="rId41"/>
    <p:sldId id="1273" r:id="rId42"/>
    <p:sldId id="1298" r:id="rId43"/>
    <p:sldId id="1301" r:id="rId44"/>
    <p:sldId id="1237" r:id="rId45"/>
    <p:sldId id="1303" r:id="rId46"/>
    <p:sldId id="1238" r:id="rId47"/>
    <p:sldId id="1271" r:id="rId48"/>
    <p:sldId id="1304" r:id="rId49"/>
    <p:sldId id="1278" r:id="rId50"/>
    <p:sldId id="1306" r:id="rId51"/>
    <p:sldId id="1307" r:id="rId52"/>
    <p:sldId id="352" r:id="rId53"/>
    <p:sldId id="1179" r:id="rId54"/>
    <p:sldId id="1308" r:id="rId55"/>
    <p:sldId id="1310" r:id="rId56"/>
    <p:sldId id="124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2DFF"/>
    <a:srgbClr val="37D5FF"/>
    <a:srgbClr val="CCF8FC"/>
    <a:srgbClr val="F3ABDD"/>
    <a:srgbClr val="E9A0EF"/>
    <a:srgbClr val="F0D5F7"/>
    <a:srgbClr val="FF00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0"/>
    <p:restoredTop sz="96405"/>
  </p:normalViewPr>
  <p:slideViewPr>
    <p:cSldViewPr snapToGrid="0">
      <p:cViewPr varScale="1">
        <p:scale>
          <a:sx n="129" d="100"/>
          <a:sy n="129" d="100"/>
        </p:scale>
        <p:origin x="216" y="28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6F0264-A9B5-8B44-AF9F-1F250F8F1FCD}" type="datetimeFigureOut">
              <a:rPr lang="en-US" smtClean="0"/>
              <a:t>5/15/24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52F844-3EE4-424D-954A-A45CB6EE17C1}" type="slidenum">
              <a:rPr lang="en-US" smtClean="0"/>
              <a:t>‹#›</a:t>
            </a:fld>
            <a:endParaRPr lang="en-US"/>
          </a:p>
        </p:txBody>
      </p:sp>
    </p:spTree>
    <p:extLst>
      <p:ext uri="{BB962C8B-B14F-4D97-AF65-F5344CB8AC3E}">
        <p14:creationId xmlns:p14="http://schemas.microsoft.com/office/powerpoint/2010/main" val="1526043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2</a:t>
            </a:fld>
            <a:endParaRPr lang="en-US"/>
          </a:p>
        </p:txBody>
      </p:sp>
    </p:spTree>
    <p:extLst>
      <p:ext uri="{BB962C8B-B14F-4D97-AF65-F5344CB8AC3E}">
        <p14:creationId xmlns:p14="http://schemas.microsoft.com/office/powerpoint/2010/main" val="2902330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37</a:t>
            </a:fld>
            <a:endParaRPr lang="en-US"/>
          </a:p>
        </p:txBody>
      </p:sp>
    </p:spTree>
    <p:extLst>
      <p:ext uri="{BB962C8B-B14F-4D97-AF65-F5344CB8AC3E}">
        <p14:creationId xmlns:p14="http://schemas.microsoft.com/office/powerpoint/2010/main" val="3245222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42</a:t>
            </a:fld>
            <a:endParaRPr lang="en-US"/>
          </a:p>
        </p:txBody>
      </p:sp>
    </p:spTree>
    <p:extLst>
      <p:ext uri="{BB962C8B-B14F-4D97-AF65-F5344CB8AC3E}">
        <p14:creationId xmlns:p14="http://schemas.microsoft.com/office/powerpoint/2010/main" val="4899340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43</a:t>
            </a:fld>
            <a:endParaRPr lang="en-US"/>
          </a:p>
        </p:txBody>
      </p:sp>
    </p:spTree>
    <p:extLst>
      <p:ext uri="{BB962C8B-B14F-4D97-AF65-F5344CB8AC3E}">
        <p14:creationId xmlns:p14="http://schemas.microsoft.com/office/powerpoint/2010/main" val="2634311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44</a:t>
            </a:fld>
            <a:endParaRPr lang="en-US"/>
          </a:p>
        </p:txBody>
      </p:sp>
    </p:spTree>
    <p:extLst>
      <p:ext uri="{BB962C8B-B14F-4D97-AF65-F5344CB8AC3E}">
        <p14:creationId xmlns:p14="http://schemas.microsoft.com/office/powerpoint/2010/main" val="1034569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45</a:t>
            </a:fld>
            <a:endParaRPr lang="en-US"/>
          </a:p>
        </p:txBody>
      </p:sp>
    </p:spTree>
    <p:extLst>
      <p:ext uri="{BB962C8B-B14F-4D97-AF65-F5344CB8AC3E}">
        <p14:creationId xmlns:p14="http://schemas.microsoft.com/office/powerpoint/2010/main" val="2222310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48</a:t>
            </a:fld>
            <a:endParaRPr lang="en-US"/>
          </a:p>
        </p:txBody>
      </p:sp>
    </p:spTree>
    <p:extLst>
      <p:ext uri="{BB962C8B-B14F-4D97-AF65-F5344CB8AC3E}">
        <p14:creationId xmlns:p14="http://schemas.microsoft.com/office/powerpoint/2010/main" val="2813155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51</a:t>
            </a:fld>
            <a:endParaRPr lang="en-US"/>
          </a:p>
        </p:txBody>
      </p:sp>
    </p:spTree>
    <p:extLst>
      <p:ext uri="{BB962C8B-B14F-4D97-AF65-F5344CB8AC3E}">
        <p14:creationId xmlns:p14="http://schemas.microsoft.com/office/powerpoint/2010/main" val="2939121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54</a:t>
            </a:fld>
            <a:endParaRPr lang="en-US"/>
          </a:p>
        </p:txBody>
      </p:sp>
    </p:spTree>
    <p:extLst>
      <p:ext uri="{BB962C8B-B14F-4D97-AF65-F5344CB8AC3E}">
        <p14:creationId xmlns:p14="http://schemas.microsoft.com/office/powerpoint/2010/main" val="3842084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3</a:t>
            </a:fld>
            <a:endParaRPr lang="en-US"/>
          </a:p>
        </p:txBody>
      </p:sp>
    </p:spTree>
    <p:extLst>
      <p:ext uri="{BB962C8B-B14F-4D97-AF65-F5344CB8AC3E}">
        <p14:creationId xmlns:p14="http://schemas.microsoft.com/office/powerpoint/2010/main" val="3245222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6</a:t>
            </a:fld>
            <a:endParaRPr lang="en-US"/>
          </a:p>
        </p:txBody>
      </p:sp>
    </p:spTree>
    <p:extLst>
      <p:ext uri="{BB962C8B-B14F-4D97-AF65-F5344CB8AC3E}">
        <p14:creationId xmlns:p14="http://schemas.microsoft.com/office/powerpoint/2010/main" val="683075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7</a:t>
            </a:fld>
            <a:endParaRPr lang="en-US"/>
          </a:p>
        </p:txBody>
      </p:sp>
    </p:spTree>
    <p:extLst>
      <p:ext uri="{BB962C8B-B14F-4D97-AF65-F5344CB8AC3E}">
        <p14:creationId xmlns:p14="http://schemas.microsoft.com/office/powerpoint/2010/main" val="2998965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9</a:t>
            </a:fld>
            <a:endParaRPr lang="en-US"/>
          </a:p>
        </p:txBody>
      </p:sp>
    </p:spTree>
    <p:extLst>
      <p:ext uri="{BB962C8B-B14F-4D97-AF65-F5344CB8AC3E}">
        <p14:creationId xmlns:p14="http://schemas.microsoft.com/office/powerpoint/2010/main" val="3207861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10</a:t>
            </a:fld>
            <a:endParaRPr lang="en-US"/>
          </a:p>
        </p:txBody>
      </p:sp>
    </p:spTree>
    <p:extLst>
      <p:ext uri="{BB962C8B-B14F-4D97-AF65-F5344CB8AC3E}">
        <p14:creationId xmlns:p14="http://schemas.microsoft.com/office/powerpoint/2010/main" val="771086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11</a:t>
            </a:fld>
            <a:endParaRPr lang="en-US"/>
          </a:p>
        </p:txBody>
      </p:sp>
    </p:spTree>
    <p:extLst>
      <p:ext uri="{BB962C8B-B14F-4D97-AF65-F5344CB8AC3E}">
        <p14:creationId xmlns:p14="http://schemas.microsoft.com/office/powerpoint/2010/main" val="2939121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34</a:t>
            </a:fld>
            <a:endParaRPr lang="en-US"/>
          </a:p>
        </p:txBody>
      </p:sp>
    </p:spTree>
    <p:extLst>
      <p:ext uri="{BB962C8B-B14F-4D97-AF65-F5344CB8AC3E}">
        <p14:creationId xmlns:p14="http://schemas.microsoft.com/office/powerpoint/2010/main" val="4038484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A8E992-309F-D046-9216-284012210D3B}" type="slidenum">
              <a:rPr lang="en-US" smtClean="0"/>
              <a:t>36</a:t>
            </a:fld>
            <a:endParaRPr lang="en-US"/>
          </a:p>
        </p:txBody>
      </p:sp>
    </p:spTree>
    <p:extLst>
      <p:ext uri="{BB962C8B-B14F-4D97-AF65-F5344CB8AC3E}">
        <p14:creationId xmlns:p14="http://schemas.microsoft.com/office/powerpoint/2010/main" val="216227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A82BE-6B90-1A21-E7AD-79069FDB47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3FDDCF-A5D1-99D4-37FE-AC06DAC31F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6CEC78-A743-D95E-17E5-FDB7BF0AD8A7}"/>
              </a:ext>
            </a:extLst>
          </p:cNvPr>
          <p:cNvSpPr>
            <a:spLocks noGrp="1"/>
          </p:cNvSpPr>
          <p:nvPr>
            <p:ph type="dt" sz="half" idx="10"/>
          </p:nvPr>
        </p:nvSpPr>
        <p:spPr/>
        <p:txBody>
          <a:bodyPr/>
          <a:lstStyle/>
          <a:p>
            <a:fld id="{A5B9F9B6-E625-CE42-8D5E-C5B9F58D5E23}" type="datetime1">
              <a:rPr lang="en-US" smtClean="0"/>
              <a:t>5/15/24</a:t>
            </a:fld>
            <a:endParaRPr lang="en-US"/>
          </a:p>
        </p:txBody>
      </p:sp>
      <p:sp>
        <p:nvSpPr>
          <p:cNvPr id="5" name="Footer Placeholder 4">
            <a:extLst>
              <a:ext uri="{FF2B5EF4-FFF2-40B4-BE49-F238E27FC236}">
                <a16:creationId xmlns:a16="http://schemas.microsoft.com/office/drawing/2014/main" id="{8763D243-8672-C371-F2BD-627F9C950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497A4-D18B-4DF4-E98B-4191A6770A29}"/>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1037801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16DD-59A8-7C7D-F240-CD2BE54611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9E5DCB-9927-978C-3C1D-E24FF6D5B6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710A7-2494-EC51-C33C-1E692653031E}"/>
              </a:ext>
            </a:extLst>
          </p:cNvPr>
          <p:cNvSpPr>
            <a:spLocks noGrp="1"/>
          </p:cNvSpPr>
          <p:nvPr>
            <p:ph type="dt" sz="half" idx="10"/>
          </p:nvPr>
        </p:nvSpPr>
        <p:spPr/>
        <p:txBody>
          <a:bodyPr/>
          <a:lstStyle/>
          <a:p>
            <a:fld id="{7BBC2303-C769-F84B-AF2E-DBDBCCCAC3DC}" type="datetime1">
              <a:rPr lang="en-US" smtClean="0"/>
              <a:t>5/15/24</a:t>
            </a:fld>
            <a:endParaRPr lang="en-US"/>
          </a:p>
        </p:txBody>
      </p:sp>
      <p:sp>
        <p:nvSpPr>
          <p:cNvPr id="5" name="Footer Placeholder 4">
            <a:extLst>
              <a:ext uri="{FF2B5EF4-FFF2-40B4-BE49-F238E27FC236}">
                <a16:creationId xmlns:a16="http://schemas.microsoft.com/office/drawing/2014/main" id="{C1DA3D8F-D138-EEEE-1448-3EBB528C89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9066C-BB28-E91A-AE1B-60D6B2A9D6F6}"/>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297861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83920B-CE1C-91BD-BAF5-3CB300AF78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163A4-1384-8832-5059-282F16288A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27E50F-39FA-FCDF-D6E6-7657BADAD8C8}"/>
              </a:ext>
            </a:extLst>
          </p:cNvPr>
          <p:cNvSpPr>
            <a:spLocks noGrp="1"/>
          </p:cNvSpPr>
          <p:nvPr>
            <p:ph type="dt" sz="half" idx="10"/>
          </p:nvPr>
        </p:nvSpPr>
        <p:spPr/>
        <p:txBody>
          <a:bodyPr/>
          <a:lstStyle/>
          <a:p>
            <a:fld id="{F437D221-F18C-E940-9F42-B113F900D065}" type="datetime1">
              <a:rPr lang="en-US" smtClean="0"/>
              <a:t>5/15/24</a:t>
            </a:fld>
            <a:endParaRPr lang="en-US"/>
          </a:p>
        </p:txBody>
      </p:sp>
      <p:sp>
        <p:nvSpPr>
          <p:cNvPr id="5" name="Footer Placeholder 4">
            <a:extLst>
              <a:ext uri="{FF2B5EF4-FFF2-40B4-BE49-F238E27FC236}">
                <a16:creationId xmlns:a16="http://schemas.microsoft.com/office/drawing/2014/main" id="{141FD7DC-7083-84A5-6CCD-896CCDEFC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29A13-D548-E6CD-CA6F-5549B764E96F}"/>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1532562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BA03-BFD1-F9C2-9903-E3F602C403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60475D-FE2F-D01C-5A9C-D2E6D4B541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CCDD5F-CE59-25EB-7F0B-7D9CA0536955}"/>
              </a:ext>
            </a:extLst>
          </p:cNvPr>
          <p:cNvSpPr>
            <a:spLocks noGrp="1"/>
          </p:cNvSpPr>
          <p:nvPr>
            <p:ph type="dt" sz="half" idx="10"/>
          </p:nvPr>
        </p:nvSpPr>
        <p:spPr/>
        <p:txBody>
          <a:bodyPr/>
          <a:lstStyle/>
          <a:p>
            <a:fld id="{8807591E-00BF-AA4B-8C6E-9D806FAEB956}" type="datetime1">
              <a:rPr lang="en-US" smtClean="0"/>
              <a:t>5/15/24</a:t>
            </a:fld>
            <a:endParaRPr lang="en-US"/>
          </a:p>
        </p:txBody>
      </p:sp>
      <p:sp>
        <p:nvSpPr>
          <p:cNvPr id="5" name="Footer Placeholder 4">
            <a:extLst>
              <a:ext uri="{FF2B5EF4-FFF2-40B4-BE49-F238E27FC236}">
                <a16:creationId xmlns:a16="http://schemas.microsoft.com/office/drawing/2014/main" id="{81616BA5-5886-07B6-F853-E4A6118A16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FBD08-49AC-EB61-8E47-45FD66D94972}"/>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3095148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27F6-5DBD-398F-7D15-902DB9CDA6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9B6F1A-C0D7-83FE-E306-C5362151E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0DADF3-249E-B96B-657A-6CF2D1DFB0C9}"/>
              </a:ext>
            </a:extLst>
          </p:cNvPr>
          <p:cNvSpPr>
            <a:spLocks noGrp="1"/>
          </p:cNvSpPr>
          <p:nvPr>
            <p:ph type="dt" sz="half" idx="10"/>
          </p:nvPr>
        </p:nvSpPr>
        <p:spPr/>
        <p:txBody>
          <a:bodyPr/>
          <a:lstStyle/>
          <a:p>
            <a:fld id="{F67AE98A-8D3B-1E42-9F05-541EF2C1E9B0}" type="datetime1">
              <a:rPr lang="en-US" smtClean="0"/>
              <a:t>5/15/24</a:t>
            </a:fld>
            <a:endParaRPr lang="en-US"/>
          </a:p>
        </p:txBody>
      </p:sp>
      <p:sp>
        <p:nvSpPr>
          <p:cNvPr id="5" name="Footer Placeholder 4">
            <a:extLst>
              <a:ext uri="{FF2B5EF4-FFF2-40B4-BE49-F238E27FC236}">
                <a16:creationId xmlns:a16="http://schemas.microsoft.com/office/drawing/2014/main" id="{EAF9490F-9223-5E6E-BFBF-D9B87852F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B6935-F588-BF05-D1A2-A320F6DD9CB3}"/>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4049528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3A481-B2E9-2AFE-01B1-62B511CAAA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8C809C-A4B6-BDEA-5131-AA5C8DB223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981DCC-624E-E3F6-FAC6-90B7FE184A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FA4826-904E-3C00-8BCC-446D30269112}"/>
              </a:ext>
            </a:extLst>
          </p:cNvPr>
          <p:cNvSpPr>
            <a:spLocks noGrp="1"/>
          </p:cNvSpPr>
          <p:nvPr>
            <p:ph type="dt" sz="half" idx="10"/>
          </p:nvPr>
        </p:nvSpPr>
        <p:spPr/>
        <p:txBody>
          <a:bodyPr/>
          <a:lstStyle/>
          <a:p>
            <a:fld id="{434AAE61-59FC-E34D-B221-D16A854CE804}" type="datetime1">
              <a:rPr lang="en-US" smtClean="0"/>
              <a:t>5/15/24</a:t>
            </a:fld>
            <a:endParaRPr lang="en-US"/>
          </a:p>
        </p:txBody>
      </p:sp>
      <p:sp>
        <p:nvSpPr>
          <p:cNvPr id="6" name="Footer Placeholder 5">
            <a:extLst>
              <a:ext uri="{FF2B5EF4-FFF2-40B4-BE49-F238E27FC236}">
                <a16:creationId xmlns:a16="http://schemas.microsoft.com/office/drawing/2014/main" id="{78BFD415-26DA-E078-3641-4898A98AA7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CA1D5-8309-92CA-D763-CF30238D69E1}"/>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2472683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F70A-49BA-C50E-A8AA-26386C0526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E301F4-078D-051D-E750-E37D82B3E8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8269A6-6626-930B-0027-923A183D6E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50127E-AE0B-FD9A-B01A-9F8879CAC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1DA243-34A6-B4DE-D917-054598E36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446012-BE4B-2E44-EE86-37CCCCAF04F7}"/>
              </a:ext>
            </a:extLst>
          </p:cNvPr>
          <p:cNvSpPr>
            <a:spLocks noGrp="1"/>
          </p:cNvSpPr>
          <p:nvPr>
            <p:ph type="dt" sz="half" idx="10"/>
          </p:nvPr>
        </p:nvSpPr>
        <p:spPr/>
        <p:txBody>
          <a:bodyPr/>
          <a:lstStyle/>
          <a:p>
            <a:fld id="{2AD6C3EF-C7D2-504D-9D4E-C4C427315C52}" type="datetime1">
              <a:rPr lang="en-US" smtClean="0"/>
              <a:t>5/15/24</a:t>
            </a:fld>
            <a:endParaRPr lang="en-US"/>
          </a:p>
        </p:txBody>
      </p:sp>
      <p:sp>
        <p:nvSpPr>
          <p:cNvPr id="8" name="Footer Placeholder 7">
            <a:extLst>
              <a:ext uri="{FF2B5EF4-FFF2-40B4-BE49-F238E27FC236}">
                <a16:creationId xmlns:a16="http://schemas.microsoft.com/office/drawing/2014/main" id="{BA76130D-E878-CF0D-ED17-0CB1AF74290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DC9A13-9E47-924A-67C6-E173F44F165E}"/>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4051846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0050E-2388-BB1B-DA40-2BD22532F2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C994A9-6719-804A-CF9D-6514D5289D14}"/>
              </a:ext>
            </a:extLst>
          </p:cNvPr>
          <p:cNvSpPr>
            <a:spLocks noGrp="1"/>
          </p:cNvSpPr>
          <p:nvPr>
            <p:ph type="dt" sz="half" idx="10"/>
          </p:nvPr>
        </p:nvSpPr>
        <p:spPr/>
        <p:txBody>
          <a:bodyPr/>
          <a:lstStyle/>
          <a:p>
            <a:fld id="{4014B3CC-C266-874F-8694-F3DF4C91884D}" type="datetime1">
              <a:rPr lang="en-US" smtClean="0"/>
              <a:t>5/15/24</a:t>
            </a:fld>
            <a:endParaRPr lang="en-US"/>
          </a:p>
        </p:txBody>
      </p:sp>
      <p:sp>
        <p:nvSpPr>
          <p:cNvPr id="4" name="Footer Placeholder 3">
            <a:extLst>
              <a:ext uri="{FF2B5EF4-FFF2-40B4-BE49-F238E27FC236}">
                <a16:creationId xmlns:a16="http://schemas.microsoft.com/office/drawing/2014/main" id="{20B5B76E-3CD7-9678-0B6E-2DBC7DD414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F86BF1-75E9-D776-0557-93CB990D4BCE}"/>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2224448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ADEBFF-BA50-14C0-84EF-9336C55216A7}"/>
              </a:ext>
            </a:extLst>
          </p:cNvPr>
          <p:cNvSpPr>
            <a:spLocks noGrp="1"/>
          </p:cNvSpPr>
          <p:nvPr>
            <p:ph type="dt" sz="half" idx="10"/>
          </p:nvPr>
        </p:nvSpPr>
        <p:spPr/>
        <p:txBody>
          <a:bodyPr/>
          <a:lstStyle/>
          <a:p>
            <a:fld id="{0C6903DC-58B0-2D4F-A74B-13D9E986A43D}" type="datetime1">
              <a:rPr lang="en-US" smtClean="0"/>
              <a:t>5/15/24</a:t>
            </a:fld>
            <a:endParaRPr lang="en-US"/>
          </a:p>
        </p:txBody>
      </p:sp>
      <p:sp>
        <p:nvSpPr>
          <p:cNvPr id="3" name="Footer Placeholder 2">
            <a:extLst>
              <a:ext uri="{FF2B5EF4-FFF2-40B4-BE49-F238E27FC236}">
                <a16:creationId xmlns:a16="http://schemas.microsoft.com/office/drawing/2014/main" id="{63A1838F-7C45-C921-2F72-ADEEED88CD7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57BFE9-87C3-5FF4-591C-893600C96A34}"/>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2522190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EE978-9BEE-C050-8E49-D6F401F382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F5E4F0-2B0F-651A-573B-3ED046C999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59C255-3DDD-E4FF-F4BB-AD46260302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B35E5C-9B02-2DDC-319A-42F6BDE2BF58}"/>
              </a:ext>
            </a:extLst>
          </p:cNvPr>
          <p:cNvSpPr>
            <a:spLocks noGrp="1"/>
          </p:cNvSpPr>
          <p:nvPr>
            <p:ph type="dt" sz="half" idx="10"/>
          </p:nvPr>
        </p:nvSpPr>
        <p:spPr/>
        <p:txBody>
          <a:bodyPr/>
          <a:lstStyle/>
          <a:p>
            <a:fld id="{E12910D3-AF66-FF42-B492-42818496AC8D}" type="datetime1">
              <a:rPr lang="en-US" smtClean="0"/>
              <a:t>5/15/24</a:t>
            </a:fld>
            <a:endParaRPr lang="en-US"/>
          </a:p>
        </p:txBody>
      </p:sp>
      <p:sp>
        <p:nvSpPr>
          <p:cNvPr id="6" name="Footer Placeholder 5">
            <a:extLst>
              <a:ext uri="{FF2B5EF4-FFF2-40B4-BE49-F238E27FC236}">
                <a16:creationId xmlns:a16="http://schemas.microsoft.com/office/drawing/2014/main" id="{9CB68EC8-9D33-22FA-B177-E15151DD4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C7BDB-F9A2-51A5-53F1-C8ED02D63A60}"/>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141665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1878-88CA-FD66-35AE-8CAD8BD8D4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F9B2EF-DA16-5E6B-05F6-5F88890ECF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220C5E-519A-192E-9B14-B8F6EA333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370E0E-1B89-67F8-74B3-D7217D18C430}"/>
              </a:ext>
            </a:extLst>
          </p:cNvPr>
          <p:cNvSpPr>
            <a:spLocks noGrp="1"/>
          </p:cNvSpPr>
          <p:nvPr>
            <p:ph type="dt" sz="half" idx="10"/>
          </p:nvPr>
        </p:nvSpPr>
        <p:spPr/>
        <p:txBody>
          <a:bodyPr/>
          <a:lstStyle/>
          <a:p>
            <a:fld id="{AA83E86D-09E5-F048-BB25-CC421CC56B23}" type="datetime1">
              <a:rPr lang="en-US" smtClean="0"/>
              <a:t>5/15/24</a:t>
            </a:fld>
            <a:endParaRPr lang="en-US"/>
          </a:p>
        </p:txBody>
      </p:sp>
      <p:sp>
        <p:nvSpPr>
          <p:cNvPr id="6" name="Footer Placeholder 5">
            <a:extLst>
              <a:ext uri="{FF2B5EF4-FFF2-40B4-BE49-F238E27FC236}">
                <a16:creationId xmlns:a16="http://schemas.microsoft.com/office/drawing/2014/main" id="{47F6034F-8B9A-E246-73A2-D5140A7D8D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B9A257-BB48-77B5-1044-C0B078E1507A}"/>
              </a:ext>
            </a:extLst>
          </p:cNvPr>
          <p:cNvSpPr>
            <a:spLocks noGrp="1"/>
          </p:cNvSpPr>
          <p:nvPr>
            <p:ph type="sldNum" sz="quarter" idx="12"/>
          </p:nvPr>
        </p:nvSpPr>
        <p:spPr/>
        <p:txBody>
          <a:bodyPr/>
          <a:lstStyle/>
          <a:p>
            <a:fld id="{C6AF9BA7-17FB-2E48-83EB-7D6D9DF56C99}" type="slidenum">
              <a:rPr lang="en-US" smtClean="0"/>
              <a:t>‹#›</a:t>
            </a:fld>
            <a:endParaRPr lang="en-US"/>
          </a:p>
        </p:txBody>
      </p:sp>
    </p:spTree>
    <p:extLst>
      <p:ext uri="{BB962C8B-B14F-4D97-AF65-F5344CB8AC3E}">
        <p14:creationId xmlns:p14="http://schemas.microsoft.com/office/powerpoint/2010/main" val="4067258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98AE6C-1ADA-6FA5-82A9-B586CFA3AC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F3DA32B-4008-B09A-7649-C4C4EE7D3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3DA22-B462-D340-7B04-0D79971021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838DF9-E00D-8C40-87D0-81C533741F1D}" type="datetime1">
              <a:rPr lang="en-US" smtClean="0"/>
              <a:t>5/15/24</a:t>
            </a:fld>
            <a:endParaRPr lang="en-US"/>
          </a:p>
        </p:txBody>
      </p:sp>
      <p:sp>
        <p:nvSpPr>
          <p:cNvPr id="5" name="Footer Placeholder 4">
            <a:extLst>
              <a:ext uri="{FF2B5EF4-FFF2-40B4-BE49-F238E27FC236}">
                <a16:creationId xmlns:a16="http://schemas.microsoft.com/office/drawing/2014/main" id="{0F40529A-FB18-CAE3-F598-E6F2D22BED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F26FCB-9029-DADC-4146-CAF133A403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F9BA7-17FB-2E48-83EB-7D6D9DF56C99}" type="slidenum">
              <a:rPr lang="en-US" smtClean="0"/>
              <a:t>‹#›</a:t>
            </a:fld>
            <a:endParaRPr lang="en-US"/>
          </a:p>
        </p:txBody>
      </p:sp>
    </p:spTree>
    <p:extLst>
      <p:ext uri="{BB962C8B-B14F-4D97-AF65-F5344CB8AC3E}">
        <p14:creationId xmlns:p14="http://schemas.microsoft.com/office/powerpoint/2010/main" val="1508310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0.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spdf.gsfc.nasa.gov/pub/data/voyager/voyager2/plasma/hires/heliosheath/v2_keys_2007.241_2018.309" TargetMode="External"/><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CBDF9-A268-74E8-5255-FF3FC3804ED2}"/>
              </a:ext>
            </a:extLst>
          </p:cNvPr>
          <p:cNvSpPr>
            <a:spLocks noGrp="1"/>
          </p:cNvSpPr>
          <p:nvPr>
            <p:ph type="ctrTitle"/>
          </p:nvPr>
        </p:nvSpPr>
        <p:spPr>
          <a:xfrm>
            <a:off x="294640" y="534257"/>
            <a:ext cx="11714480" cy="1822864"/>
          </a:xfrm>
        </p:spPr>
        <p:txBody>
          <a:bodyPr>
            <a:normAutofit/>
          </a:bodyPr>
          <a:lstStyle/>
          <a:p>
            <a:r>
              <a:rPr lang="en-US" b="1" dirty="0"/>
              <a:t>SWAP Measurements on Approach to and at the Termination Shock </a:t>
            </a:r>
          </a:p>
        </p:txBody>
      </p:sp>
      <p:sp>
        <p:nvSpPr>
          <p:cNvPr id="3" name="Subtitle 2">
            <a:extLst>
              <a:ext uri="{FF2B5EF4-FFF2-40B4-BE49-F238E27FC236}">
                <a16:creationId xmlns:a16="http://schemas.microsoft.com/office/drawing/2014/main" id="{2746C124-D8D1-DB6B-9AF2-37A796677862}"/>
              </a:ext>
            </a:extLst>
          </p:cNvPr>
          <p:cNvSpPr>
            <a:spLocks noGrp="1"/>
          </p:cNvSpPr>
          <p:nvPr>
            <p:ph type="subTitle" idx="1"/>
          </p:nvPr>
        </p:nvSpPr>
        <p:spPr/>
        <p:txBody>
          <a:bodyPr/>
          <a:lstStyle/>
          <a:p>
            <a:r>
              <a:rPr lang="en-US" dirty="0"/>
              <a:t>Heather Elliott and SWAP Team</a:t>
            </a:r>
          </a:p>
          <a:p>
            <a:r>
              <a:rPr lang="en-US" dirty="0"/>
              <a:t>May 15, 2024</a:t>
            </a:r>
          </a:p>
        </p:txBody>
      </p:sp>
      <p:sp>
        <p:nvSpPr>
          <p:cNvPr id="4" name="Slide Number Placeholder 3">
            <a:extLst>
              <a:ext uri="{FF2B5EF4-FFF2-40B4-BE49-F238E27FC236}">
                <a16:creationId xmlns:a16="http://schemas.microsoft.com/office/drawing/2014/main" id="{1B5AF30B-3240-3360-73D1-F048E15D7AFE}"/>
              </a:ext>
            </a:extLst>
          </p:cNvPr>
          <p:cNvSpPr>
            <a:spLocks noGrp="1"/>
          </p:cNvSpPr>
          <p:nvPr>
            <p:ph type="sldNum" sz="quarter" idx="12"/>
          </p:nvPr>
        </p:nvSpPr>
        <p:spPr/>
        <p:txBody>
          <a:bodyPr/>
          <a:lstStyle/>
          <a:p>
            <a:fld id="{C6AF9BA7-17FB-2E48-83EB-7D6D9DF56C99}" type="slidenum">
              <a:rPr lang="en-US" smtClean="0"/>
              <a:t>1</a:t>
            </a:fld>
            <a:endParaRPr lang="en-US"/>
          </a:p>
        </p:txBody>
      </p:sp>
    </p:spTree>
    <p:extLst>
      <p:ext uri="{BB962C8B-B14F-4D97-AF65-F5344CB8AC3E}">
        <p14:creationId xmlns:p14="http://schemas.microsoft.com/office/powerpoint/2010/main" val="3723624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38ED7-8CDB-4AC1-BD80-A27C31800B04}"/>
              </a:ext>
            </a:extLst>
          </p:cNvPr>
          <p:cNvSpPr>
            <a:spLocks noGrp="1"/>
          </p:cNvSpPr>
          <p:nvPr>
            <p:ph type="title"/>
          </p:nvPr>
        </p:nvSpPr>
        <p:spPr>
          <a:xfrm>
            <a:off x="609600" y="14227"/>
            <a:ext cx="10972800" cy="677780"/>
          </a:xfrm>
        </p:spPr>
        <p:txBody>
          <a:bodyPr>
            <a:normAutofit fontScale="90000"/>
          </a:bodyPr>
          <a:lstStyle/>
          <a:p>
            <a:pPr algn="ctr"/>
            <a:r>
              <a:rPr lang="en-US" dirty="0"/>
              <a:t>Percent Slowing Relative to 1 au </a:t>
            </a:r>
          </a:p>
        </p:txBody>
      </p:sp>
      <p:sp>
        <p:nvSpPr>
          <p:cNvPr id="4" name="Slide Number Placeholder 3">
            <a:extLst>
              <a:ext uri="{FF2B5EF4-FFF2-40B4-BE49-F238E27FC236}">
                <a16:creationId xmlns:a16="http://schemas.microsoft.com/office/drawing/2014/main" id="{305A1460-D0FF-1329-276A-0C5013CF0944}"/>
              </a:ext>
            </a:extLst>
          </p:cNvPr>
          <p:cNvSpPr>
            <a:spLocks noGrp="1"/>
          </p:cNvSpPr>
          <p:nvPr>
            <p:ph type="sldNum" sz="quarter" idx="12"/>
          </p:nvPr>
        </p:nvSpPr>
        <p:spPr/>
        <p:txBody>
          <a:bodyPr/>
          <a:lstStyle/>
          <a:p>
            <a:fld id="{5377F3EB-D5E3-A246-B565-246304C1E950}" type="slidenum">
              <a:rPr lang="en-US" smtClean="0"/>
              <a:t>10</a:t>
            </a:fld>
            <a:endParaRPr lang="en-US"/>
          </a:p>
        </p:txBody>
      </p:sp>
      <p:sp>
        <p:nvSpPr>
          <p:cNvPr id="29" name="TextBox 28">
            <a:extLst>
              <a:ext uri="{FF2B5EF4-FFF2-40B4-BE49-F238E27FC236}">
                <a16:creationId xmlns:a16="http://schemas.microsoft.com/office/drawing/2014/main" id="{072A9CD3-A42C-79F3-4CAF-FA68F54D9BC1}"/>
              </a:ext>
            </a:extLst>
          </p:cNvPr>
          <p:cNvSpPr txBox="1"/>
          <p:nvPr/>
        </p:nvSpPr>
        <p:spPr>
          <a:xfrm>
            <a:off x="5227791" y="870941"/>
            <a:ext cx="6739347" cy="3334118"/>
          </a:xfrm>
          <a:prstGeom prst="rect">
            <a:avLst/>
          </a:prstGeom>
          <a:noFill/>
        </p:spPr>
        <p:txBody>
          <a:bodyPr wrap="square">
            <a:spAutoFit/>
          </a:bodyPr>
          <a:lstStyle/>
          <a:p>
            <a:pPr marL="380990" indent="-380990">
              <a:buFont typeface="Arial" panose="020B0604020202020204" pitchFamily="34" charset="0"/>
              <a:buChar char="•"/>
            </a:pPr>
            <a:r>
              <a:rPr lang="en-US" sz="2400" dirty="0">
                <a:latin typeface="Arial Narrow" panose="020B0604020202020204" pitchFamily="34" charset="0"/>
                <a:ea typeface="Calibri" panose="020F0502020204030204" pitchFamily="34" charset="0"/>
                <a:cs typeface="Arial Narrow" panose="020B0604020202020204" pitchFamily="34" charset="0"/>
              </a:rPr>
              <a:t>Between 30-43 au the solar wind at NH was 5-7% slower than at 1 au (Elliott et al. 2019).</a:t>
            </a:r>
          </a:p>
          <a:p>
            <a:pPr marL="380990" indent="-380990">
              <a:buFont typeface="Arial" panose="020B0604020202020204" pitchFamily="34" charset="0"/>
              <a:buChar char="•"/>
            </a:pPr>
            <a:endParaRPr lang="en-US" sz="2133" dirty="0">
              <a:latin typeface="Arial Narrow" panose="020B0604020202020204" pitchFamily="34" charset="0"/>
              <a:ea typeface="Calibri" panose="020F0502020204030204" pitchFamily="34" charset="0"/>
              <a:cs typeface="Arial Narrow" panose="020B0604020202020204" pitchFamily="34" charset="0"/>
            </a:endParaRP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Recently, the amount of slowing has increased to be ~13 to 15% slower that at 1 au.</a:t>
            </a:r>
          </a:p>
          <a:p>
            <a:pPr marL="380990" indent="-380990">
              <a:buFont typeface="Arial" panose="020B0604020202020204" pitchFamily="34" charset="0"/>
              <a:buChar char="•"/>
            </a:pPr>
            <a:endParaRPr lang="en-US" sz="2133" dirty="0">
              <a:latin typeface="Arial Narrow" panose="020B0604020202020204" pitchFamily="34" charset="0"/>
              <a:cs typeface="Arial Narrow" panose="020B0604020202020204" pitchFamily="34" charset="0"/>
            </a:endParaRP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The amount of slowing in the solar wind owing to picking up interstellar material is gradually increasing.</a:t>
            </a:r>
          </a:p>
          <a:p>
            <a:pPr marL="380990" indent="-380990">
              <a:buFont typeface="Arial" panose="020B0604020202020204" pitchFamily="34" charset="0"/>
              <a:buChar char="•"/>
            </a:pPr>
            <a:endParaRPr lang="en-US" sz="2400" dirty="0">
              <a:latin typeface="Arial Narrow" panose="020B0604020202020204" pitchFamily="34" charset="0"/>
              <a:cs typeface="Arial Narrow" panose="020B0604020202020204" pitchFamily="34" charset="0"/>
            </a:endParaRPr>
          </a:p>
        </p:txBody>
      </p:sp>
      <p:grpSp>
        <p:nvGrpSpPr>
          <p:cNvPr id="41" name="Group 40">
            <a:extLst>
              <a:ext uri="{FF2B5EF4-FFF2-40B4-BE49-F238E27FC236}">
                <a16:creationId xmlns:a16="http://schemas.microsoft.com/office/drawing/2014/main" id="{050D5070-045D-E60D-4A31-DC77CFED4512}"/>
              </a:ext>
            </a:extLst>
          </p:cNvPr>
          <p:cNvGrpSpPr>
            <a:grpSpLocks noChangeAspect="1"/>
          </p:cNvGrpSpPr>
          <p:nvPr/>
        </p:nvGrpSpPr>
        <p:grpSpPr>
          <a:xfrm>
            <a:off x="219265" y="674986"/>
            <a:ext cx="5008527" cy="6140289"/>
            <a:chOff x="530208" y="269506"/>
            <a:chExt cx="4282424" cy="5250111"/>
          </a:xfrm>
        </p:grpSpPr>
        <p:pic>
          <p:nvPicPr>
            <p:cNvPr id="38" name="Picture 37">
              <a:extLst>
                <a:ext uri="{FF2B5EF4-FFF2-40B4-BE49-F238E27FC236}">
                  <a16:creationId xmlns:a16="http://schemas.microsoft.com/office/drawing/2014/main" id="{FFE5527F-C410-4F46-5BEB-00711B2B4F50}"/>
                </a:ext>
              </a:extLst>
            </p:cNvPr>
            <p:cNvPicPr>
              <a:picLocks noChangeAspect="1"/>
            </p:cNvPicPr>
            <p:nvPr/>
          </p:nvPicPr>
          <p:blipFill rotWithShape="1">
            <a:blip r:embed="rId3"/>
            <a:srcRect t="15523" r="36402" b="51915"/>
            <a:stretch/>
          </p:blipFill>
          <p:spPr>
            <a:xfrm>
              <a:off x="579356" y="269506"/>
              <a:ext cx="4233276" cy="1674797"/>
            </a:xfrm>
            <a:prstGeom prst="rect">
              <a:avLst/>
            </a:prstGeom>
          </p:spPr>
        </p:pic>
        <p:pic>
          <p:nvPicPr>
            <p:cNvPr id="7" name="Picture 6">
              <a:extLst>
                <a:ext uri="{FF2B5EF4-FFF2-40B4-BE49-F238E27FC236}">
                  <a16:creationId xmlns:a16="http://schemas.microsoft.com/office/drawing/2014/main" id="{16CF5854-198F-60A5-FF25-D3236F348603}"/>
                </a:ext>
              </a:extLst>
            </p:cNvPr>
            <p:cNvPicPr>
              <a:picLocks noChangeAspect="1"/>
            </p:cNvPicPr>
            <p:nvPr/>
          </p:nvPicPr>
          <p:blipFill rotWithShape="1">
            <a:blip r:embed="rId4"/>
            <a:srcRect t="16276" r="36402" b="51162"/>
            <a:stretch/>
          </p:blipFill>
          <p:spPr>
            <a:xfrm>
              <a:off x="579356" y="1896179"/>
              <a:ext cx="4233276" cy="1674797"/>
            </a:xfrm>
            <a:prstGeom prst="rect">
              <a:avLst/>
            </a:prstGeom>
          </p:spPr>
        </p:pic>
        <p:pic>
          <p:nvPicPr>
            <p:cNvPr id="11" name="Picture 10">
              <a:extLst>
                <a:ext uri="{FF2B5EF4-FFF2-40B4-BE49-F238E27FC236}">
                  <a16:creationId xmlns:a16="http://schemas.microsoft.com/office/drawing/2014/main" id="{25F26D54-3788-E8E5-1071-8055E2597C77}"/>
                </a:ext>
              </a:extLst>
            </p:cNvPr>
            <p:cNvPicPr>
              <a:picLocks noChangeAspect="1"/>
            </p:cNvPicPr>
            <p:nvPr/>
          </p:nvPicPr>
          <p:blipFill rotWithShape="1">
            <a:blip r:embed="rId5"/>
            <a:srcRect l="-738" t="15604" r="37141" b="44600"/>
            <a:stretch/>
          </p:blipFill>
          <p:spPr>
            <a:xfrm>
              <a:off x="530208" y="3472749"/>
              <a:ext cx="4233276" cy="2046868"/>
            </a:xfrm>
            <a:prstGeom prst="rect">
              <a:avLst/>
            </a:prstGeom>
          </p:spPr>
        </p:pic>
      </p:grpSp>
      <p:pic>
        <p:nvPicPr>
          <p:cNvPr id="39" name="Picture 38">
            <a:extLst>
              <a:ext uri="{FF2B5EF4-FFF2-40B4-BE49-F238E27FC236}">
                <a16:creationId xmlns:a16="http://schemas.microsoft.com/office/drawing/2014/main" id="{6D2478BF-544B-7411-0CBB-B310B729A946}"/>
              </a:ext>
            </a:extLst>
          </p:cNvPr>
          <p:cNvPicPr>
            <a:picLocks noChangeAspect="1"/>
          </p:cNvPicPr>
          <p:nvPr/>
        </p:nvPicPr>
        <p:blipFill rotWithShape="1">
          <a:blip r:embed="rId4"/>
          <a:srcRect l="61895" t="5269" r="15133" b="90285"/>
          <a:stretch/>
        </p:blipFill>
        <p:spPr>
          <a:xfrm>
            <a:off x="1138970" y="4071817"/>
            <a:ext cx="2038772" cy="304867"/>
          </a:xfrm>
          <a:prstGeom prst="rect">
            <a:avLst/>
          </a:prstGeom>
        </p:spPr>
      </p:pic>
      <p:pic>
        <p:nvPicPr>
          <p:cNvPr id="40" name="Picture 39">
            <a:extLst>
              <a:ext uri="{FF2B5EF4-FFF2-40B4-BE49-F238E27FC236}">
                <a16:creationId xmlns:a16="http://schemas.microsoft.com/office/drawing/2014/main" id="{645106F6-39F1-A730-717E-D262C3738F58}"/>
              </a:ext>
            </a:extLst>
          </p:cNvPr>
          <p:cNvPicPr>
            <a:picLocks noChangeAspect="1"/>
          </p:cNvPicPr>
          <p:nvPr/>
        </p:nvPicPr>
        <p:blipFill rotWithShape="1">
          <a:blip r:embed="rId5"/>
          <a:srcRect l="62006" t="10840" r="13664" b="83809"/>
          <a:stretch/>
        </p:blipFill>
        <p:spPr>
          <a:xfrm>
            <a:off x="1138969" y="5915014"/>
            <a:ext cx="2072640" cy="352244"/>
          </a:xfrm>
          <a:prstGeom prst="rect">
            <a:avLst/>
          </a:prstGeom>
        </p:spPr>
      </p:pic>
      <p:sp>
        <p:nvSpPr>
          <p:cNvPr id="44" name="Rectangle 43">
            <a:extLst>
              <a:ext uri="{FF2B5EF4-FFF2-40B4-BE49-F238E27FC236}">
                <a16:creationId xmlns:a16="http://schemas.microsoft.com/office/drawing/2014/main" id="{CBE3EE51-8CF5-98D2-A76E-19BE0DEB0BA0}"/>
              </a:ext>
            </a:extLst>
          </p:cNvPr>
          <p:cNvSpPr/>
          <p:nvPr/>
        </p:nvSpPr>
        <p:spPr>
          <a:xfrm>
            <a:off x="3069022" y="789284"/>
            <a:ext cx="1288625" cy="345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5" name="Rectangle 44">
            <a:extLst>
              <a:ext uri="{FF2B5EF4-FFF2-40B4-BE49-F238E27FC236}">
                <a16:creationId xmlns:a16="http://schemas.microsoft.com/office/drawing/2014/main" id="{B4D01655-3388-4892-3E4E-2E7BA3D2A635}"/>
              </a:ext>
            </a:extLst>
          </p:cNvPr>
          <p:cNvSpPr/>
          <p:nvPr/>
        </p:nvSpPr>
        <p:spPr>
          <a:xfrm>
            <a:off x="4357647" y="902458"/>
            <a:ext cx="644312" cy="345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2" name="TextBox 41">
            <a:extLst>
              <a:ext uri="{FF2B5EF4-FFF2-40B4-BE49-F238E27FC236}">
                <a16:creationId xmlns:a16="http://schemas.microsoft.com/office/drawing/2014/main" id="{379D3BD2-60A3-9605-96D7-C961163FA352}"/>
              </a:ext>
            </a:extLst>
          </p:cNvPr>
          <p:cNvSpPr txBox="1"/>
          <p:nvPr/>
        </p:nvSpPr>
        <p:spPr>
          <a:xfrm>
            <a:off x="2075671" y="719177"/>
            <a:ext cx="1353256" cy="502573"/>
          </a:xfrm>
          <a:prstGeom prst="rect">
            <a:avLst/>
          </a:prstGeom>
          <a:noFill/>
        </p:spPr>
        <p:txBody>
          <a:bodyPr wrap="none" rtlCol="0">
            <a:spAutoFit/>
          </a:bodyPr>
          <a:lstStyle/>
          <a:p>
            <a:r>
              <a:rPr lang="en-US" sz="1333" dirty="0">
                <a:solidFill>
                  <a:srgbClr val="FE0000"/>
                </a:solidFill>
                <a:latin typeface="Arial" panose="020B0604020202020204" pitchFamily="34" charset="0"/>
                <a:cs typeface="Arial" panose="020B0604020202020204" pitchFamily="34" charset="0"/>
              </a:rPr>
              <a:t>NH-STEREO A</a:t>
            </a:r>
          </a:p>
          <a:p>
            <a:r>
              <a:rPr lang="en-US" sz="1333" dirty="0">
                <a:solidFill>
                  <a:srgbClr val="1A00FF"/>
                </a:solidFill>
                <a:latin typeface="Arial" panose="020B0604020202020204" pitchFamily="34" charset="0"/>
                <a:cs typeface="Arial" panose="020B0604020202020204" pitchFamily="34" charset="0"/>
              </a:rPr>
              <a:t>NH-STEREO B</a:t>
            </a:r>
          </a:p>
        </p:txBody>
      </p:sp>
      <p:sp>
        <p:nvSpPr>
          <p:cNvPr id="43" name="TextBox 42">
            <a:extLst>
              <a:ext uri="{FF2B5EF4-FFF2-40B4-BE49-F238E27FC236}">
                <a16:creationId xmlns:a16="http://schemas.microsoft.com/office/drawing/2014/main" id="{9C5DEC9F-A51B-E8E5-9D65-3493951FA8B0}"/>
              </a:ext>
            </a:extLst>
          </p:cNvPr>
          <p:cNvSpPr txBox="1"/>
          <p:nvPr/>
        </p:nvSpPr>
        <p:spPr>
          <a:xfrm>
            <a:off x="3313436" y="719177"/>
            <a:ext cx="936475" cy="502573"/>
          </a:xfrm>
          <a:prstGeom prst="rect">
            <a:avLst/>
          </a:prstGeom>
          <a:noFill/>
        </p:spPr>
        <p:txBody>
          <a:bodyPr wrap="none" rtlCol="0">
            <a:spAutoFit/>
          </a:bodyPr>
          <a:lstStyle/>
          <a:p>
            <a:r>
              <a:rPr lang="en-US" sz="1333" dirty="0">
                <a:solidFill>
                  <a:srgbClr val="A192F1"/>
                </a:solidFill>
                <a:latin typeface="Arial" panose="020B0604020202020204" pitchFamily="34" charset="0"/>
                <a:cs typeface="Arial" panose="020B0604020202020204" pitchFamily="34" charset="0"/>
              </a:rPr>
              <a:t>NH-ACE</a:t>
            </a:r>
          </a:p>
          <a:p>
            <a:r>
              <a:rPr lang="en-US" sz="1333" dirty="0">
                <a:solidFill>
                  <a:srgbClr val="A1209F"/>
                </a:solidFill>
                <a:latin typeface="Arial" panose="020B0604020202020204" pitchFamily="34" charset="0"/>
                <a:cs typeface="Arial" panose="020B0604020202020204" pitchFamily="34" charset="0"/>
              </a:rPr>
              <a:t>NH-OMNI</a:t>
            </a:r>
          </a:p>
        </p:txBody>
      </p:sp>
      <p:pic>
        <p:nvPicPr>
          <p:cNvPr id="46" name="Picture 45">
            <a:extLst>
              <a:ext uri="{FF2B5EF4-FFF2-40B4-BE49-F238E27FC236}">
                <a16:creationId xmlns:a16="http://schemas.microsoft.com/office/drawing/2014/main" id="{69405DC2-F939-672A-8527-FC8E86E99053}"/>
              </a:ext>
            </a:extLst>
          </p:cNvPr>
          <p:cNvPicPr>
            <a:picLocks noChangeAspect="1"/>
          </p:cNvPicPr>
          <p:nvPr/>
        </p:nvPicPr>
        <p:blipFill rotWithShape="1">
          <a:blip r:embed="rId5"/>
          <a:srcRect l="62310" t="16761" r="14598" b="78110"/>
          <a:stretch/>
        </p:blipFill>
        <p:spPr>
          <a:xfrm>
            <a:off x="3069022" y="4536233"/>
            <a:ext cx="1932937" cy="331800"/>
          </a:xfrm>
          <a:prstGeom prst="rect">
            <a:avLst/>
          </a:prstGeom>
        </p:spPr>
      </p:pic>
      <p:pic>
        <p:nvPicPr>
          <p:cNvPr id="47" name="Picture 46">
            <a:extLst>
              <a:ext uri="{FF2B5EF4-FFF2-40B4-BE49-F238E27FC236}">
                <a16:creationId xmlns:a16="http://schemas.microsoft.com/office/drawing/2014/main" id="{83598730-BFF4-BFC4-DAA1-4D7001CD3443}"/>
              </a:ext>
            </a:extLst>
          </p:cNvPr>
          <p:cNvPicPr>
            <a:picLocks noChangeAspect="1"/>
          </p:cNvPicPr>
          <p:nvPr/>
        </p:nvPicPr>
        <p:blipFill rotWithShape="1">
          <a:blip r:embed="rId5"/>
          <a:srcRect l="62768" t="16633" r="14689" b="78110"/>
          <a:stretch/>
        </p:blipFill>
        <p:spPr>
          <a:xfrm>
            <a:off x="5901691" y="4776029"/>
            <a:ext cx="3785088" cy="682160"/>
          </a:xfrm>
          <a:prstGeom prst="rect">
            <a:avLst/>
          </a:prstGeom>
        </p:spPr>
      </p:pic>
      <p:pic>
        <p:nvPicPr>
          <p:cNvPr id="48" name="Picture 47">
            <a:extLst>
              <a:ext uri="{FF2B5EF4-FFF2-40B4-BE49-F238E27FC236}">
                <a16:creationId xmlns:a16="http://schemas.microsoft.com/office/drawing/2014/main" id="{18531E58-21C4-D855-3C51-C94CE90033DC}"/>
              </a:ext>
            </a:extLst>
          </p:cNvPr>
          <p:cNvPicPr>
            <a:picLocks noChangeAspect="1"/>
          </p:cNvPicPr>
          <p:nvPr/>
        </p:nvPicPr>
        <p:blipFill rotWithShape="1">
          <a:blip r:embed="rId5"/>
          <a:srcRect l="62006" t="10840" r="13664" b="83809"/>
          <a:stretch/>
        </p:blipFill>
        <p:spPr>
          <a:xfrm>
            <a:off x="5794222" y="5674815"/>
            <a:ext cx="4013900" cy="682160"/>
          </a:xfrm>
          <a:prstGeom prst="rect">
            <a:avLst/>
          </a:prstGeom>
        </p:spPr>
      </p:pic>
      <p:pic>
        <p:nvPicPr>
          <p:cNvPr id="49" name="Picture 48">
            <a:extLst>
              <a:ext uri="{FF2B5EF4-FFF2-40B4-BE49-F238E27FC236}">
                <a16:creationId xmlns:a16="http://schemas.microsoft.com/office/drawing/2014/main" id="{08A37C62-95FC-C7CF-00B6-2D7A3C0731EE}"/>
              </a:ext>
            </a:extLst>
          </p:cNvPr>
          <p:cNvPicPr>
            <a:picLocks noChangeAspect="1"/>
          </p:cNvPicPr>
          <p:nvPr/>
        </p:nvPicPr>
        <p:blipFill rotWithShape="1">
          <a:blip r:embed="rId4"/>
          <a:srcRect l="61895" t="5269" r="15133" b="90285"/>
          <a:stretch/>
        </p:blipFill>
        <p:spPr>
          <a:xfrm>
            <a:off x="5754919" y="3929997"/>
            <a:ext cx="3880388" cy="580252"/>
          </a:xfrm>
          <a:prstGeom prst="rect">
            <a:avLst/>
          </a:prstGeom>
        </p:spPr>
      </p:pic>
      <p:sp>
        <p:nvSpPr>
          <p:cNvPr id="3" name="TextBox 2">
            <a:extLst>
              <a:ext uri="{FF2B5EF4-FFF2-40B4-BE49-F238E27FC236}">
                <a16:creationId xmlns:a16="http://schemas.microsoft.com/office/drawing/2014/main" id="{1152947B-42D4-CA1A-B540-4C3A1FCB3DC5}"/>
              </a:ext>
            </a:extLst>
          </p:cNvPr>
          <p:cNvSpPr txBox="1"/>
          <p:nvPr/>
        </p:nvSpPr>
        <p:spPr>
          <a:xfrm>
            <a:off x="-45138" y="7083406"/>
            <a:ext cx="1184107" cy="461665"/>
          </a:xfrm>
          <a:prstGeom prst="rect">
            <a:avLst/>
          </a:prstGeom>
          <a:noFill/>
        </p:spPr>
        <p:txBody>
          <a:bodyPr wrap="none" rtlCol="0">
            <a:spAutoFit/>
          </a:bodyPr>
          <a:lstStyle/>
          <a:p>
            <a:r>
              <a:rPr lang="en-US" sz="2400" dirty="0"/>
              <a:t>Figure 6</a:t>
            </a:r>
          </a:p>
        </p:txBody>
      </p:sp>
    </p:spTree>
    <p:extLst>
      <p:ext uri="{BB962C8B-B14F-4D97-AF65-F5344CB8AC3E}">
        <p14:creationId xmlns:p14="http://schemas.microsoft.com/office/powerpoint/2010/main" val="4121061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D5C3-83A7-FC4B-A825-282CC0857F38}"/>
              </a:ext>
            </a:extLst>
          </p:cNvPr>
          <p:cNvSpPr>
            <a:spLocks noGrp="1"/>
          </p:cNvSpPr>
          <p:nvPr>
            <p:ph type="title"/>
          </p:nvPr>
        </p:nvSpPr>
        <p:spPr>
          <a:xfrm>
            <a:off x="405884" y="61878"/>
            <a:ext cx="11353800" cy="586908"/>
          </a:xfrm>
        </p:spPr>
        <p:txBody>
          <a:bodyPr>
            <a:normAutofit fontScale="90000"/>
          </a:bodyPr>
          <a:lstStyle/>
          <a:p>
            <a:pPr algn="ctr"/>
            <a:r>
              <a:rPr lang="en-US" sz="4000" b="1" dirty="0"/>
              <a:t>Determining the Solar Wind Index (𝜸): Method 1 &amp; 2</a:t>
            </a:r>
          </a:p>
        </p:txBody>
      </p:sp>
      <p:grpSp>
        <p:nvGrpSpPr>
          <p:cNvPr id="10" name="Group 9">
            <a:extLst>
              <a:ext uri="{FF2B5EF4-FFF2-40B4-BE49-F238E27FC236}">
                <a16:creationId xmlns:a16="http://schemas.microsoft.com/office/drawing/2014/main" id="{64B48F61-B2EF-3040-AD5A-024B1A26EF5B}"/>
              </a:ext>
            </a:extLst>
          </p:cNvPr>
          <p:cNvGrpSpPr>
            <a:grpSpLocks noChangeAspect="1"/>
          </p:cNvGrpSpPr>
          <p:nvPr/>
        </p:nvGrpSpPr>
        <p:grpSpPr>
          <a:xfrm>
            <a:off x="199739" y="1079409"/>
            <a:ext cx="9034188" cy="5425633"/>
            <a:chOff x="1327720" y="702482"/>
            <a:chExt cx="6483995" cy="3894069"/>
          </a:xfrm>
        </p:grpSpPr>
        <p:pic>
          <p:nvPicPr>
            <p:cNvPr id="7" name="Picture 6">
              <a:extLst>
                <a:ext uri="{FF2B5EF4-FFF2-40B4-BE49-F238E27FC236}">
                  <a16:creationId xmlns:a16="http://schemas.microsoft.com/office/drawing/2014/main" id="{8575A621-A82A-E84E-90AD-02C9183BC912}"/>
                </a:ext>
              </a:extLst>
            </p:cNvPr>
            <p:cNvPicPr>
              <a:picLocks noChangeAspect="1"/>
            </p:cNvPicPr>
            <p:nvPr/>
          </p:nvPicPr>
          <p:blipFill rotWithShape="1">
            <a:blip r:embed="rId3">
              <a:clrChange>
                <a:clrFrom>
                  <a:srgbClr val="FFFFFF"/>
                </a:clrFrom>
                <a:clrTo>
                  <a:srgbClr val="FFFFFF">
                    <a:alpha val="0"/>
                  </a:srgbClr>
                </a:clrTo>
              </a:clrChange>
            </a:blip>
            <a:srcRect l="2777" t="43148" r="21894"/>
            <a:stretch/>
          </p:blipFill>
          <p:spPr>
            <a:xfrm>
              <a:off x="1327720" y="815126"/>
              <a:ext cx="6483995" cy="3781425"/>
            </a:xfrm>
            <a:prstGeom prst="rect">
              <a:avLst/>
            </a:prstGeom>
          </p:spPr>
        </p:pic>
        <p:sp>
          <p:nvSpPr>
            <p:cNvPr id="11" name="TextBox 10">
              <a:extLst>
                <a:ext uri="{FF2B5EF4-FFF2-40B4-BE49-F238E27FC236}">
                  <a16:creationId xmlns:a16="http://schemas.microsoft.com/office/drawing/2014/main" id="{152AEB23-4429-B048-AEB2-65FF0A381DFD}"/>
                </a:ext>
              </a:extLst>
            </p:cNvPr>
            <p:cNvSpPr txBox="1"/>
            <p:nvPr/>
          </p:nvSpPr>
          <p:spPr>
            <a:xfrm>
              <a:off x="2876550" y="702482"/>
              <a:ext cx="903515" cy="265076"/>
            </a:xfrm>
            <a:prstGeom prst="rect">
              <a:avLst/>
            </a:prstGeom>
            <a:noFill/>
          </p:spPr>
          <p:txBody>
            <a:bodyPr wrap="square" rtlCol="0">
              <a:spAutoFit/>
            </a:bodyPr>
            <a:lstStyle/>
            <a:p>
              <a:r>
                <a:rPr lang="en-US" b="1" dirty="0">
                  <a:solidFill>
                    <a:srgbClr val="F64BD5"/>
                  </a:solidFill>
                  <a:latin typeface="Arial Narrow" panose="020B0604020202020204" pitchFamily="34" charset="0"/>
                  <a:cs typeface="Arial Narrow" panose="020B0604020202020204" pitchFamily="34" charset="0"/>
                </a:rPr>
                <a:t>Method 1</a:t>
              </a:r>
            </a:p>
          </p:txBody>
        </p:sp>
      </p:grpSp>
      <p:grpSp>
        <p:nvGrpSpPr>
          <p:cNvPr id="19" name="Group 18">
            <a:extLst>
              <a:ext uri="{FF2B5EF4-FFF2-40B4-BE49-F238E27FC236}">
                <a16:creationId xmlns:a16="http://schemas.microsoft.com/office/drawing/2014/main" id="{584E2D43-A6F6-4746-A8D1-063CB05C24AA}"/>
              </a:ext>
            </a:extLst>
          </p:cNvPr>
          <p:cNvGrpSpPr/>
          <p:nvPr/>
        </p:nvGrpSpPr>
        <p:grpSpPr>
          <a:xfrm>
            <a:off x="199739" y="6238559"/>
            <a:ext cx="8410714" cy="532966"/>
            <a:chOff x="1457739" y="4585050"/>
            <a:chExt cx="6308035" cy="399725"/>
          </a:xfrm>
        </p:grpSpPr>
        <p:sp>
          <p:nvSpPr>
            <p:cNvPr id="18" name="Rectangle 17">
              <a:extLst>
                <a:ext uri="{FF2B5EF4-FFF2-40B4-BE49-F238E27FC236}">
                  <a16:creationId xmlns:a16="http://schemas.microsoft.com/office/drawing/2014/main" id="{54C70083-0185-8F4C-B8F4-8D320BF34933}"/>
                </a:ext>
              </a:extLst>
            </p:cNvPr>
            <p:cNvSpPr/>
            <p:nvPr/>
          </p:nvSpPr>
          <p:spPr>
            <a:xfrm>
              <a:off x="1457739" y="4585050"/>
              <a:ext cx="6308035" cy="394077"/>
            </a:xfrm>
            <a:prstGeom prst="rect">
              <a:avLst/>
            </a:prstGeom>
            <a:solidFill>
              <a:srgbClr val="FEE2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0489B991-37FA-0448-B846-955372E9C891}"/>
                    </a:ext>
                  </a:extLst>
                </p:cNvPr>
                <p:cNvSpPr/>
                <p:nvPr/>
              </p:nvSpPr>
              <p:spPr>
                <a:xfrm>
                  <a:off x="1592356" y="4585050"/>
                  <a:ext cx="1419811" cy="3997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ea typeface="游明朝" panose="02020400000000000000" pitchFamily="18" charset="-128"/>
                            <a:cs typeface="Times New Roman" panose="02020603050405020304" pitchFamily="18" charset="0"/>
                          </a:rPr>
                          <m:t>𝑻</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𝒄</m:t>
                        </m:r>
                        <m:sSup>
                          <m:sSupPr>
                            <m:ctrlPr>
                              <a:rPr lang="en-US" sz="2800" b="1" i="1">
                                <a:latin typeface="Cambria Math" panose="02040503050406030204" pitchFamily="18" charset="0"/>
                                <a:ea typeface="游明朝" panose="02020400000000000000" pitchFamily="18" charset="-128"/>
                                <a:cs typeface="Times New Roman" panose="02020603050405020304" pitchFamily="18" charset="0"/>
                              </a:rPr>
                            </m:ctrlPr>
                          </m:sSupPr>
                          <m:e>
                            <m:r>
                              <a:rPr lang="en-US" sz="2800" b="1" i="1">
                                <a:latin typeface="Cambria Math" panose="02040503050406030204" pitchFamily="18" charset="0"/>
                                <a:ea typeface="游明朝" panose="02020400000000000000" pitchFamily="18" charset="-128"/>
                                <a:cs typeface="Times New Roman" panose="02020603050405020304" pitchFamily="18" charset="0"/>
                              </a:rPr>
                              <m:t>𝒏</m:t>
                            </m:r>
                          </m:e>
                          <m:sup>
                            <m:r>
                              <a:rPr lang="en-US" sz="2800" b="1" i="1">
                                <a:latin typeface="Cambria Math" panose="02040503050406030204" pitchFamily="18" charset="0"/>
                                <a:ea typeface="游明朝" panose="02020400000000000000" pitchFamily="18" charset="-128"/>
                                <a:cs typeface="Times New Roman" panose="02020603050405020304" pitchFamily="18" charset="0"/>
                              </a:rPr>
                              <m:t>𝜸</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𝟏</m:t>
                            </m:r>
                          </m:sup>
                        </m:sSup>
                      </m:oMath>
                    </m:oMathPara>
                  </a14:m>
                  <a:endParaRPr lang="en-US" sz="2800" b="1" dirty="0"/>
                </a:p>
              </p:txBody>
            </p:sp>
          </mc:Choice>
          <mc:Fallback xmlns="">
            <p:sp>
              <p:nvSpPr>
                <p:cNvPr id="15" name="Rectangle 14">
                  <a:extLst>
                    <a:ext uri="{FF2B5EF4-FFF2-40B4-BE49-F238E27FC236}">
                      <a16:creationId xmlns:a16="http://schemas.microsoft.com/office/drawing/2014/main" id="{0489B991-37FA-0448-B846-955372E9C891}"/>
                    </a:ext>
                  </a:extLst>
                </p:cNvPr>
                <p:cNvSpPr>
                  <a:spLocks noRot="1" noChangeAspect="1" noMove="1" noResize="1" noEditPoints="1" noAdjustHandles="1" noChangeArrowheads="1" noChangeShapeType="1" noTextEdit="1"/>
                </p:cNvSpPr>
                <p:nvPr/>
              </p:nvSpPr>
              <p:spPr>
                <a:xfrm>
                  <a:off x="1592356" y="4585050"/>
                  <a:ext cx="1419811" cy="39972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E99AEEF3-CACA-E746-99B7-3A0DD56BCF97}"/>
                    </a:ext>
                  </a:extLst>
                </p:cNvPr>
                <p:cNvSpPr/>
                <p:nvPr/>
              </p:nvSpPr>
              <p:spPr>
                <a:xfrm>
                  <a:off x="3144922" y="4585050"/>
                  <a:ext cx="2966725" cy="3924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ea typeface="游明朝" panose="02020400000000000000" pitchFamily="18" charset="-128"/>
                            <a:cs typeface="Times New Roman" panose="02020603050405020304" pitchFamily="18" charset="0"/>
                          </a:rPr>
                          <m:t>𝐥𝐧</m:t>
                        </m:r>
                        <m:r>
                          <a:rPr lang="en-US" sz="2800" b="1" i="1">
                            <a:latin typeface="Cambria Math" panose="02040503050406030204" pitchFamily="18" charset="0"/>
                            <a:ea typeface="游明朝" panose="02020400000000000000" pitchFamily="18" charset="-128"/>
                            <a:cs typeface="Times New Roman" panose="02020603050405020304" pitchFamily="18" charset="0"/>
                          </a:rPr>
                          <m:t>𝑻</m:t>
                        </m:r>
                        <m:r>
                          <a:rPr lang="en-US" sz="2800" b="1">
                            <a:latin typeface="Cambria Math" panose="02040503050406030204" pitchFamily="18" charset="0"/>
                            <a:ea typeface="游明朝" panose="02020400000000000000" pitchFamily="18" charset="-128"/>
                            <a:cs typeface="Times New Roman" panose="02020603050405020304" pitchFamily="18" charset="0"/>
                          </a:rPr>
                          <m:t>=</m:t>
                        </m:r>
                        <m:d>
                          <m:dPr>
                            <m:ctrlPr>
                              <a:rPr lang="en-US" sz="2800" b="1" i="1">
                                <a:latin typeface="Cambria Math" panose="02040503050406030204" pitchFamily="18" charset="0"/>
                                <a:ea typeface="游明朝" panose="02020400000000000000" pitchFamily="18" charset="-128"/>
                                <a:cs typeface="Times New Roman" panose="02020603050405020304" pitchFamily="18" charset="0"/>
                              </a:rPr>
                            </m:ctrlPr>
                          </m:dPr>
                          <m:e>
                            <m:r>
                              <a:rPr lang="en-US" sz="2800" b="1" i="1">
                                <a:latin typeface="Cambria Math" panose="02040503050406030204" pitchFamily="18" charset="0"/>
                                <a:ea typeface="游明朝" panose="02020400000000000000" pitchFamily="18" charset="-128"/>
                                <a:cs typeface="Times New Roman" panose="02020603050405020304" pitchFamily="18" charset="0"/>
                              </a:rPr>
                              <m:t>𝜸</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𝟏</m:t>
                            </m:r>
                          </m:e>
                        </m:d>
                        <m:r>
                          <a:rPr lang="en-US" sz="2800" b="1" i="1">
                            <a:latin typeface="Cambria Math" panose="02040503050406030204" pitchFamily="18" charset="0"/>
                            <a:ea typeface="游明朝" panose="02020400000000000000" pitchFamily="18" charset="-128"/>
                            <a:cs typeface="Times New Roman" panose="02020603050405020304" pitchFamily="18" charset="0"/>
                          </a:rPr>
                          <m:t>𝒍𝒏</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𝒏</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𝒄</m:t>
                        </m:r>
                      </m:oMath>
                    </m:oMathPara>
                  </a14:m>
                  <a:endParaRPr lang="en-US" sz="2800" b="1" dirty="0"/>
                </a:p>
              </p:txBody>
            </p:sp>
          </mc:Choice>
          <mc:Fallback xmlns="">
            <p:sp>
              <p:nvSpPr>
                <p:cNvPr id="16" name="Rectangle 15">
                  <a:extLst>
                    <a:ext uri="{FF2B5EF4-FFF2-40B4-BE49-F238E27FC236}">
                      <a16:creationId xmlns:a16="http://schemas.microsoft.com/office/drawing/2014/main" id="{E99AEEF3-CACA-E746-99B7-3A0DD56BCF97}"/>
                    </a:ext>
                  </a:extLst>
                </p:cNvPr>
                <p:cNvSpPr>
                  <a:spLocks noRot="1" noChangeAspect="1" noMove="1" noResize="1" noEditPoints="1" noAdjustHandles="1" noChangeArrowheads="1" noChangeShapeType="1" noTextEdit="1"/>
                </p:cNvSpPr>
                <p:nvPr/>
              </p:nvSpPr>
              <p:spPr>
                <a:xfrm>
                  <a:off x="3144922" y="4585050"/>
                  <a:ext cx="2966725" cy="392415"/>
                </a:xfrm>
                <a:prstGeom prst="rect">
                  <a:avLst/>
                </a:prstGeom>
                <a:blipFill>
                  <a:blip r:embed="rId5"/>
                  <a:stretch>
                    <a:fillRect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2DBECCF7-35BF-9D48-B39F-2B868D448283}"/>
                    </a:ext>
                  </a:extLst>
                </p:cNvPr>
                <p:cNvSpPr/>
                <p:nvPr/>
              </p:nvSpPr>
              <p:spPr>
                <a:xfrm>
                  <a:off x="6034893" y="4585050"/>
                  <a:ext cx="1620877" cy="3924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ea typeface="游明朝" panose="02020400000000000000" pitchFamily="18" charset="-128"/>
                            <a:cs typeface="Times New Roman" panose="02020603050405020304" pitchFamily="18" charset="0"/>
                          </a:rPr>
                          <m:t>   </m:t>
                        </m:r>
                        <m:r>
                          <a:rPr lang="en-US" sz="2800" b="1" i="1">
                            <a:latin typeface="Cambria Math" panose="02040503050406030204" pitchFamily="18" charset="0"/>
                            <a:ea typeface="游明朝" panose="02020400000000000000" pitchFamily="18" charset="-128"/>
                            <a:cs typeface="Times New Roman" panose="02020603050405020304" pitchFamily="18" charset="0"/>
                          </a:rPr>
                          <m:t>𝜸</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𝒎</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𝟏</m:t>
                        </m:r>
                      </m:oMath>
                    </m:oMathPara>
                  </a14:m>
                  <a:endParaRPr lang="en-US" sz="2800" b="1" dirty="0"/>
                </a:p>
              </p:txBody>
            </p:sp>
          </mc:Choice>
          <mc:Fallback xmlns="">
            <p:sp>
              <p:nvSpPr>
                <p:cNvPr id="17" name="Rectangle 16">
                  <a:extLst>
                    <a:ext uri="{FF2B5EF4-FFF2-40B4-BE49-F238E27FC236}">
                      <a16:creationId xmlns:a16="http://schemas.microsoft.com/office/drawing/2014/main" id="{2DBECCF7-35BF-9D48-B39F-2B868D448283}"/>
                    </a:ext>
                  </a:extLst>
                </p:cNvPr>
                <p:cNvSpPr>
                  <a:spLocks noRot="1" noChangeAspect="1" noMove="1" noResize="1" noEditPoints="1" noAdjustHandles="1" noChangeArrowheads="1" noChangeShapeType="1" noTextEdit="1"/>
                </p:cNvSpPr>
                <p:nvPr/>
              </p:nvSpPr>
              <p:spPr>
                <a:xfrm>
                  <a:off x="6034893" y="4585050"/>
                  <a:ext cx="1620877" cy="392415"/>
                </a:xfrm>
                <a:prstGeom prst="rect">
                  <a:avLst/>
                </a:prstGeom>
                <a:blipFill>
                  <a:blip r:embed="rId6"/>
                  <a:stretch>
                    <a:fillRect l="-1754" b="-21429"/>
                  </a:stretch>
                </a:blipFill>
              </p:spPr>
              <p:txBody>
                <a:bodyPr/>
                <a:lstStyle/>
                <a:p>
                  <a:r>
                    <a:rPr lang="en-US">
                      <a:noFill/>
                    </a:rPr>
                    <a:t> </a:t>
                  </a:r>
                </a:p>
              </p:txBody>
            </p:sp>
          </mc:Fallback>
        </mc:AlternateContent>
      </p:grpSp>
      <p:sp>
        <p:nvSpPr>
          <p:cNvPr id="14" name="TextBox 13">
            <a:extLst>
              <a:ext uri="{FF2B5EF4-FFF2-40B4-BE49-F238E27FC236}">
                <a16:creationId xmlns:a16="http://schemas.microsoft.com/office/drawing/2014/main" id="{2427C049-7793-4E45-9299-7FAB1075AEA7}"/>
              </a:ext>
            </a:extLst>
          </p:cNvPr>
          <p:cNvSpPr txBox="1"/>
          <p:nvPr/>
        </p:nvSpPr>
        <p:spPr>
          <a:xfrm>
            <a:off x="3762885" y="5746082"/>
            <a:ext cx="1907895" cy="420564"/>
          </a:xfrm>
          <a:prstGeom prst="rect">
            <a:avLst/>
          </a:prstGeom>
          <a:noFill/>
        </p:spPr>
        <p:txBody>
          <a:bodyPr wrap="none" rtlCol="0">
            <a:spAutoFit/>
          </a:bodyPr>
          <a:lstStyle/>
          <a:p>
            <a:r>
              <a:rPr lang="en-US" sz="2133" i="1" dirty="0">
                <a:latin typeface="Arial Narrow" panose="020B0604020202020204" pitchFamily="34" charset="0"/>
                <a:cs typeface="Arial Narrow" panose="020B0604020202020204" pitchFamily="34" charset="0"/>
              </a:rPr>
              <a:t>Elliott et al., 2019</a:t>
            </a:r>
          </a:p>
        </p:txBody>
      </p:sp>
      <p:sp>
        <p:nvSpPr>
          <p:cNvPr id="4" name="Slide Number Placeholder 3">
            <a:extLst>
              <a:ext uri="{FF2B5EF4-FFF2-40B4-BE49-F238E27FC236}">
                <a16:creationId xmlns:a16="http://schemas.microsoft.com/office/drawing/2014/main" id="{A408BD8E-7F4C-5D41-8780-D1733736B92D}"/>
              </a:ext>
            </a:extLst>
          </p:cNvPr>
          <p:cNvSpPr>
            <a:spLocks noGrp="1"/>
          </p:cNvSpPr>
          <p:nvPr>
            <p:ph type="sldNum" sz="quarter" idx="12"/>
          </p:nvPr>
        </p:nvSpPr>
        <p:spPr>
          <a:xfrm>
            <a:off x="8610600" y="6468322"/>
            <a:ext cx="2743200" cy="365125"/>
          </a:xfrm>
        </p:spPr>
        <p:txBody>
          <a:bodyPr/>
          <a:lstStyle/>
          <a:p>
            <a:fld id="{5377F3EB-D5E3-A246-B565-246304C1E950}" type="slidenum">
              <a:rPr lang="en-US" smtClean="0"/>
              <a:t>11</a:t>
            </a:fld>
            <a:endParaRPr lang="en-US" dirty="0"/>
          </a:p>
        </p:txBody>
      </p:sp>
      <p:pic>
        <p:nvPicPr>
          <p:cNvPr id="3" name="Picture 2">
            <a:extLst>
              <a:ext uri="{FF2B5EF4-FFF2-40B4-BE49-F238E27FC236}">
                <a16:creationId xmlns:a16="http://schemas.microsoft.com/office/drawing/2014/main" id="{025918AA-115D-5351-568D-D150CCB7BDE0}"/>
              </a:ext>
            </a:extLst>
          </p:cNvPr>
          <p:cNvPicPr>
            <a:picLocks noChangeAspect="1"/>
          </p:cNvPicPr>
          <p:nvPr/>
        </p:nvPicPr>
        <p:blipFill>
          <a:blip r:embed="rId7"/>
          <a:stretch>
            <a:fillRect/>
          </a:stretch>
        </p:blipFill>
        <p:spPr>
          <a:xfrm rot="16200000">
            <a:off x="6902636" y="1186116"/>
            <a:ext cx="5109356" cy="4222448"/>
          </a:xfrm>
          <a:prstGeom prst="rect">
            <a:avLst/>
          </a:prstGeom>
        </p:spPr>
      </p:pic>
      <p:sp>
        <p:nvSpPr>
          <p:cNvPr id="12" name="TextBox 11">
            <a:extLst>
              <a:ext uri="{FF2B5EF4-FFF2-40B4-BE49-F238E27FC236}">
                <a16:creationId xmlns:a16="http://schemas.microsoft.com/office/drawing/2014/main" id="{45B988CD-3C89-57CF-E2F6-134766583815}"/>
              </a:ext>
            </a:extLst>
          </p:cNvPr>
          <p:cNvSpPr txBox="1"/>
          <p:nvPr/>
        </p:nvSpPr>
        <p:spPr>
          <a:xfrm>
            <a:off x="9749076" y="5879644"/>
            <a:ext cx="1907895" cy="420564"/>
          </a:xfrm>
          <a:prstGeom prst="rect">
            <a:avLst/>
          </a:prstGeom>
          <a:noFill/>
        </p:spPr>
        <p:txBody>
          <a:bodyPr wrap="none" rtlCol="0">
            <a:spAutoFit/>
          </a:bodyPr>
          <a:lstStyle/>
          <a:p>
            <a:r>
              <a:rPr lang="en-US" sz="2133" i="1" dirty="0">
                <a:latin typeface="Arial Narrow" panose="020B0604020202020204" pitchFamily="34" charset="0"/>
                <a:cs typeface="Arial Narrow" panose="020B0604020202020204" pitchFamily="34" charset="0"/>
              </a:rPr>
              <a:t>Elliott et al., 2019</a:t>
            </a:r>
          </a:p>
        </p:txBody>
      </p:sp>
      <p:sp>
        <p:nvSpPr>
          <p:cNvPr id="20" name="TextBox 19">
            <a:extLst>
              <a:ext uri="{FF2B5EF4-FFF2-40B4-BE49-F238E27FC236}">
                <a16:creationId xmlns:a16="http://schemas.microsoft.com/office/drawing/2014/main" id="{770E8128-18B9-DCB4-5AB0-4907B667FD17}"/>
              </a:ext>
            </a:extLst>
          </p:cNvPr>
          <p:cNvSpPr txBox="1"/>
          <p:nvPr/>
        </p:nvSpPr>
        <p:spPr>
          <a:xfrm>
            <a:off x="1300527" y="4600248"/>
            <a:ext cx="1362874"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New Horizons</a:t>
            </a:r>
          </a:p>
        </p:txBody>
      </p:sp>
      <p:sp>
        <p:nvSpPr>
          <p:cNvPr id="21" name="TextBox 20">
            <a:extLst>
              <a:ext uri="{FF2B5EF4-FFF2-40B4-BE49-F238E27FC236}">
                <a16:creationId xmlns:a16="http://schemas.microsoft.com/office/drawing/2014/main" id="{DB691ECB-81EF-D5B5-6CBB-034AB1697038}"/>
              </a:ext>
            </a:extLst>
          </p:cNvPr>
          <p:cNvSpPr txBox="1"/>
          <p:nvPr/>
        </p:nvSpPr>
        <p:spPr>
          <a:xfrm>
            <a:off x="8269377" y="4733810"/>
            <a:ext cx="1362874"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New Horizons</a:t>
            </a:r>
          </a:p>
        </p:txBody>
      </p:sp>
    </p:spTree>
    <p:extLst>
      <p:ext uri="{BB962C8B-B14F-4D97-AF65-F5344CB8AC3E}">
        <p14:creationId xmlns:p14="http://schemas.microsoft.com/office/powerpoint/2010/main" val="2148099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F631652-6ED2-D3FF-77B3-90A72A5351BF}"/>
              </a:ext>
            </a:extLst>
          </p:cNvPr>
          <p:cNvGrpSpPr>
            <a:grpSpLocks noChangeAspect="1"/>
          </p:cNvGrpSpPr>
          <p:nvPr/>
        </p:nvGrpSpPr>
        <p:grpSpPr>
          <a:xfrm>
            <a:off x="1238593" y="585095"/>
            <a:ext cx="9165040" cy="6217107"/>
            <a:chOff x="1243853" y="1567748"/>
            <a:chExt cx="5271247" cy="3575752"/>
          </a:xfrm>
        </p:grpSpPr>
        <p:pic>
          <p:nvPicPr>
            <p:cNvPr id="13" name="Picture 12">
              <a:extLst>
                <a:ext uri="{FF2B5EF4-FFF2-40B4-BE49-F238E27FC236}">
                  <a16:creationId xmlns:a16="http://schemas.microsoft.com/office/drawing/2014/main" id="{AE40B619-2428-0255-4502-DDD1645CD7E3}"/>
                </a:ext>
              </a:extLst>
            </p:cNvPr>
            <p:cNvPicPr>
              <a:picLocks noChangeAspect="1"/>
            </p:cNvPicPr>
            <p:nvPr/>
          </p:nvPicPr>
          <p:blipFill rotWithShape="1">
            <a:blip r:embed="rId2"/>
            <a:srcRect t="30480" r="20808"/>
            <a:stretch/>
          </p:blipFill>
          <p:spPr>
            <a:xfrm>
              <a:off x="1243853" y="1567748"/>
              <a:ext cx="5271247" cy="3575752"/>
            </a:xfrm>
            <a:prstGeom prst="rect">
              <a:avLst/>
            </a:prstGeom>
          </p:spPr>
        </p:pic>
        <p:pic>
          <p:nvPicPr>
            <p:cNvPr id="15" name="Picture 14">
              <a:extLst>
                <a:ext uri="{FF2B5EF4-FFF2-40B4-BE49-F238E27FC236}">
                  <a16:creationId xmlns:a16="http://schemas.microsoft.com/office/drawing/2014/main" id="{83026AA3-50BF-4DA5-33CF-1224434F88CF}"/>
                </a:ext>
              </a:extLst>
            </p:cNvPr>
            <p:cNvPicPr>
              <a:picLocks noChangeAspect="1"/>
            </p:cNvPicPr>
            <p:nvPr/>
          </p:nvPicPr>
          <p:blipFill rotWithShape="1">
            <a:blip r:embed="rId3">
              <a:clrChange>
                <a:clrFrom>
                  <a:srgbClr val="FFFFFF"/>
                </a:clrFrom>
                <a:clrTo>
                  <a:srgbClr val="FFFFFF">
                    <a:alpha val="0"/>
                  </a:srgbClr>
                </a:clrTo>
              </a:clrChange>
            </a:blip>
            <a:srcRect t="30480" r="20808"/>
            <a:stretch/>
          </p:blipFill>
          <p:spPr>
            <a:xfrm>
              <a:off x="1243853" y="1567748"/>
              <a:ext cx="5271247" cy="3575751"/>
            </a:xfrm>
            <a:prstGeom prst="rect">
              <a:avLst/>
            </a:prstGeom>
          </p:spPr>
        </p:pic>
        <p:cxnSp>
          <p:nvCxnSpPr>
            <p:cNvPr id="17" name="Straight Connector 16">
              <a:extLst>
                <a:ext uri="{FF2B5EF4-FFF2-40B4-BE49-F238E27FC236}">
                  <a16:creationId xmlns:a16="http://schemas.microsoft.com/office/drawing/2014/main" id="{CEF8B287-921A-A7DB-F161-5DB4BB48DCC3}"/>
                </a:ext>
              </a:extLst>
            </p:cNvPr>
            <p:cNvCxnSpPr>
              <a:cxnSpLocks/>
            </p:cNvCxnSpPr>
            <p:nvPr/>
          </p:nvCxnSpPr>
          <p:spPr>
            <a:xfrm flipV="1">
              <a:off x="4355560" y="2006330"/>
              <a:ext cx="0" cy="2422187"/>
            </a:xfrm>
            <a:prstGeom prst="line">
              <a:avLst/>
            </a:prstGeom>
            <a:ln w="19050">
              <a:solidFill>
                <a:srgbClr val="AB04FF"/>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C0E0D3B-7DB8-110D-55B0-99C303ED07E5}"/>
                </a:ext>
              </a:extLst>
            </p:cNvPr>
            <p:cNvSpPr txBox="1"/>
            <p:nvPr/>
          </p:nvSpPr>
          <p:spPr>
            <a:xfrm>
              <a:off x="4021596" y="1567749"/>
              <a:ext cx="667928" cy="356457"/>
            </a:xfrm>
            <a:prstGeom prst="rect">
              <a:avLst/>
            </a:prstGeom>
            <a:noFill/>
          </p:spPr>
          <p:txBody>
            <a:bodyPr wrap="none" rtlCol="0">
              <a:spAutoFit/>
            </a:bodyPr>
            <a:lstStyle/>
            <a:p>
              <a:pPr algn="ctr"/>
              <a:r>
                <a:rPr lang="en-US" sz="1600" dirty="0">
                  <a:solidFill>
                    <a:srgbClr val="AB04FF"/>
                  </a:solidFill>
                  <a:latin typeface="Arial Narrow" panose="020B0604020202020204" pitchFamily="34" charset="0"/>
                  <a:cs typeface="Arial Narrow" panose="020B0604020202020204" pitchFamily="34" charset="0"/>
                </a:rPr>
                <a:t>Termination </a:t>
              </a:r>
            </a:p>
            <a:p>
              <a:pPr algn="ctr"/>
              <a:r>
                <a:rPr lang="en-US" sz="1600" dirty="0">
                  <a:solidFill>
                    <a:srgbClr val="AB04FF"/>
                  </a:solidFill>
                  <a:latin typeface="Arial Narrow" panose="020B0604020202020204" pitchFamily="34" charset="0"/>
                  <a:cs typeface="Arial Narrow" panose="020B0604020202020204" pitchFamily="34" charset="0"/>
                </a:rPr>
                <a:t>Shock</a:t>
              </a:r>
            </a:p>
          </p:txBody>
        </p:sp>
      </p:grpSp>
      <p:sp>
        <p:nvSpPr>
          <p:cNvPr id="10" name="Title 1">
            <a:extLst>
              <a:ext uri="{FF2B5EF4-FFF2-40B4-BE49-F238E27FC236}">
                <a16:creationId xmlns:a16="http://schemas.microsoft.com/office/drawing/2014/main" id="{666A56FD-D905-E71D-170A-7235109BB3C1}"/>
              </a:ext>
            </a:extLst>
          </p:cNvPr>
          <p:cNvSpPr txBox="1">
            <a:spLocks/>
          </p:cNvSpPr>
          <p:nvPr/>
        </p:nvSpPr>
        <p:spPr>
          <a:xfrm>
            <a:off x="1" y="29678"/>
            <a:ext cx="12191999" cy="569324"/>
          </a:xfrm>
          <a:prstGeom prst="rect">
            <a:avLst/>
          </a:prstGeom>
        </p:spPr>
        <p:txBody>
          <a:bodyPr>
            <a:normAutofit/>
          </a:bodyPr>
          <a:lstStyle>
            <a:lvl1pPr algn="ctr" defTabSz="342900" rtl="0" eaLnBrk="1" latinLnBrk="0" hangingPunct="1">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a:lstStyle>
          <a:p>
            <a:r>
              <a:rPr lang="en-US" sz="2667" dirty="0"/>
              <a:t>Solar Wind Polytropic Index (𝜸) Radial Profile</a:t>
            </a:r>
          </a:p>
        </p:txBody>
      </p:sp>
      <p:sp>
        <p:nvSpPr>
          <p:cNvPr id="4" name="TextBox 3">
            <a:extLst>
              <a:ext uri="{FF2B5EF4-FFF2-40B4-BE49-F238E27FC236}">
                <a16:creationId xmlns:a16="http://schemas.microsoft.com/office/drawing/2014/main" id="{492AB118-01CA-E9CA-C328-0AF3464174D1}"/>
              </a:ext>
            </a:extLst>
          </p:cNvPr>
          <p:cNvSpPr txBox="1"/>
          <p:nvPr/>
        </p:nvSpPr>
        <p:spPr>
          <a:xfrm>
            <a:off x="207965" y="5889003"/>
            <a:ext cx="11584639" cy="913199"/>
          </a:xfrm>
          <a:prstGeom prst="rect">
            <a:avLst/>
          </a:prstGeom>
          <a:noFill/>
        </p:spPr>
        <p:txBody>
          <a:bodyPr wrap="square" rtlCol="0">
            <a:spAutoFit/>
          </a:bodyPr>
          <a:lstStyle/>
          <a:p>
            <a:pPr marL="380990" indent="-380990">
              <a:buFont typeface="Arial" panose="020B0604020202020204" pitchFamily="34" charset="0"/>
              <a:buChar char="•"/>
            </a:pPr>
            <a:r>
              <a:rPr lang="en-US" sz="2667" dirty="0">
                <a:latin typeface="Arial Narrow" panose="020B0604020202020204" pitchFamily="34" charset="0"/>
                <a:cs typeface="Arial Narrow" panose="020B0604020202020204" pitchFamily="34" charset="0"/>
              </a:rPr>
              <a:t>Voyager 2 results indicate that the index jumps up at the termination shock.</a:t>
            </a:r>
          </a:p>
          <a:p>
            <a:pPr marL="380990" indent="-380990">
              <a:buFont typeface="Arial" panose="020B0604020202020204" pitchFamily="34" charset="0"/>
              <a:buChar char="•"/>
            </a:pPr>
            <a:r>
              <a:rPr lang="en-US" sz="2667" dirty="0">
                <a:latin typeface="Arial Narrow" panose="020B0604020202020204" pitchFamily="34" charset="0"/>
                <a:cs typeface="Arial Narrow" panose="020B0604020202020204" pitchFamily="34" charset="0"/>
              </a:rPr>
              <a:t>Need to add new data &amp; assess other methods.</a:t>
            </a:r>
          </a:p>
        </p:txBody>
      </p:sp>
    </p:spTree>
    <p:extLst>
      <p:ext uri="{BB962C8B-B14F-4D97-AF65-F5344CB8AC3E}">
        <p14:creationId xmlns:p14="http://schemas.microsoft.com/office/powerpoint/2010/main" val="1831830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B6D834-75E8-0B5E-76D6-8B48E8CD275D}"/>
              </a:ext>
            </a:extLst>
          </p:cNvPr>
          <p:cNvSpPr>
            <a:spLocks noGrp="1"/>
          </p:cNvSpPr>
          <p:nvPr>
            <p:ph type="title"/>
          </p:nvPr>
        </p:nvSpPr>
        <p:spPr>
          <a:xfrm>
            <a:off x="333704" y="136525"/>
            <a:ext cx="11500944" cy="704303"/>
          </a:xfrm>
        </p:spPr>
        <p:txBody>
          <a:bodyPr>
            <a:normAutofit/>
          </a:bodyPr>
          <a:lstStyle/>
          <a:p>
            <a:pPr algn="ctr"/>
            <a:r>
              <a:rPr lang="en-US" sz="4000" b="1" dirty="0"/>
              <a:t>Options for Enhanced SWAP TS Particle Operations</a:t>
            </a:r>
          </a:p>
        </p:txBody>
      </p:sp>
      <p:sp>
        <p:nvSpPr>
          <p:cNvPr id="4" name="Content Placeholder 3">
            <a:extLst>
              <a:ext uri="{FF2B5EF4-FFF2-40B4-BE49-F238E27FC236}">
                <a16:creationId xmlns:a16="http://schemas.microsoft.com/office/drawing/2014/main" id="{31F2068A-2CDE-C472-59CA-AF41FB14FECB}"/>
              </a:ext>
            </a:extLst>
          </p:cNvPr>
          <p:cNvSpPr>
            <a:spLocks noGrp="1"/>
          </p:cNvSpPr>
          <p:nvPr>
            <p:ph idx="1"/>
          </p:nvPr>
        </p:nvSpPr>
        <p:spPr>
          <a:xfrm>
            <a:off x="504497" y="1040524"/>
            <a:ext cx="10849303" cy="5680951"/>
          </a:xfrm>
        </p:spPr>
        <p:txBody>
          <a:bodyPr>
            <a:normAutofit/>
          </a:bodyPr>
          <a:lstStyle/>
          <a:p>
            <a:r>
              <a:rPr lang="en-US" dirty="0">
                <a:solidFill>
                  <a:srgbClr val="1E2DFF"/>
                </a:solidFill>
              </a:rPr>
              <a:t>All enhanced plans we evaluated would require significant data storage, and more DSN playbacks</a:t>
            </a:r>
          </a:p>
          <a:p>
            <a:pPr marL="0" indent="0">
              <a:buNone/>
            </a:pPr>
            <a:endParaRPr lang="en-US" sz="1200" dirty="0"/>
          </a:p>
          <a:p>
            <a:r>
              <a:rPr lang="en-US" dirty="0"/>
              <a:t>We identified two options for SWAP</a:t>
            </a:r>
          </a:p>
          <a:p>
            <a:pPr lvl="1"/>
            <a:r>
              <a:rPr lang="en-US" sz="2800" u="sng" dirty="0"/>
              <a:t>Option 1: </a:t>
            </a:r>
            <a:r>
              <a:rPr lang="en-US" sz="2800" dirty="0"/>
              <a:t>A simple low risk option</a:t>
            </a:r>
          </a:p>
          <a:p>
            <a:pPr lvl="2"/>
            <a:r>
              <a:rPr lang="en-US" sz="2400" dirty="0"/>
              <a:t>Requiring more data volume, and DSN time</a:t>
            </a:r>
          </a:p>
          <a:p>
            <a:pPr lvl="2"/>
            <a:r>
              <a:rPr lang="en-US" sz="2400" dirty="0"/>
              <a:t>No changes to  flight software, table, or changes to commanding of the instrument.</a:t>
            </a:r>
          </a:p>
          <a:p>
            <a:pPr lvl="1"/>
            <a:r>
              <a:rPr lang="en-US" sz="2800" u="sng" dirty="0"/>
              <a:t>Option 2: </a:t>
            </a:r>
            <a:r>
              <a:rPr lang="en-US" sz="2800" dirty="0"/>
              <a:t>A risker option</a:t>
            </a:r>
          </a:p>
          <a:p>
            <a:pPr lvl="2"/>
            <a:r>
              <a:rPr lang="en-US" sz="2400" dirty="0"/>
              <a:t>Requiring more data volume, and DSN time than option 1</a:t>
            </a:r>
          </a:p>
          <a:p>
            <a:pPr lvl="2"/>
            <a:r>
              <a:rPr lang="en-US" sz="2400" dirty="0"/>
              <a:t>Requiring additional work, testing, and funds to do those.</a:t>
            </a:r>
          </a:p>
          <a:p>
            <a:pPr lvl="2"/>
            <a:r>
              <a:rPr lang="en-US" sz="2400" dirty="0"/>
              <a:t>Instrument flight software changes</a:t>
            </a:r>
          </a:p>
          <a:p>
            <a:pPr lvl="2"/>
            <a:r>
              <a:rPr lang="en-US" sz="2400" dirty="0"/>
              <a:t>Changes to the command CAS/FRAGS</a:t>
            </a:r>
          </a:p>
          <a:p>
            <a:pPr lvl="2"/>
            <a:r>
              <a:rPr lang="en-US" sz="2400" dirty="0"/>
              <a:t>Spacecraft flight software changes </a:t>
            </a:r>
          </a:p>
        </p:txBody>
      </p:sp>
      <p:sp>
        <p:nvSpPr>
          <p:cNvPr id="2" name="Slide Number Placeholder 1">
            <a:extLst>
              <a:ext uri="{FF2B5EF4-FFF2-40B4-BE49-F238E27FC236}">
                <a16:creationId xmlns:a16="http://schemas.microsoft.com/office/drawing/2014/main" id="{DBD273CC-7534-D881-4830-040B0D5C9EAC}"/>
              </a:ext>
            </a:extLst>
          </p:cNvPr>
          <p:cNvSpPr>
            <a:spLocks noGrp="1"/>
          </p:cNvSpPr>
          <p:nvPr>
            <p:ph type="sldNum" sz="quarter" idx="12"/>
          </p:nvPr>
        </p:nvSpPr>
        <p:spPr/>
        <p:txBody>
          <a:bodyPr/>
          <a:lstStyle/>
          <a:p>
            <a:fld id="{C6AF9BA7-17FB-2E48-83EB-7D6D9DF56C99}" type="slidenum">
              <a:rPr lang="en-US" smtClean="0"/>
              <a:t>13</a:t>
            </a:fld>
            <a:endParaRPr lang="en-US"/>
          </a:p>
        </p:txBody>
      </p:sp>
    </p:spTree>
    <p:extLst>
      <p:ext uri="{BB962C8B-B14F-4D97-AF65-F5344CB8AC3E}">
        <p14:creationId xmlns:p14="http://schemas.microsoft.com/office/powerpoint/2010/main" val="2039362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8DF84-FDCD-F095-52B4-57E91788BDB3}"/>
              </a:ext>
            </a:extLst>
          </p:cNvPr>
          <p:cNvSpPr>
            <a:spLocks noGrp="1"/>
          </p:cNvSpPr>
          <p:nvPr>
            <p:ph type="title"/>
          </p:nvPr>
        </p:nvSpPr>
        <p:spPr>
          <a:xfrm>
            <a:off x="838200" y="54431"/>
            <a:ext cx="10515600" cy="578068"/>
          </a:xfrm>
        </p:spPr>
        <p:txBody>
          <a:bodyPr>
            <a:normAutofit fontScale="90000"/>
          </a:bodyPr>
          <a:lstStyle/>
          <a:p>
            <a:pPr algn="ctr"/>
            <a:r>
              <a:rPr lang="en-US" b="1" dirty="0"/>
              <a:t>SWAP Operations Planning: Option 1</a:t>
            </a:r>
          </a:p>
        </p:txBody>
      </p:sp>
      <p:sp>
        <p:nvSpPr>
          <p:cNvPr id="4" name="Content Placeholder 3">
            <a:extLst>
              <a:ext uri="{FF2B5EF4-FFF2-40B4-BE49-F238E27FC236}">
                <a16:creationId xmlns:a16="http://schemas.microsoft.com/office/drawing/2014/main" id="{04731D97-C23D-43D5-69E5-CF4130092CE9}"/>
              </a:ext>
            </a:extLst>
          </p:cNvPr>
          <p:cNvSpPr>
            <a:spLocks noGrp="1"/>
          </p:cNvSpPr>
          <p:nvPr>
            <p:ph idx="1"/>
          </p:nvPr>
        </p:nvSpPr>
        <p:spPr>
          <a:xfrm>
            <a:off x="260131" y="805543"/>
            <a:ext cx="11542986" cy="5998026"/>
          </a:xfrm>
        </p:spPr>
        <p:txBody>
          <a:bodyPr>
            <a:normAutofit fontScale="92500" lnSpcReduction="10000"/>
          </a:bodyPr>
          <a:lstStyle/>
          <a:p>
            <a:r>
              <a:rPr lang="en-US" sz="3000" dirty="0">
                <a:solidFill>
                  <a:srgbClr val="1E2DFF"/>
                </a:solidFill>
              </a:rPr>
              <a:t>Low Risk</a:t>
            </a:r>
          </a:p>
          <a:p>
            <a:pPr lvl="1"/>
            <a:r>
              <a:rPr lang="en-US" sz="2600" dirty="0">
                <a:solidFill>
                  <a:srgbClr val="1E2DFF"/>
                </a:solidFill>
              </a:rPr>
              <a:t>No flight Software or Table Changes</a:t>
            </a:r>
          </a:p>
          <a:p>
            <a:pPr lvl="1"/>
            <a:r>
              <a:rPr lang="en-US" sz="2600" dirty="0">
                <a:solidFill>
                  <a:srgbClr val="1E2DFF"/>
                </a:solidFill>
              </a:rPr>
              <a:t>No changes to commanding</a:t>
            </a:r>
          </a:p>
          <a:p>
            <a:r>
              <a:rPr lang="en-US" sz="3000" u="sng" dirty="0"/>
              <a:t>Pickup Ions: </a:t>
            </a:r>
            <a:r>
              <a:rPr lang="en-US" sz="3000" dirty="0"/>
              <a:t>Histogram daily downloads of 1 0x586 packet and 63 0x587 which provides a </a:t>
            </a:r>
            <a:r>
              <a:rPr lang="en-US" sz="3000" dirty="0">
                <a:solidFill>
                  <a:srgbClr val="1E2DFF"/>
                </a:solidFill>
              </a:rPr>
              <a:t>29 minute </a:t>
            </a:r>
            <a:r>
              <a:rPr lang="en-US" sz="3000" dirty="0"/>
              <a:t>cadence</a:t>
            </a:r>
          </a:p>
          <a:p>
            <a:r>
              <a:rPr lang="en-US" sz="3000" u="sng" dirty="0"/>
              <a:t>Health and Safety: </a:t>
            </a:r>
            <a:r>
              <a:rPr lang="en-US" sz="3000" dirty="0"/>
              <a:t>Summary packets (0x585) </a:t>
            </a:r>
            <a:r>
              <a:rPr lang="en-US" sz="3000" dirty="0" err="1"/>
              <a:t>whick</a:t>
            </a:r>
            <a:r>
              <a:rPr lang="en-US" sz="3000" dirty="0"/>
              <a:t> contain total count rate across the sweep, and housekeeping packets (0x580) at</a:t>
            </a:r>
            <a:r>
              <a:rPr lang="en-US" sz="3000" dirty="0">
                <a:solidFill>
                  <a:srgbClr val="1E2DFF"/>
                </a:solidFill>
              </a:rPr>
              <a:t> 1 per hour </a:t>
            </a:r>
            <a:endParaRPr lang="en-US" sz="3000" dirty="0"/>
          </a:p>
          <a:p>
            <a:r>
              <a:rPr lang="en-US" sz="3000" u="sng" dirty="0"/>
              <a:t>Solar Wind: </a:t>
            </a:r>
            <a:r>
              <a:rPr lang="en-US" sz="3000" dirty="0"/>
              <a:t>Adjust record rate of sets of 0x584 packets to meet data volume allocation</a:t>
            </a:r>
          </a:p>
          <a:p>
            <a:pPr lvl="1"/>
            <a:r>
              <a:rPr lang="en-US" sz="2800" dirty="0"/>
              <a:t>Current Nominal operations </a:t>
            </a:r>
          </a:p>
          <a:p>
            <a:pPr lvl="2"/>
            <a:r>
              <a:rPr lang="en-US" sz="2400" u="sng" dirty="0"/>
              <a:t>800 </a:t>
            </a:r>
            <a:r>
              <a:rPr lang="en-US" sz="2400" u="sng" dirty="0" err="1"/>
              <a:t>Mbits</a:t>
            </a:r>
            <a:r>
              <a:rPr lang="en-US" sz="2400" u="sng" dirty="0"/>
              <a:t> per year: </a:t>
            </a:r>
            <a:r>
              <a:rPr lang="en-US" sz="2400" dirty="0"/>
              <a:t>solar wind data (0x584) sweeps collected at </a:t>
            </a:r>
            <a:r>
              <a:rPr lang="en-US" sz="2400" dirty="0">
                <a:solidFill>
                  <a:srgbClr val="1E2DFF"/>
                </a:solidFill>
              </a:rPr>
              <a:t>10, 20, and 30 min </a:t>
            </a:r>
            <a:r>
              <a:rPr lang="en-US" sz="2400" dirty="0"/>
              <a:t>rates</a:t>
            </a:r>
          </a:p>
          <a:p>
            <a:pPr lvl="1"/>
            <a:r>
              <a:rPr lang="en-US" sz="2800" dirty="0"/>
              <a:t>Increased data volume of </a:t>
            </a:r>
          </a:p>
          <a:p>
            <a:pPr lvl="2"/>
            <a:r>
              <a:rPr lang="en-US" sz="2400" i="0" u="sng" dirty="0">
                <a:cs typeface="Arial Narrow" panose="020B0604020202020204" pitchFamily="34" charset="0"/>
              </a:rPr>
              <a:t>1560 </a:t>
            </a:r>
            <a:r>
              <a:rPr lang="en-US" sz="2400" i="0" u="sng" dirty="0" err="1">
                <a:cs typeface="Arial Narrow" panose="020B0604020202020204" pitchFamily="34" charset="0"/>
              </a:rPr>
              <a:t>Mbits</a:t>
            </a:r>
            <a:r>
              <a:rPr lang="en-US" sz="2400" i="0" u="sng" dirty="0">
                <a:cs typeface="Arial Narrow" panose="020B0604020202020204" pitchFamily="34" charset="0"/>
              </a:rPr>
              <a:t> per year</a:t>
            </a:r>
            <a:r>
              <a:rPr lang="en-US" sz="2400" i="0" dirty="0">
                <a:cs typeface="Arial Narrow" panose="020B0604020202020204" pitchFamily="34" charset="0"/>
              </a:rPr>
              <a:t>: solar wind data (0x584) sweeps collected at </a:t>
            </a:r>
            <a:r>
              <a:rPr lang="en-US" sz="2400" i="0" dirty="0">
                <a:solidFill>
                  <a:srgbClr val="1E2DFF"/>
                </a:solidFill>
                <a:cs typeface="Arial Narrow" panose="020B0604020202020204" pitchFamily="34" charset="0"/>
              </a:rPr>
              <a:t>2, 5, and 10 minute </a:t>
            </a:r>
            <a:r>
              <a:rPr lang="en-US" sz="2400" i="0" dirty="0">
                <a:cs typeface="Arial Narrow" panose="020B0604020202020204" pitchFamily="34" charset="0"/>
              </a:rPr>
              <a:t>rates</a:t>
            </a:r>
          </a:p>
          <a:p>
            <a:pPr lvl="2"/>
            <a:r>
              <a:rPr lang="en-US" sz="2400" i="0" u="sng" dirty="0">
                <a:cs typeface="Arial Narrow" panose="020B0604020202020204" pitchFamily="34" charset="0"/>
              </a:rPr>
              <a:t>2160 </a:t>
            </a:r>
            <a:r>
              <a:rPr lang="en-US" sz="2400" i="0" u="sng" dirty="0" err="1">
                <a:cs typeface="Arial Narrow" panose="020B0604020202020204" pitchFamily="34" charset="0"/>
              </a:rPr>
              <a:t>Mbits</a:t>
            </a:r>
            <a:r>
              <a:rPr lang="en-US" sz="2400" i="0" u="sng" dirty="0">
                <a:cs typeface="Arial Narrow" panose="020B0604020202020204" pitchFamily="34" charset="0"/>
              </a:rPr>
              <a:t> per year: </a:t>
            </a:r>
            <a:r>
              <a:rPr lang="en-US" sz="2400" i="0" dirty="0">
                <a:cs typeface="Arial Narrow" panose="020B0604020202020204" pitchFamily="34" charset="0"/>
              </a:rPr>
              <a:t>solar wind data </a:t>
            </a:r>
            <a:r>
              <a:rPr lang="en-US" sz="2400" i="0">
                <a:cs typeface="Arial Narrow" panose="020B0604020202020204" pitchFamily="34" charset="0"/>
              </a:rPr>
              <a:t>(0x584) </a:t>
            </a:r>
            <a:r>
              <a:rPr lang="en-US" sz="2400" i="0" dirty="0">
                <a:cs typeface="Arial Narrow" panose="020B0604020202020204" pitchFamily="34" charset="0"/>
              </a:rPr>
              <a:t>sweeps collected at </a:t>
            </a:r>
            <a:r>
              <a:rPr lang="en-US" sz="2400" i="0" dirty="0">
                <a:solidFill>
                  <a:srgbClr val="1E2DFF"/>
                </a:solidFill>
                <a:cs typeface="Arial Narrow" panose="020B0604020202020204" pitchFamily="34" charset="0"/>
              </a:rPr>
              <a:t>2, and 5 minute </a:t>
            </a:r>
            <a:r>
              <a:rPr lang="en-US" sz="2400" i="0" dirty="0">
                <a:cs typeface="Arial Narrow" panose="020B0604020202020204" pitchFamily="34" charset="0"/>
              </a:rPr>
              <a:t>rates and a </a:t>
            </a:r>
            <a:r>
              <a:rPr lang="en-US" sz="2400" i="0" dirty="0">
                <a:solidFill>
                  <a:srgbClr val="1E2DFF"/>
                </a:solidFill>
                <a:cs typeface="Arial Narrow" panose="020B0604020202020204" pitchFamily="34" charset="0"/>
              </a:rPr>
              <a:t>little bit of 1 minute rate </a:t>
            </a:r>
            <a:r>
              <a:rPr lang="en-US" sz="2400" i="0" dirty="0">
                <a:cs typeface="Arial Narrow" panose="020B0604020202020204" pitchFamily="34" charset="0"/>
              </a:rPr>
              <a:t>data</a:t>
            </a:r>
            <a:endParaRPr lang="en-US" sz="3000" dirty="0"/>
          </a:p>
          <a:p>
            <a:pPr lvl="2"/>
            <a:endParaRPr lang="en-US" sz="2400" b="1" i="0" dirty="0">
              <a:solidFill>
                <a:schemeClr val="tx1"/>
              </a:solidFill>
              <a:cs typeface="Arial Narrow" panose="020B0604020202020204" pitchFamily="34" charset="0"/>
            </a:endParaRPr>
          </a:p>
          <a:p>
            <a:pPr lvl="2"/>
            <a:endParaRPr lang="en-US" sz="2400" dirty="0"/>
          </a:p>
        </p:txBody>
      </p:sp>
      <p:sp>
        <p:nvSpPr>
          <p:cNvPr id="2" name="Slide Number Placeholder 1">
            <a:extLst>
              <a:ext uri="{FF2B5EF4-FFF2-40B4-BE49-F238E27FC236}">
                <a16:creationId xmlns:a16="http://schemas.microsoft.com/office/drawing/2014/main" id="{2FE0EC6F-12BB-C248-86E3-B4F9C8E4CDBC}"/>
              </a:ext>
            </a:extLst>
          </p:cNvPr>
          <p:cNvSpPr>
            <a:spLocks noGrp="1"/>
          </p:cNvSpPr>
          <p:nvPr>
            <p:ph type="sldNum" sz="quarter" idx="12"/>
          </p:nvPr>
        </p:nvSpPr>
        <p:spPr/>
        <p:txBody>
          <a:bodyPr/>
          <a:lstStyle/>
          <a:p>
            <a:fld id="{C6AF9BA7-17FB-2E48-83EB-7D6D9DF56C99}" type="slidenum">
              <a:rPr lang="en-US" smtClean="0"/>
              <a:t>14</a:t>
            </a:fld>
            <a:endParaRPr lang="en-US"/>
          </a:p>
        </p:txBody>
      </p:sp>
    </p:spTree>
    <p:extLst>
      <p:ext uri="{BB962C8B-B14F-4D97-AF65-F5344CB8AC3E}">
        <p14:creationId xmlns:p14="http://schemas.microsoft.com/office/powerpoint/2010/main" val="1916117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D4DE00-41A5-6AD3-536F-9292E02BC903}"/>
              </a:ext>
            </a:extLst>
          </p:cNvPr>
          <p:cNvSpPr>
            <a:spLocks noGrp="1"/>
          </p:cNvSpPr>
          <p:nvPr>
            <p:ph type="title"/>
          </p:nvPr>
        </p:nvSpPr>
        <p:spPr>
          <a:xfrm>
            <a:off x="380144" y="39994"/>
            <a:ext cx="11476234" cy="848995"/>
          </a:xfrm>
        </p:spPr>
        <p:txBody>
          <a:bodyPr>
            <a:normAutofit fontScale="90000"/>
          </a:bodyPr>
          <a:lstStyle/>
          <a:p>
            <a:r>
              <a:rPr lang="en-US" b="1" dirty="0"/>
              <a:t>Data Rates for Given Annual Data Volume Allocations</a:t>
            </a:r>
          </a:p>
        </p:txBody>
      </p:sp>
      <p:sp>
        <p:nvSpPr>
          <p:cNvPr id="6" name="Slide Number Placeholder 5">
            <a:extLst>
              <a:ext uri="{FF2B5EF4-FFF2-40B4-BE49-F238E27FC236}">
                <a16:creationId xmlns:a16="http://schemas.microsoft.com/office/drawing/2014/main" id="{95E77FCA-15A3-EA7D-51B5-307D17D865CE}"/>
              </a:ext>
            </a:extLst>
          </p:cNvPr>
          <p:cNvSpPr>
            <a:spLocks noGrp="1"/>
          </p:cNvSpPr>
          <p:nvPr>
            <p:ph type="sldNum" sz="quarter" idx="12"/>
          </p:nvPr>
        </p:nvSpPr>
        <p:spPr/>
        <p:txBody>
          <a:bodyPr/>
          <a:lstStyle/>
          <a:p>
            <a:fld id="{C6AF9BA7-17FB-2E48-83EB-7D6D9DF56C99}" type="slidenum">
              <a:rPr lang="en-US" smtClean="0"/>
              <a:t>15</a:t>
            </a:fld>
            <a:endParaRPr lang="en-US"/>
          </a:p>
        </p:txBody>
      </p:sp>
      <p:graphicFrame>
        <p:nvGraphicFramePr>
          <p:cNvPr id="4" name="Content Placeholder 3">
            <a:extLst>
              <a:ext uri="{FF2B5EF4-FFF2-40B4-BE49-F238E27FC236}">
                <a16:creationId xmlns:a16="http://schemas.microsoft.com/office/drawing/2014/main" id="{76F747BF-31F1-FCD5-11FB-4741C372E190}"/>
              </a:ext>
            </a:extLst>
          </p:cNvPr>
          <p:cNvGraphicFramePr>
            <a:graphicFrameLocks noGrp="1"/>
          </p:cNvGraphicFramePr>
          <p:nvPr>
            <p:ph idx="4294967295"/>
          </p:nvPr>
        </p:nvGraphicFramePr>
        <p:xfrm>
          <a:off x="142240" y="1078865"/>
          <a:ext cx="11869156" cy="2579777"/>
        </p:xfrm>
        <a:graphic>
          <a:graphicData uri="http://schemas.openxmlformats.org/drawingml/2006/table">
            <a:tbl>
              <a:tblPr firstRow="1" bandRow="1">
                <a:tableStyleId>{5C22544A-7EE6-4342-B048-85BDC9FD1C3A}</a:tableStyleId>
              </a:tblPr>
              <a:tblGrid>
                <a:gridCol w="659398">
                  <a:extLst>
                    <a:ext uri="{9D8B030D-6E8A-4147-A177-3AD203B41FA5}">
                      <a16:colId xmlns:a16="http://schemas.microsoft.com/office/drawing/2014/main" val="2247268075"/>
                    </a:ext>
                  </a:extLst>
                </a:gridCol>
                <a:gridCol w="659398">
                  <a:extLst>
                    <a:ext uri="{9D8B030D-6E8A-4147-A177-3AD203B41FA5}">
                      <a16:colId xmlns:a16="http://schemas.microsoft.com/office/drawing/2014/main" val="3023936620"/>
                    </a:ext>
                  </a:extLst>
                </a:gridCol>
                <a:gridCol w="659398">
                  <a:extLst>
                    <a:ext uri="{9D8B030D-6E8A-4147-A177-3AD203B41FA5}">
                      <a16:colId xmlns:a16="http://schemas.microsoft.com/office/drawing/2014/main" val="1020654413"/>
                    </a:ext>
                  </a:extLst>
                </a:gridCol>
                <a:gridCol w="659398">
                  <a:extLst>
                    <a:ext uri="{9D8B030D-6E8A-4147-A177-3AD203B41FA5}">
                      <a16:colId xmlns:a16="http://schemas.microsoft.com/office/drawing/2014/main" val="3035298387"/>
                    </a:ext>
                  </a:extLst>
                </a:gridCol>
                <a:gridCol w="659398">
                  <a:extLst>
                    <a:ext uri="{9D8B030D-6E8A-4147-A177-3AD203B41FA5}">
                      <a16:colId xmlns:a16="http://schemas.microsoft.com/office/drawing/2014/main" val="1289975752"/>
                    </a:ext>
                  </a:extLst>
                </a:gridCol>
                <a:gridCol w="659398">
                  <a:extLst>
                    <a:ext uri="{9D8B030D-6E8A-4147-A177-3AD203B41FA5}">
                      <a16:colId xmlns:a16="http://schemas.microsoft.com/office/drawing/2014/main" val="1851285119"/>
                    </a:ext>
                  </a:extLst>
                </a:gridCol>
                <a:gridCol w="659397">
                  <a:extLst>
                    <a:ext uri="{9D8B030D-6E8A-4147-A177-3AD203B41FA5}">
                      <a16:colId xmlns:a16="http://schemas.microsoft.com/office/drawing/2014/main" val="3565347379"/>
                    </a:ext>
                  </a:extLst>
                </a:gridCol>
                <a:gridCol w="659398">
                  <a:extLst>
                    <a:ext uri="{9D8B030D-6E8A-4147-A177-3AD203B41FA5}">
                      <a16:colId xmlns:a16="http://schemas.microsoft.com/office/drawing/2014/main" val="2004273961"/>
                    </a:ext>
                  </a:extLst>
                </a:gridCol>
                <a:gridCol w="659397">
                  <a:extLst>
                    <a:ext uri="{9D8B030D-6E8A-4147-A177-3AD203B41FA5}">
                      <a16:colId xmlns:a16="http://schemas.microsoft.com/office/drawing/2014/main" val="2463417152"/>
                    </a:ext>
                  </a:extLst>
                </a:gridCol>
                <a:gridCol w="659397">
                  <a:extLst>
                    <a:ext uri="{9D8B030D-6E8A-4147-A177-3AD203B41FA5}">
                      <a16:colId xmlns:a16="http://schemas.microsoft.com/office/drawing/2014/main" val="3924107334"/>
                    </a:ext>
                  </a:extLst>
                </a:gridCol>
                <a:gridCol w="659398">
                  <a:extLst>
                    <a:ext uri="{9D8B030D-6E8A-4147-A177-3AD203B41FA5}">
                      <a16:colId xmlns:a16="http://schemas.microsoft.com/office/drawing/2014/main" val="623376265"/>
                    </a:ext>
                  </a:extLst>
                </a:gridCol>
                <a:gridCol w="659397">
                  <a:extLst>
                    <a:ext uri="{9D8B030D-6E8A-4147-A177-3AD203B41FA5}">
                      <a16:colId xmlns:a16="http://schemas.microsoft.com/office/drawing/2014/main" val="369553251"/>
                    </a:ext>
                  </a:extLst>
                </a:gridCol>
                <a:gridCol w="659397">
                  <a:extLst>
                    <a:ext uri="{9D8B030D-6E8A-4147-A177-3AD203B41FA5}">
                      <a16:colId xmlns:a16="http://schemas.microsoft.com/office/drawing/2014/main" val="3803198607"/>
                    </a:ext>
                  </a:extLst>
                </a:gridCol>
                <a:gridCol w="659398">
                  <a:extLst>
                    <a:ext uri="{9D8B030D-6E8A-4147-A177-3AD203B41FA5}">
                      <a16:colId xmlns:a16="http://schemas.microsoft.com/office/drawing/2014/main" val="2842609931"/>
                    </a:ext>
                  </a:extLst>
                </a:gridCol>
                <a:gridCol w="659397">
                  <a:extLst>
                    <a:ext uri="{9D8B030D-6E8A-4147-A177-3AD203B41FA5}">
                      <a16:colId xmlns:a16="http://schemas.microsoft.com/office/drawing/2014/main" val="159882040"/>
                    </a:ext>
                  </a:extLst>
                </a:gridCol>
                <a:gridCol w="659397">
                  <a:extLst>
                    <a:ext uri="{9D8B030D-6E8A-4147-A177-3AD203B41FA5}">
                      <a16:colId xmlns:a16="http://schemas.microsoft.com/office/drawing/2014/main" val="3110836630"/>
                    </a:ext>
                  </a:extLst>
                </a:gridCol>
                <a:gridCol w="659398">
                  <a:extLst>
                    <a:ext uri="{9D8B030D-6E8A-4147-A177-3AD203B41FA5}">
                      <a16:colId xmlns:a16="http://schemas.microsoft.com/office/drawing/2014/main" val="1872294346"/>
                    </a:ext>
                  </a:extLst>
                </a:gridCol>
                <a:gridCol w="659397">
                  <a:extLst>
                    <a:ext uri="{9D8B030D-6E8A-4147-A177-3AD203B41FA5}">
                      <a16:colId xmlns:a16="http://schemas.microsoft.com/office/drawing/2014/main" val="3627634622"/>
                    </a:ext>
                  </a:extLst>
                </a:gridCol>
              </a:tblGrid>
              <a:tr h="393945">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Narrow" panose="020B0604020202020204" pitchFamily="34" charset="0"/>
                          <a:cs typeface="Arial Narrow" panose="020B0604020202020204" pitchFamily="34" charset="0"/>
                        </a:rPr>
                        <a:t>Nominal (800Mbits)</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9A0EF"/>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Narrow" panose="020B0604020202020204" pitchFamily="34" charset="0"/>
                          <a:cs typeface="Arial Narrow" panose="020B0604020202020204" pitchFamily="34" charset="0"/>
                        </a:rPr>
                        <a:t>Target (1560 </a:t>
                      </a:r>
                      <a:r>
                        <a:rPr lang="en-US" sz="2000" b="1" i="0" dirty="0" err="1">
                          <a:solidFill>
                            <a:schemeClr val="tx1"/>
                          </a:solidFill>
                          <a:latin typeface="Arial Narrow" panose="020B0604020202020204" pitchFamily="34" charset="0"/>
                          <a:cs typeface="Arial Narrow" panose="020B0604020202020204" pitchFamily="34" charset="0"/>
                        </a:rPr>
                        <a:t>Mbits</a:t>
                      </a:r>
                      <a:r>
                        <a:rPr lang="en-US" sz="2000" b="1" i="0" dirty="0">
                          <a:solidFill>
                            <a:schemeClr val="tx1"/>
                          </a:solidFill>
                          <a:latin typeface="Arial Narrow" panose="020B0604020202020204" pitchFamily="34" charset="0"/>
                          <a:cs typeface="Arial Narrow" panose="020B0604020202020204" pitchFamily="34" charset="0"/>
                        </a:rPr>
                        <a: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Narrow" panose="020B0604020202020204" pitchFamily="34" charset="0"/>
                          <a:cs typeface="Arial Narrow" panose="020B0604020202020204" pitchFamily="34" charset="0"/>
                        </a:rPr>
                        <a:t>Target (2160 </a:t>
                      </a:r>
                      <a:r>
                        <a:rPr lang="en-US" sz="2000" b="1" i="0" dirty="0" err="1">
                          <a:solidFill>
                            <a:schemeClr val="tx1"/>
                          </a:solidFill>
                          <a:latin typeface="Arial Narrow" panose="020B0604020202020204" pitchFamily="34" charset="0"/>
                          <a:cs typeface="Arial Narrow" panose="020B0604020202020204" pitchFamily="34" charset="0"/>
                        </a:rPr>
                        <a:t>Mbits</a:t>
                      </a:r>
                      <a:r>
                        <a:rPr lang="en-US" sz="2000" b="1" i="0" dirty="0">
                          <a:solidFill>
                            <a:schemeClr val="tx1"/>
                          </a:solidFill>
                          <a:latin typeface="Arial Narrow" panose="020B0604020202020204" pitchFamily="34" charset="0"/>
                          <a:cs typeface="Arial Narrow" panose="020B0604020202020204" pitchFamily="34" charset="0"/>
                        </a:rPr>
                        <a:t>)</a:t>
                      </a: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37D5FF"/>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2087547"/>
                  </a:ext>
                </a:extLst>
              </a:tr>
              <a:tr h="0">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9A0EF"/>
                    </a:solidFill>
                  </a:tcPr>
                </a:tc>
                <a:tc hMerge="1">
                  <a:txBody>
                    <a:bodyPr/>
                    <a:lstStyle/>
                    <a:p>
                      <a:endParaRPr lang="en-US"/>
                    </a:p>
                  </a:txBody>
                  <a:tcPr/>
                </a:tc>
                <a:tc hMerge="1">
                  <a:txBody>
                    <a:bodyPr/>
                    <a:lstStyle/>
                    <a:p>
                      <a:endParaRPr lang="en-US"/>
                    </a:p>
                  </a:txBody>
                  <a:tcPr/>
                </a:tc>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2</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A0EF"/>
                    </a:solidFill>
                  </a:tcPr>
                </a:tc>
                <a:tc hMerge="1">
                  <a:txBody>
                    <a:bodyPr/>
                    <a:lstStyle/>
                    <a:p>
                      <a:endParaRPr lang="en-US"/>
                    </a:p>
                  </a:txBody>
                  <a:tcPr/>
                </a:tc>
                <a:tc hMerge="1">
                  <a:txBody>
                    <a:bodyPr/>
                    <a:lstStyle/>
                    <a:p>
                      <a:endParaRPr lang="en-US"/>
                    </a:p>
                  </a:txBody>
                  <a:tcPr/>
                </a:tc>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1</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2</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1</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D5FF"/>
                    </a:solidFill>
                  </a:tcPr>
                </a:tc>
                <a:tc hMerge="1">
                  <a:txBody>
                    <a:bodyPr/>
                    <a:lstStyle/>
                    <a:p>
                      <a:endParaRPr lang="en-US"/>
                    </a:p>
                  </a:txBody>
                  <a:tcPr/>
                </a:tc>
                <a:tc hMerge="1">
                  <a:txBody>
                    <a:bodyPr/>
                    <a:lstStyle/>
                    <a:p>
                      <a:endParaRPr lang="en-US"/>
                    </a:p>
                  </a:txBody>
                  <a:tcPr/>
                </a:tc>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2</a:t>
                      </a:r>
                    </a:p>
                  </a:txBody>
                  <a:tcPr>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D5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0730475"/>
                  </a:ext>
                </a:extLst>
              </a:tr>
              <a:tr h="364194">
                <a:tc>
                  <a:txBody>
                    <a:bodyPr/>
                    <a:lstStyle/>
                    <a:p>
                      <a:r>
                        <a:rPr lang="en-US" sz="1600" b="1" i="0" dirty="0">
                          <a:latin typeface="Arial Narrow" panose="020B0604020202020204" pitchFamily="34" charset="0"/>
                          <a:cs typeface="Arial Narrow" panose="020B0604020202020204" pitchFamily="34" charset="0"/>
                        </a:rPr>
                        <a:t>Mode</a:t>
                      </a:r>
                    </a:p>
                  </a:txBody>
                  <a:tcPr>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r>
                        <a:rPr lang="en-US" sz="1600" b="1" i="0" dirty="0">
                          <a:latin typeface="Arial Narrow" panose="020B0604020202020204" pitchFamily="34" charset="0"/>
                          <a:cs typeface="Arial Narrow" panose="020B0604020202020204" pitchFamily="34" charset="0"/>
                        </a:rPr>
                        <a:t>Days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r>
                        <a:rPr lang="en-US" sz="1600" b="1" i="0" dirty="0">
                          <a:latin typeface="Arial Narrow" panose="020B0604020202020204" pitchFamily="34" charset="0"/>
                          <a:cs typeface="Arial Narrow" panose="020B0604020202020204" pitchFamily="34" charset="0"/>
                        </a:rPr>
                        <a:t>Mode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r>
                        <a:rPr lang="en-US" sz="1600" b="1" i="0" dirty="0">
                          <a:latin typeface="Arial Narrow" panose="020B0604020202020204" pitchFamily="34" charset="0"/>
                          <a:cs typeface="Arial Narrow" panose="020B0604020202020204" pitchFamily="34" charset="0"/>
                        </a:rPr>
                        <a:t>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r>
                        <a:rPr lang="en-US" sz="1600" b="1" i="0" dirty="0">
                          <a:latin typeface="Arial Narrow" panose="020B0604020202020204" pitchFamily="34" charset="0"/>
                          <a:cs typeface="Arial Narrow" panose="020B0604020202020204" pitchFamily="34" charset="0"/>
                        </a:rPr>
                        <a:t>Mode</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a:latin typeface="Arial Narrow" panose="020B0604020202020204" pitchFamily="34" charset="0"/>
                          <a:cs typeface="Arial Narrow" panose="020B0604020202020204" pitchFamily="34" charset="0"/>
                        </a:rPr>
                        <a:t>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a:latin typeface="Arial Narrow" panose="020B0604020202020204" pitchFamily="34" charset="0"/>
                          <a:cs typeface="Arial Narrow" panose="020B0604020202020204" pitchFamily="34" charset="0"/>
                        </a:rPr>
                        <a:t>Mode</a:t>
                      </a: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a:latin typeface="Arial Narrow" panose="020B0604020202020204" pitchFamily="34" charset="0"/>
                          <a:cs typeface="Arial Narrow" panose="020B0604020202020204" pitchFamily="34" charset="0"/>
                        </a:rPr>
                        <a:t>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a:latin typeface="Arial Narrow" panose="020B0604020202020204" pitchFamily="34" charset="0"/>
                          <a:cs typeface="Arial Narrow" panose="020B0604020202020204" pitchFamily="34" charset="0"/>
                        </a:rPr>
                        <a:t>Mode</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i="0" dirty="0">
                          <a:latin typeface="Arial Narrow" panose="020B0604020202020204" pitchFamily="34" charset="0"/>
                          <a:cs typeface="Arial Narrow" panose="020B0604020202020204" pitchFamily="34" charset="0"/>
                        </a:rPr>
                        <a:t>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i="0" dirty="0">
                          <a:latin typeface="Arial Narrow" panose="020B0604020202020204" pitchFamily="34" charset="0"/>
                          <a:cs typeface="Arial Narrow" panose="020B0604020202020204" pitchFamily="34" charset="0"/>
                        </a:rPr>
                        <a:t>Mode</a:t>
                      </a: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i="0" dirty="0">
                          <a:latin typeface="Arial Narrow" panose="020B0604020202020204" pitchFamily="34" charset="0"/>
                          <a:cs typeface="Arial Narrow" panose="020B0604020202020204" pitchFamily="34" charset="0"/>
                        </a:rPr>
                        <a:t>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8648165"/>
                  </a:ext>
                </a:extLst>
              </a:tr>
              <a:tr h="277723">
                <a:tc>
                  <a:txBody>
                    <a:bodyPr/>
                    <a:lstStyle/>
                    <a:p>
                      <a:pPr algn="r"/>
                      <a:r>
                        <a:rPr lang="en-US" sz="1200" b="0" i="0" dirty="0">
                          <a:latin typeface="Arial Narrow" panose="020B0604020202020204" pitchFamily="34" charset="0"/>
                          <a:cs typeface="Arial Narrow" panose="020B0604020202020204" pitchFamily="34" charset="0"/>
                        </a:rPr>
                        <a:t>10 min</a:t>
                      </a:r>
                    </a:p>
                  </a:txBody>
                  <a:tcPr anchor="b">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250</a:t>
                      </a:r>
                    </a:p>
                  </a:txBody>
                  <a:tcPr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637</a:t>
                      </a:r>
                    </a:p>
                  </a:txBody>
                  <a:tcPr anchor="b">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10 min</a:t>
                      </a:r>
                    </a:p>
                  </a:txBody>
                  <a:tcPr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283</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721</a:t>
                      </a:r>
                    </a:p>
                  </a:txBody>
                  <a:tcPr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5 min</a:t>
                      </a:r>
                    </a:p>
                  </a:txBody>
                  <a:tcPr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a:r>
                        <a:rPr lang="en-US" sz="1200" b="0" i="0" dirty="0">
                          <a:latin typeface="Arial Narrow" panose="020B0604020202020204" pitchFamily="34" charset="0"/>
                          <a:cs typeface="Arial Narrow" panose="020B0604020202020204" pitchFamily="34" charset="0"/>
                        </a:rPr>
                        <a:t>260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a:r>
                        <a:rPr lang="en-US" sz="1200" b="0" i="0" dirty="0">
                          <a:latin typeface="Arial Narrow" panose="020B0604020202020204" pitchFamily="34" charset="0"/>
                          <a:cs typeface="Arial Narrow" panose="020B0604020202020204" pitchFamily="34" charset="0"/>
                        </a:rPr>
                        <a:t>1291</a:t>
                      </a:r>
                    </a:p>
                  </a:txBody>
                  <a:tcPr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a:r>
                        <a:rPr lang="en-US" sz="1200" b="0" i="0" dirty="0">
                          <a:latin typeface="Arial Narrow" panose="020B0604020202020204" pitchFamily="34" charset="0"/>
                          <a:cs typeface="Arial Narrow" panose="020B0604020202020204" pitchFamily="34" charset="0"/>
                        </a:rPr>
                        <a:t>2min</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489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a:r>
                        <a:rPr lang="en-US" sz="1200" b="0" i="0" dirty="0">
                          <a:latin typeface="Arial Narrow" panose="020B0604020202020204" pitchFamily="34" charset="0"/>
                          <a:cs typeface="Arial Narrow" panose="020B0604020202020204" pitchFamily="34" charset="0"/>
                        </a:rPr>
                        <a:t>2 min</a:t>
                      </a:r>
                    </a:p>
                  </a:txBody>
                  <a:tcPr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a:r>
                        <a:rPr lang="en-US" sz="1200" b="0" i="0" dirty="0">
                          <a:latin typeface="Arial Narrow" panose="020B0604020202020204" pitchFamily="34" charset="0"/>
                          <a:cs typeface="Arial Narrow" panose="020B0604020202020204" pitchFamily="34" charset="0"/>
                        </a:rPr>
                        <a:t>48</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a:r>
                        <a:rPr lang="en-US" sz="1200" b="0" i="0" dirty="0">
                          <a:latin typeface="Arial Narrow" panose="020B0604020202020204" pitchFamily="34" charset="0"/>
                          <a:cs typeface="Arial Narrow" panose="020B0604020202020204" pitchFamily="34" charset="0"/>
                        </a:rPr>
                        <a:t>587</a:t>
                      </a:r>
                    </a:p>
                  </a:txBody>
                  <a:tcPr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a:r>
                        <a:rPr lang="en-US" sz="1200" b="0" i="0" dirty="0">
                          <a:latin typeface="Arial Narrow" panose="020B0604020202020204" pitchFamily="34" charset="0"/>
                          <a:cs typeface="Arial Narrow" panose="020B0604020202020204" pitchFamily="34" charset="0"/>
                        </a:rPr>
                        <a:t>64 sec</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61</a:t>
                      </a: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extLst>
                  <a:ext uri="{0D108BD9-81ED-4DB2-BD59-A6C34878D82A}">
                    <a16:rowId xmlns:a16="http://schemas.microsoft.com/office/drawing/2014/main" val="808333320"/>
                  </a:ext>
                </a:extLst>
              </a:tr>
              <a:tr h="422978">
                <a:tc>
                  <a:txBody>
                    <a:bodyPr/>
                    <a:lstStyle/>
                    <a:p>
                      <a:pPr algn="r"/>
                      <a:r>
                        <a:rPr lang="en-US" sz="1200" b="0" i="0" dirty="0">
                          <a:latin typeface="Arial Narrow" panose="020B0604020202020204" pitchFamily="34" charset="0"/>
                          <a:cs typeface="Arial Narrow" panose="020B0604020202020204" pitchFamily="34" charset="0"/>
                        </a:rPr>
                        <a:t>20 min</a:t>
                      </a:r>
                    </a:p>
                  </a:txBody>
                  <a:tcPr anchor="b">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115</a:t>
                      </a:r>
                    </a:p>
                  </a:txBody>
                  <a:tcPr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pPr algn="r"/>
                      <a:r>
                        <a:rPr lang="en-US" sz="1200" b="0" i="0" dirty="0">
                          <a:latin typeface="Arial Narrow" panose="020B0604020202020204" pitchFamily="34" charset="0"/>
                          <a:cs typeface="Arial Narrow" panose="020B0604020202020204" pitchFamily="34" charset="0"/>
                        </a:rPr>
                        <a:t>161</a:t>
                      </a:r>
                    </a:p>
                  </a:txBody>
                  <a:tcPr anchor="b">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pPr algn="r"/>
                      <a:r>
                        <a:rPr lang="en-US" sz="1200" b="0" i="0" dirty="0">
                          <a:latin typeface="Arial Narrow" panose="020B0604020202020204" pitchFamily="34" charset="0"/>
                          <a:cs typeface="Arial Narrow" panose="020B0604020202020204" pitchFamily="34" charset="0"/>
                        </a:rPr>
                        <a:t>30 min</a:t>
                      </a:r>
                    </a:p>
                  </a:txBody>
                  <a:tcPr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82</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pPr algn="r"/>
                      <a:r>
                        <a:rPr lang="en-US" sz="1200" b="0" i="0" dirty="0">
                          <a:latin typeface="Arial Narrow" panose="020B0604020202020204" pitchFamily="34" charset="0"/>
                          <a:cs typeface="Arial Narrow" panose="020B0604020202020204" pitchFamily="34" charset="0"/>
                        </a:rPr>
                        <a:t>79</a:t>
                      </a:r>
                    </a:p>
                  </a:txBody>
                  <a:tcPr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10 min</a:t>
                      </a:r>
                    </a:p>
                  </a:txBody>
                  <a:tcPr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a:r>
                        <a:rPr lang="en-US" sz="1200" b="0" i="0" dirty="0">
                          <a:latin typeface="Arial Narrow" panose="020B0604020202020204" pitchFamily="34" charset="0"/>
                          <a:cs typeface="Arial Narrow" panose="020B0604020202020204" pitchFamily="34" charset="0"/>
                        </a:rPr>
                        <a:t>105</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a:r>
                        <a:rPr lang="en-US" sz="1200" b="0" i="0" dirty="0">
                          <a:latin typeface="Arial Narrow" panose="020B0604020202020204" pitchFamily="34" charset="0"/>
                          <a:cs typeface="Arial Narrow" panose="020B0604020202020204" pitchFamily="34" charset="0"/>
                        </a:rPr>
                        <a:t>267</a:t>
                      </a:r>
                    </a:p>
                  </a:txBody>
                  <a:tcPr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a:r>
                        <a:rPr lang="en-US" sz="1200" b="0" i="0" dirty="0">
                          <a:latin typeface="Arial Narrow" panose="020B0604020202020204" pitchFamily="34" charset="0"/>
                          <a:cs typeface="Arial Narrow" panose="020B0604020202020204" pitchFamily="34" charset="0"/>
                        </a:rPr>
                        <a:t>5min</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497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5 min</a:t>
                      </a:r>
                    </a:p>
                  </a:txBody>
                  <a:tcPr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0" i="0" dirty="0">
                          <a:latin typeface="Arial Narrow" panose="020B0604020202020204" pitchFamily="34" charset="0"/>
                          <a:cs typeface="Arial Narrow" panose="020B0604020202020204" pitchFamily="34" charset="0"/>
                        </a:rPr>
                        <a:t>317</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0" i="0" dirty="0">
                          <a:latin typeface="Arial Narrow" panose="020B0604020202020204" pitchFamily="34" charset="0"/>
                          <a:cs typeface="Arial Narrow" panose="020B0604020202020204" pitchFamily="34" charset="0"/>
                        </a:rPr>
                        <a:t>1574</a:t>
                      </a:r>
                    </a:p>
                  </a:txBody>
                  <a:tcPr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0" i="0" dirty="0">
                          <a:latin typeface="Arial Narrow" panose="020B0604020202020204" pitchFamily="34" charset="0"/>
                          <a:cs typeface="Arial Narrow" panose="020B0604020202020204" pitchFamily="34" charset="0"/>
                        </a:rPr>
                        <a:t>5min</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122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1492</a:t>
                      </a: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37024"/>
                  </a:ext>
                </a:extLst>
              </a:tr>
              <a:tr h="361201">
                <a:tc rowSpan="2" gridSpan="3">
                  <a:txBody>
                    <a:bodyPr/>
                    <a:lstStyle/>
                    <a:p>
                      <a:pPr algn="r" fontAlgn="b"/>
                      <a:r>
                        <a:rPr lang="en-US" sz="1200" b="1" i="0" u="none" strike="noStrike" dirty="0">
                          <a:solidFill>
                            <a:srgbClr val="000000"/>
                          </a:solidFill>
                          <a:effectLst/>
                          <a:latin typeface="Arial Narrow" panose="020B0604020202020204" pitchFamily="34" charset="0"/>
                          <a:cs typeface="Arial Narrow" panose="020B0604020202020204" pitchFamily="34" charset="0"/>
                        </a:rPr>
                        <a:t>Total:798 </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3ABDD"/>
                    </a:solidFill>
                  </a:tcPr>
                </a:tc>
                <a:tc rowSpan="2" hMerge="1">
                  <a:txBody>
                    <a:bodyPr/>
                    <a:lstStyle/>
                    <a:p>
                      <a:endParaRPr lang="en-US"/>
                    </a:p>
                  </a:txBody>
                  <a:tcPr/>
                </a:tc>
                <a:tc rowSpan="2" hMerge="1">
                  <a:txBody>
                    <a:bodyPr/>
                    <a:lstStyle/>
                    <a:p>
                      <a:endParaRPr lang="en-US"/>
                    </a:p>
                  </a:txBody>
                  <a:tcPr/>
                </a:tc>
                <a:tc rowSpan="2" gridSpan="3">
                  <a:txBody>
                    <a:bodyPr/>
                    <a:lstStyle/>
                    <a:p>
                      <a:pPr algn="r"/>
                      <a:r>
                        <a:rPr lang="en-US" sz="1200" b="1" i="0" u="none" strike="noStrike" dirty="0">
                          <a:solidFill>
                            <a:srgbClr val="000000"/>
                          </a:solidFill>
                          <a:effectLst/>
                          <a:latin typeface="Arial Narrow" panose="020B0604020202020204" pitchFamily="34" charset="0"/>
                          <a:cs typeface="Arial Narrow" panose="020B0604020202020204" pitchFamily="34" charset="0"/>
                        </a:rPr>
                        <a:t>Total:799</a:t>
                      </a:r>
                    </a:p>
                  </a:txBody>
                  <a:tcPr anchor="b">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3ABDD"/>
                    </a:solidFill>
                  </a:tcPr>
                </a:tc>
                <a:tc rowSpan="2" hMerge="1">
                  <a:txBody>
                    <a:bodyPr/>
                    <a:lstStyle/>
                    <a:p>
                      <a:endParaRPr lang="en-US"/>
                    </a:p>
                  </a:txBody>
                  <a:tcPr/>
                </a:tc>
                <a:tc rowSpan="2" hMerge="1">
                  <a:txBody>
                    <a:bodyPr/>
                    <a:lstStyle/>
                    <a:p>
                      <a:endParaRPr lang="en-US"/>
                    </a:p>
                  </a:txBody>
                  <a:tcPr/>
                </a:tc>
                <a:tc rowSpan="2" gridSpan="3">
                  <a:txBody>
                    <a:bodyPr/>
                    <a:lstStyle/>
                    <a:p>
                      <a:pPr algn="r"/>
                      <a:r>
                        <a:rPr lang="en-US" sz="1200" b="1" i="0" dirty="0">
                          <a:latin typeface="Arial Narrow" panose="020B0604020202020204" pitchFamily="34" charset="0"/>
                          <a:cs typeface="Arial Narrow" panose="020B0604020202020204" pitchFamily="34" charset="0"/>
                        </a:rPr>
                        <a:t>Total: 1558</a:t>
                      </a:r>
                    </a:p>
                  </a:txBody>
                  <a:tcPr anchor="b">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rowSpan="2" hMerge="1">
                  <a:txBody>
                    <a:bodyPr/>
                    <a:lstStyle/>
                    <a:p>
                      <a:endParaRPr lang="en-US"/>
                    </a:p>
                  </a:txBody>
                  <a:tcPr/>
                </a:tc>
                <a:tc rowSpan="2" hMerge="1">
                  <a:txBody>
                    <a:bodyPr/>
                    <a:lstStyle/>
                    <a:p>
                      <a:endParaRPr lang="en-US"/>
                    </a:p>
                  </a:txBody>
                  <a:tcPr/>
                </a:tc>
                <a:tc>
                  <a:txBody>
                    <a:bodyPr/>
                    <a:lstStyle/>
                    <a:p>
                      <a:pPr algn="r"/>
                      <a:r>
                        <a:rPr lang="en-US" sz="1200" b="0" i="0" dirty="0">
                          <a:latin typeface="Arial Narrow" panose="020B0604020202020204" pitchFamily="34" charset="0"/>
                          <a:cs typeface="Arial Narrow" panose="020B0604020202020204" pitchFamily="34" charset="0"/>
                        </a:rPr>
                        <a:t>10min</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225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573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2" gridSpan="3">
                  <a:txBody>
                    <a:bodyPr/>
                    <a:lstStyle/>
                    <a:p>
                      <a:pPr algn="r" fontAlgn="b"/>
                      <a:r>
                        <a:rPr lang="en-US" sz="1200" b="1" i="0" u="none" strike="noStrike" dirty="0">
                          <a:solidFill>
                            <a:srgbClr val="000000"/>
                          </a:solidFill>
                          <a:effectLst/>
                          <a:latin typeface="Arial Narrow" panose="020B0604020202020204" pitchFamily="34" charset="0"/>
                          <a:cs typeface="Arial Narrow" panose="020B0604020202020204" pitchFamily="34" charset="0"/>
                        </a:rPr>
                        <a:t>Total: 2161</a:t>
                      </a:r>
                    </a:p>
                  </a:txBody>
                  <a:tcPr marL="9525" marR="9525" marT="9525" marB="0" anchor="b">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37D5FF"/>
                    </a:solidFill>
                  </a:tcPr>
                </a:tc>
                <a:tc rowSpan="2" hMerge="1">
                  <a:txBody>
                    <a:bodyPr/>
                    <a:lstStyle/>
                    <a:p>
                      <a:endParaRPr lang="en-US"/>
                    </a:p>
                  </a:txBody>
                  <a:tcPr/>
                </a:tc>
                <a:tc rowSpan="2" hMerge="1">
                  <a:txBody>
                    <a:bodyPr/>
                    <a:lstStyle/>
                    <a:p>
                      <a:endParaRPr lang="en-US"/>
                    </a:p>
                  </a:txBody>
                  <a:tcPr/>
                </a:tc>
                <a:tc>
                  <a:txBody>
                    <a:bodyPr/>
                    <a:lstStyle/>
                    <a:p>
                      <a:pPr algn="r"/>
                      <a:r>
                        <a:rPr lang="en-US" sz="1200" b="0" i="0" dirty="0">
                          <a:latin typeface="Arial Narrow" panose="020B0604020202020204" pitchFamily="34" charset="0"/>
                          <a:cs typeface="Arial Narrow" panose="020B0604020202020204" pitchFamily="34" charset="0"/>
                        </a:rPr>
                        <a:t>10min</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238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606</a:t>
                      </a: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extLst>
                  <a:ext uri="{0D108BD9-81ED-4DB2-BD59-A6C34878D82A}">
                    <a16:rowId xmlns:a16="http://schemas.microsoft.com/office/drawing/2014/main" val="3618158385"/>
                  </a:ext>
                </a:extLst>
              </a:tr>
              <a:tr h="361201">
                <a:tc gridSpan="3" vMerge="1">
                  <a:txBody>
                    <a:bodyPr/>
                    <a:lstStyle/>
                    <a:p>
                      <a:pPr algn="r" fontAlgn="b"/>
                      <a:r>
                        <a:rPr lang="en-US" sz="1200" b="1" i="0" u="none" strike="noStrike" dirty="0">
                          <a:solidFill>
                            <a:srgbClr val="000000"/>
                          </a:solidFill>
                          <a:effectLst/>
                          <a:latin typeface="Arial Narrow" panose="020B0604020202020204" pitchFamily="34" charset="0"/>
                          <a:cs typeface="Arial Narrow" panose="020B0604020202020204" pitchFamily="34" charset="0"/>
                        </a:rPr>
                        <a:t>Total:798 </a:t>
                      </a:r>
                    </a:p>
                  </a:txBody>
                  <a:tcPr marL="9525" marR="9525" marT="9525" marB="0" anchor="ctr">
                    <a:lnR w="28575" cap="flat" cmpd="sng" algn="ctr">
                      <a:solidFill>
                        <a:schemeClr val="tx1"/>
                      </a:solidFill>
                      <a:prstDash val="solid"/>
                      <a:round/>
                      <a:headEnd type="none" w="med" len="med"/>
                      <a:tailEnd type="none" w="med" len="med"/>
                    </a:lnR>
                  </a:tcPr>
                </a:tc>
                <a:tc hMerge="1" vMerge="1">
                  <a:txBody>
                    <a:bodyPr/>
                    <a:lstStyle/>
                    <a:p>
                      <a:pPr algn="r" fontAlgn="b"/>
                      <a:r>
                        <a:rPr lang="en-US" sz="1100" b="1" i="0" u="none" strike="noStrike" dirty="0">
                          <a:solidFill>
                            <a:srgbClr val="000000"/>
                          </a:solidFill>
                          <a:effectLst/>
                          <a:latin typeface="Calibri" panose="020F0502020204030204" pitchFamily="34" charset="0"/>
                        </a:rPr>
                        <a:t>2161</a:t>
                      </a:r>
                    </a:p>
                  </a:txBody>
                  <a:tcPr marL="9525" marR="9525" marT="9525" marB="0" anchor="b"/>
                </a:tc>
                <a:tc hMerge="1" vMerge="1">
                  <a:txBody>
                    <a:bodyPr/>
                    <a:lstStyle/>
                    <a:p>
                      <a:pPr algn="r" fontAlgn="b"/>
                      <a:r>
                        <a:rPr lang="en-US" sz="1100" b="1" i="0" u="none" strike="noStrike" dirty="0">
                          <a:solidFill>
                            <a:srgbClr val="000000"/>
                          </a:solidFill>
                          <a:effectLst/>
                          <a:latin typeface="Calibri" panose="020F0502020204030204" pitchFamily="34" charset="0"/>
                        </a:rPr>
                        <a:t>2161</a:t>
                      </a:r>
                    </a:p>
                  </a:txBody>
                  <a:tcPr marL="9525" marR="9525" marT="9525" marB="0" anchor="b"/>
                </a:tc>
                <a:tc gridSpan="3" vMerge="1">
                  <a:txBody>
                    <a:bodyPr/>
                    <a:lstStyle/>
                    <a:p>
                      <a:pPr algn="r"/>
                      <a:r>
                        <a:rPr lang="en-US" sz="1200" b="1" i="0" u="none" strike="noStrike" dirty="0">
                          <a:solidFill>
                            <a:srgbClr val="000000"/>
                          </a:solidFill>
                          <a:effectLst/>
                          <a:latin typeface="Arial Narrow" panose="020B0604020202020204" pitchFamily="34" charset="0"/>
                          <a:cs typeface="Arial Narrow" panose="020B0604020202020204" pitchFamily="34" charset="0"/>
                        </a:rPr>
                        <a:t>Total:799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hMerge="1" vMerge="1">
                  <a:txBody>
                    <a:bodyPr/>
                    <a:lstStyle/>
                    <a:p>
                      <a:endParaRPr lang="en-US" dirty="0"/>
                    </a:p>
                  </a:txBody>
                  <a:tcPr/>
                </a:tc>
                <a:tc hMerge="1" vMerge="1">
                  <a:txBody>
                    <a:bodyPr/>
                    <a:lstStyle/>
                    <a:p>
                      <a:endParaRPr lang="en-US" dirty="0"/>
                    </a:p>
                  </a:txBody>
                  <a:tcPr/>
                </a:tc>
                <a:tc gridSpan="3" vMerge="1">
                  <a:txBody>
                    <a:bodyPr/>
                    <a:lstStyle/>
                    <a:p>
                      <a:pPr algn="r"/>
                      <a:r>
                        <a:rPr lang="en-US" sz="1200" b="1" i="0" dirty="0">
                          <a:latin typeface="Arial Narrow" panose="020B0604020202020204" pitchFamily="34" charset="0"/>
                          <a:cs typeface="Arial Narrow" panose="020B0604020202020204" pitchFamily="34" charset="0"/>
                        </a:rPr>
                        <a:t>Total: 1558</a:t>
                      </a:r>
                    </a:p>
                  </a:txBody>
                  <a:tcPr anchor="ctr">
                    <a:lnL w="28575" cap="flat" cmpd="sng" algn="ctr">
                      <a:solidFill>
                        <a:schemeClr val="tx1"/>
                      </a:solidFill>
                      <a:prstDash val="solid"/>
                      <a:round/>
                      <a:headEnd type="none" w="med" len="med"/>
                      <a:tailEnd type="none" w="med" len="med"/>
                    </a:lnL>
                  </a:tcPr>
                </a:tc>
                <a:tc hMerge="1" vMerge="1">
                  <a:txBody>
                    <a:bodyPr/>
                    <a:lstStyle/>
                    <a:p>
                      <a:endParaRPr lang="en-US" dirty="0"/>
                    </a:p>
                  </a:txBody>
                  <a:tcPr/>
                </a:tc>
                <a:tc hMerge="1" vMerge="1">
                  <a:txBody>
                    <a:bodyPr/>
                    <a:lstStyle/>
                    <a:p>
                      <a:endParaRPr lang="en-US" dirty="0"/>
                    </a:p>
                  </a:txBody>
                  <a:tcPr/>
                </a:tc>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latin typeface="Arial Narrow" panose="020B0604020202020204" pitchFamily="34" charset="0"/>
                          <a:cs typeface="Arial Narrow" panose="020B0604020202020204" pitchFamily="34" charset="0"/>
                        </a:rPr>
                        <a:t>Total: 1559</a:t>
                      </a:r>
                    </a:p>
                  </a:txBody>
                  <a:tcPr anchor="b">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dirty="0"/>
                    </a:p>
                  </a:txBody>
                  <a:tcPr anchor="ctr"/>
                </a:tc>
                <a:tc hMerge="1">
                  <a:txBody>
                    <a:bodyPr/>
                    <a:lstStyle/>
                    <a:p>
                      <a:endParaRPr lang="en-US" dirty="0"/>
                    </a:p>
                  </a:txBody>
                  <a:tcPr anchor="ctr"/>
                </a:tc>
                <a:tc gridSpan="3" vMerge="1">
                  <a:txBody>
                    <a:bodyPr/>
                    <a:lstStyle/>
                    <a:p>
                      <a:pPr algn="r" fontAlgn="b"/>
                      <a:r>
                        <a:rPr lang="en-US" sz="1200" b="1" i="0" u="none" strike="noStrike" dirty="0">
                          <a:solidFill>
                            <a:srgbClr val="000000"/>
                          </a:solidFill>
                          <a:effectLst/>
                          <a:latin typeface="Arial Narrow" panose="020B0604020202020204" pitchFamily="34" charset="0"/>
                          <a:cs typeface="Arial Narrow" panose="020B0604020202020204" pitchFamily="34" charset="0"/>
                        </a:rPr>
                        <a:t>Total: 2161</a:t>
                      </a:r>
                    </a:p>
                  </a:txBody>
                  <a:tcPr marL="9525" marR="9525" marT="9525" marB="0" anchor="ctr">
                    <a:solidFill>
                      <a:srgbClr val="37D5FF"/>
                    </a:solidFill>
                  </a:tcPr>
                </a:tc>
                <a:tc hMerge="1" vMerge="1">
                  <a:txBody>
                    <a:bodyPr/>
                    <a:lstStyle/>
                    <a:p>
                      <a:pPr algn="r" fontAlgn="b"/>
                      <a:r>
                        <a:rPr lang="en-US" sz="1100" b="1" i="0" u="none" strike="noStrike" dirty="0">
                          <a:solidFill>
                            <a:srgbClr val="000000"/>
                          </a:solidFill>
                          <a:effectLst/>
                          <a:latin typeface="Calibri" panose="020F0502020204030204" pitchFamily="34" charset="0"/>
                        </a:rPr>
                        <a:t>2161</a:t>
                      </a:r>
                    </a:p>
                  </a:txBody>
                  <a:tcPr marL="9525" marR="9525" marT="9525" marB="0" anchor="b"/>
                </a:tc>
                <a:tc hMerge="1" vMerge="1">
                  <a:txBody>
                    <a:bodyPr/>
                    <a:lstStyle/>
                    <a:p>
                      <a:pPr algn="r" fontAlgn="b"/>
                      <a:r>
                        <a:rPr lang="en-US" sz="1100" b="1" i="0" u="none" strike="noStrike" dirty="0">
                          <a:solidFill>
                            <a:srgbClr val="000000"/>
                          </a:solidFill>
                          <a:effectLst/>
                          <a:latin typeface="Calibri" panose="020F0502020204030204" pitchFamily="34" charset="0"/>
                        </a:rPr>
                        <a:t>2161</a:t>
                      </a:r>
                    </a:p>
                  </a:txBody>
                  <a:tcPr marL="9525" marR="9525" marT="9525" marB="0" anchor="b"/>
                </a:tc>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Narrow" panose="020B0604020202020204" pitchFamily="34" charset="0"/>
                          <a:cs typeface="Arial Narrow" panose="020B0604020202020204" pitchFamily="34" charset="0"/>
                        </a:rPr>
                        <a:t>Total: 2159</a:t>
                      </a:r>
                    </a:p>
                  </a:txBody>
                  <a:tcPr anchor="b">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37D5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5078772"/>
                  </a:ext>
                </a:extLst>
              </a:tr>
            </a:tbl>
          </a:graphicData>
        </a:graphic>
      </p:graphicFrame>
      <p:sp>
        <p:nvSpPr>
          <p:cNvPr id="5" name="TextBox 4">
            <a:extLst>
              <a:ext uri="{FF2B5EF4-FFF2-40B4-BE49-F238E27FC236}">
                <a16:creationId xmlns:a16="http://schemas.microsoft.com/office/drawing/2014/main" id="{96755F2E-BF69-4A67-D0AF-A2368B2AB537}"/>
              </a:ext>
            </a:extLst>
          </p:cNvPr>
          <p:cNvSpPr txBox="1"/>
          <p:nvPr/>
        </p:nvSpPr>
        <p:spPr>
          <a:xfrm>
            <a:off x="-50800" y="6874192"/>
            <a:ext cx="3109441" cy="338554"/>
          </a:xfrm>
          <a:prstGeom prst="rect">
            <a:avLst/>
          </a:prstGeom>
          <a:noFill/>
        </p:spPr>
        <p:txBody>
          <a:bodyPr wrap="none" rtlCol="0">
            <a:spAutoFit/>
          </a:bodyPr>
          <a:lstStyle/>
          <a:p>
            <a:r>
              <a:rPr lang="en-US" sz="1600" dirty="0" err="1"/>
              <a:t>DV_Calcs</a:t>
            </a:r>
            <a:r>
              <a:rPr lang="en-US" sz="1600" dirty="0"/>
              <a:t> Termination </a:t>
            </a:r>
            <a:r>
              <a:rPr lang="en-US" sz="1600" dirty="0" err="1"/>
              <a:t>Planning.xlsx</a:t>
            </a:r>
            <a:endParaRPr lang="en-US" sz="1600" dirty="0"/>
          </a:p>
        </p:txBody>
      </p:sp>
      <p:sp>
        <p:nvSpPr>
          <p:cNvPr id="3" name="TextBox 2">
            <a:extLst>
              <a:ext uri="{FF2B5EF4-FFF2-40B4-BE49-F238E27FC236}">
                <a16:creationId xmlns:a16="http://schemas.microsoft.com/office/drawing/2014/main" id="{6E656D3B-9175-7916-4A85-2D1FFF85278A}"/>
              </a:ext>
            </a:extLst>
          </p:cNvPr>
          <p:cNvSpPr txBox="1"/>
          <p:nvPr/>
        </p:nvSpPr>
        <p:spPr>
          <a:xfrm>
            <a:off x="142240" y="3953589"/>
            <a:ext cx="1135888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The only packet rate varied in the assessments above is the 0x584 used for solar wind processing.</a:t>
            </a:r>
          </a:p>
          <a:p>
            <a:pPr marL="285750" indent="-285750">
              <a:buFont typeface="Arial" panose="020B0604020202020204" pitchFamily="34" charset="0"/>
              <a:buChar char="•"/>
            </a:pPr>
            <a:r>
              <a:rPr lang="en-US" dirty="0"/>
              <a:t>For comparison, if we record all sweeps (64 sec rate for 0x584) for 1 year that would be ~8850 </a:t>
            </a:r>
            <a:r>
              <a:rPr lang="en-US" dirty="0" err="1"/>
              <a:t>Mbits</a:t>
            </a:r>
            <a:r>
              <a:rPr lang="en-US" dirty="0"/>
              <a:t> =8.85 </a:t>
            </a:r>
            <a:r>
              <a:rPr lang="en-US" dirty="0" err="1"/>
              <a:t>Gbits</a:t>
            </a:r>
            <a:endParaRPr lang="en-US" dirty="0"/>
          </a:p>
          <a:p>
            <a:pPr marL="285750" indent="-285750">
              <a:buFont typeface="Arial" panose="020B0604020202020204" pitchFamily="34" charset="0"/>
              <a:buChar char="•"/>
            </a:pPr>
            <a:endParaRPr lang="en-US" dirty="0"/>
          </a:p>
          <a:p>
            <a:r>
              <a:rPr lang="en-US" b="1" dirty="0"/>
              <a:t>Rates for Other Packets:</a:t>
            </a:r>
          </a:p>
          <a:p>
            <a:pPr marL="285750" indent="-285750">
              <a:buFont typeface="Arial" panose="020B0604020202020204" pitchFamily="34" charset="0"/>
              <a:buChar char="•"/>
            </a:pPr>
            <a:r>
              <a:rPr lang="en-US" dirty="0"/>
              <a:t>0x585 summary 1 per hour</a:t>
            </a:r>
          </a:p>
          <a:p>
            <a:pPr marL="285750" indent="-285750">
              <a:buFont typeface="Arial" panose="020B0604020202020204" pitchFamily="34" charset="0"/>
              <a:buChar char="•"/>
            </a:pPr>
            <a:r>
              <a:rPr lang="en-US" dirty="0"/>
              <a:t>Set of 0x586 and 0x587 packets 1 per day containing 29 minute resolution histogram data used for pickup ion processing. </a:t>
            </a:r>
          </a:p>
          <a:p>
            <a:pPr marL="742950" lvl="1" indent="-285750">
              <a:buFont typeface="Arial" panose="020B0604020202020204" pitchFamily="34" charset="0"/>
              <a:buChar char="•"/>
            </a:pPr>
            <a:r>
              <a:rPr lang="en-US" dirty="0"/>
              <a:t>Fastest rate possible for histograms</a:t>
            </a:r>
          </a:p>
          <a:p>
            <a:pPr marL="285750" indent="-285750">
              <a:buFont typeface="Arial" panose="020B0604020202020204" pitchFamily="34" charset="0"/>
              <a:buChar char="•"/>
            </a:pPr>
            <a:r>
              <a:rPr lang="en-US" dirty="0"/>
              <a:t>0x580 housekeeping 1 per hour</a:t>
            </a:r>
          </a:p>
        </p:txBody>
      </p:sp>
    </p:spTree>
    <p:extLst>
      <p:ext uri="{BB962C8B-B14F-4D97-AF65-F5344CB8AC3E}">
        <p14:creationId xmlns:p14="http://schemas.microsoft.com/office/powerpoint/2010/main" val="2776304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8DF84-FDCD-F095-52B4-57E91788BDB3}"/>
              </a:ext>
            </a:extLst>
          </p:cNvPr>
          <p:cNvSpPr>
            <a:spLocks noGrp="1"/>
          </p:cNvSpPr>
          <p:nvPr>
            <p:ph type="title"/>
          </p:nvPr>
        </p:nvSpPr>
        <p:spPr>
          <a:xfrm>
            <a:off x="838200" y="54431"/>
            <a:ext cx="10515600" cy="578068"/>
          </a:xfrm>
        </p:spPr>
        <p:txBody>
          <a:bodyPr>
            <a:normAutofit fontScale="90000"/>
          </a:bodyPr>
          <a:lstStyle/>
          <a:p>
            <a:pPr algn="ctr"/>
            <a:r>
              <a:rPr lang="en-US" b="1" dirty="0"/>
              <a:t>SWAP Operations Planning (Option 2)</a:t>
            </a:r>
          </a:p>
        </p:txBody>
      </p:sp>
      <p:sp>
        <p:nvSpPr>
          <p:cNvPr id="4" name="Content Placeholder 3">
            <a:extLst>
              <a:ext uri="{FF2B5EF4-FFF2-40B4-BE49-F238E27FC236}">
                <a16:creationId xmlns:a16="http://schemas.microsoft.com/office/drawing/2014/main" id="{04731D97-C23D-43D5-69E5-CF4130092CE9}"/>
              </a:ext>
            </a:extLst>
          </p:cNvPr>
          <p:cNvSpPr>
            <a:spLocks noGrp="1"/>
          </p:cNvSpPr>
          <p:nvPr>
            <p:ph idx="1"/>
          </p:nvPr>
        </p:nvSpPr>
        <p:spPr>
          <a:xfrm>
            <a:off x="260131" y="1006367"/>
            <a:ext cx="11542986" cy="5654564"/>
          </a:xfrm>
        </p:spPr>
        <p:txBody>
          <a:bodyPr>
            <a:normAutofit fontScale="92500" lnSpcReduction="20000"/>
          </a:bodyPr>
          <a:lstStyle/>
          <a:p>
            <a:r>
              <a:rPr lang="en-US" sz="3000" i="0" dirty="0">
                <a:solidFill>
                  <a:srgbClr val="1E2DFF"/>
                </a:solidFill>
                <a:cs typeface="Arial Narrow" panose="020B0604020202020204" pitchFamily="34" charset="0"/>
              </a:rPr>
              <a:t>Higher Risk</a:t>
            </a:r>
          </a:p>
          <a:p>
            <a:pPr lvl="1"/>
            <a:r>
              <a:rPr lang="en-US" sz="3000" i="0" dirty="0">
                <a:solidFill>
                  <a:srgbClr val="1E2DFF"/>
                </a:solidFill>
                <a:cs typeface="Arial Narrow" panose="020B0604020202020204" pitchFamily="34" charset="0"/>
              </a:rPr>
              <a:t>Instrument and Spacecraft Flight Software Changes, Instrument Commanding Changes</a:t>
            </a:r>
          </a:p>
          <a:p>
            <a:r>
              <a:rPr lang="en-US" sz="3000" i="0" dirty="0">
                <a:solidFill>
                  <a:srgbClr val="1E2DFF"/>
                </a:solidFill>
                <a:cs typeface="Arial Narrow" panose="020B0604020202020204" pitchFamily="34" charset="0"/>
              </a:rPr>
              <a:t>Additional Data Volume and DSN downlink compared to Option 1</a:t>
            </a:r>
            <a:r>
              <a:rPr lang="en-US" sz="3200" i="0" dirty="0">
                <a:solidFill>
                  <a:srgbClr val="1E2DFF"/>
                </a:solidFill>
                <a:cs typeface="Arial Narrow" panose="020B0604020202020204" pitchFamily="34" charset="0"/>
              </a:rPr>
              <a:t>.</a:t>
            </a:r>
          </a:p>
          <a:p>
            <a:r>
              <a:rPr lang="en-US" sz="3000" u="sng" dirty="0"/>
              <a:t>Pickup Ions: </a:t>
            </a:r>
            <a:r>
              <a:rPr lang="en-US" sz="3000" dirty="0"/>
              <a:t>Histogram daily downloads of 1 0x586 packet and 63 0x587 which provides a </a:t>
            </a:r>
            <a:r>
              <a:rPr lang="en-US" sz="3000" dirty="0">
                <a:solidFill>
                  <a:srgbClr val="1E2DFF"/>
                </a:solidFill>
              </a:rPr>
              <a:t>29 minute </a:t>
            </a:r>
            <a:r>
              <a:rPr lang="en-US" sz="3000" dirty="0"/>
              <a:t>cadence</a:t>
            </a:r>
          </a:p>
          <a:p>
            <a:r>
              <a:rPr lang="en-US" sz="3000" u="sng" dirty="0"/>
              <a:t>Health and Safety: </a:t>
            </a:r>
            <a:r>
              <a:rPr lang="en-US" sz="3000" dirty="0"/>
              <a:t>Summary packets (0x585) </a:t>
            </a:r>
            <a:r>
              <a:rPr lang="en-US" sz="3000" dirty="0" err="1"/>
              <a:t>whick</a:t>
            </a:r>
            <a:r>
              <a:rPr lang="en-US" sz="3000" dirty="0"/>
              <a:t> contain total count rate across the sweep, and housekeeping packets (0x580) at</a:t>
            </a:r>
            <a:r>
              <a:rPr lang="en-US" sz="3000" dirty="0">
                <a:solidFill>
                  <a:srgbClr val="1E2DFF"/>
                </a:solidFill>
              </a:rPr>
              <a:t> 1 per hour </a:t>
            </a:r>
          </a:p>
          <a:p>
            <a:r>
              <a:rPr lang="en-US" sz="3000" i="0" u="sng" dirty="0">
                <a:cs typeface="Arial Narrow" panose="020B0604020202020204" pitchFamily="34" charset="0"/>
              </a:rPr>
              <a:t>Solar Wind:</a:t>
            </a:r>
          </a:p>
          <a:p>
            <a:pPr lvl="1"/>
            <a:r>
              <a:rPr lang="en-US" sz="2800" dirty="0">
                <a:cs typeface="Arial Narrow" panose="020B0604020202020204" pitchFamily="34" charset="0"/>
              </a:rPr>
              <a:t>Record SWAP solar wind data at highest possible rate 1 min (64 sec) rate and store in a different packet and data type so it could be downlinked once the TS crossing is downloaded.</a:t>
            </a:r>
          </a:p>
          <a:p>
            <a:pPr lvl="2"/>
            <a:r>
              <a:rPr lang="en-US" sz="2600" u="sng" dirty="0"/>
              <a:t>8850 </a:t>
            </a:r>
            <a:r>
              <a:rPr lang="en-US" sz="2600" u="sng" dirty="0" err="1"/>
              <a:t>Mbits</a:t>
            </a:r>
            <a:r>
              <a:rPr lang="en-US" sz="2600" u="sng" dirty="0"/>
              <a:t> per year: </a:t>
            </a:r>
            <a:r>
              <a:rPr lang="en-US" sz="2600" dirty="0"/>
              <a:t>for</a:t>
            </a:r>
            <a:r>
              <a:rPr lang="en-US" sz="2600" dirty="0">
                <a:cs typeface="Arial Narrow" panose="020B0604020202020204" pitchFamily="34" charset="0"/>
              </a:rPr>
              <a:t> with SWAP at 1 minute (64 sec rate)</a:t>
            </a:r>
          </a:p>
          <a:p>
            <a:pPr lvl="1"/>
            <a:r>
              <a:rPr lang="en-US" sz="2800" dirty="0">
                <a:cs typeface="Arial Narrow" panose="020B0604020202020204" pitchFamily="34" charset="0"/>
              </a:rPr>
              <a:t>Simultaneously record SWAP solar wind data at a lower rate survey rate to be used to look for the TS crossing to decided what portion of 1 minute data to downlink.</a:t>
            </a:r>
            <a:endParaRPr lang="en-US" sz="2800" i="0" dirty="0">
              <a:solidFill>
                <a:schemeClr val="tx1"/>
              </a:solidFill>
              <a:cs typeface="Arial Narrow" panose="020B0604020202020204" pitchFamily="34" charset="0"/>
            </a:endParaRPr>
          </a:p>
          <a:p>
            <a:pPr lvl="2"/>
            <a:endParaRPr lang="en-US" sz="2400" b="1" i="0" dirty="0">
              <a:solidFill>
                <a:schemeClr val="tx1"/>
              </a:solidFill>
              <a:cs typeface="Arial Narrow" panose="020B0604020202020204" pitchFamily="34" charset="0"/>
            </a:endParaRPr>
          </a:p>
          <a:p>
            <a:pPr lvl="2"/>
            <a:endParaRPr lang="en-US" sz="2400" dirty="0"/>
          </a:p>
        </p:txBody>
      </p:sp>
      <p:sp>
        <p:nvSpPr>
          <p:cNvPr id="2" name="Slide Number Placeholder 1">
            <a:extLst>
              <a:ext uri="{FF2B5EF4-FFF2-40B4-BE49-F238E27FC236}">
                <a16:creationId xmlns:a16="http://schemas.microsoft.com/office/drawing/2014/main" id="{2FE0EC6F-12BB-C248-86E3-B4F9C8E4CDBC}"/>
              </a:ext>
            </a:extLst>
          </p:cNvPr>
          <p:cNvSpPr>
            <a:spLocks noGrp="1"/>
          </p:cNvSpPr>
          <p:nvPr>
            <p:ph type="sldNum" sz="quarter" idx="12"/>
          </p:nvPr>
        </p:nvSpPr>
        <p:spPr/>
        <p:txBody>
          <a:bodyPr/>
          <a:lstStyle/>
          <a:p>
            <a:fld id="{C6AF9BA7-17FB-2E48-83EB-7D6D9DF56C99}" type="slidenum">
              <a:rPr lang="en-US" smtClean="0"/>
              <a:t>16</a:t>
            </a:fld>
            <a:endParaRPr lang="en-US"/>
          </a:p>
        </p:txBody>
      </p:sp>
    </p:spTree>
    <p:extLst>
      <p:ext uri="{BB962C8B-B14F-4D97-AF65-F5344CB8AC3E}">
        <p14:creationId xmlns:p14="http://schemas.microsoft.com/office/powerpoint/2010/main" val="14830148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207EB-CDD9-98ED-71AE-651FB1EAF417}"/>
              </a:ext>
            </a:extLst>
          </p:cNvPr>
          <p:cNvSpPr>
            <a:spLocks noGrp="1"/>
          </p:cNvSpPr>
          <p:nvPr>
            <p:ph type="title"/>
          </p:nvPr>
        </p:nvSpPr>
        <p:spPr/>
        <p:txBody>
          <a:bodyPr>
            <a:normAutofit/>
          </a:bodyPr>
          <a:lstStyle/>
          <a:p>
            <a:pPr algn="ctr"/>
            <a:r>
              <a:rPr lang="en-US" sz="4000" b="1" dirty="0"/>
              <a:t>Summary</a:t>
            </a:r>
          </a:p>
        </p:txBody>
      </p:sp>
      <p:sp>
        <p:nvSpPr>
          <p:cNvPr id="3" name="Content Placeholder 2">
            <a:extLst>
              <a:ext uri="{FF2B5EF4-FFF2-40B4-BE49-F238E27FC236}">
                <a16:creationId xmlns:a16="http://schemas.microsoft.com/office/drawing/2014/main" id="{20229674-5FE3-A004-708E-0AB2077505EB}"/>
              </a:ext>
            </a:extLst>
          </p:cNvPr>
          <p:cNvSpPr>
            <a:spLocks noGrp="1"/>
          </p:cNvSpPr>
          <p:nvPr>
            <p:ph idx="1"/>
          </p:nvPr>
        </p:nvSpPr>
        <p:spPr/>
        <p:txBody>
          <a:bodyPr/>
          <a:lstStyle/>
          <a:p>
            <a:pPr marL="514350" indent="-514350">
              <a:buFont typeface="+mj-lt"/>
              <a:buAutoNum type="arabicPeriod"/>
            </a:pPr>
            <a:r>
              <a:rPr lang="en-US" dirty="0"/>
              <a:t>An increase in the rate of slowing can be a supporting indicator that NH is close to the Termination Shock.</a:t>
            </a:r>
          </a:p>
          <a:p>
            <a:pPr marL="514350" indent="-514350">
              <a:buFont typeface="+mj-lt"/>
              <a:buAutoNum type="arabicPeriod"/>
            </a:pPr>
            <a:r>
              <a:rPr lang="en-US" dirty="0"/>
              <a:t>Based on Voyager 2 data an increase in the solar wind polytropic index for the temperature- density relationship is an indication that NH is near the Termination Shock.</a:t>
            </a:r>
          </a:p>
          <a:p>
            <a:pPr marL="514350" indent="-514350">
              <a:buFont typeface="+mj-lt"/>
              <a:buAutoNum type="arabicPeriod"/>
            </a:pPr>
            <a:r>
              <a:rPr lang="en-US" dirty="0"/>
              <a:t>To enhance the SWAP observations for the Termination shock crossing will require additional storage space and DSN downlink.</a:t>
            </a:r>
          </a:p>
        </p:txBody>
      </p:sp>
      <p:sp>
        <p:nvSpPr>
          <p:cNvPr id="4" name="Slide Number Placeholder 3">
            <a:extLst>
              <a:ext uri="{FF2B5EF4-FFF2-40B4-BE49-F238E27FC236}">
                <a16:creationId xmlns:a16="http://schemas.microsoft.com/office/drawing/2014/main" id="{ED165806-A536-4B1C-9A04-8FCEF83BAE3C}"/>
              </a:ext>
            </a:extLst>
          </p:cNvPr>
          <p:cNvSpPr>
            <a:spLocks noGrp="1"/>
          </p:cNvSpPr>
          <p:nvPr>
            <p:ph type="sldNum" sz="quarter" idx="12"/>
          </p:nvPr>
        </p:nvSpPr>
        <p:spPr/>
        <p:txBody>
          <a:bodyPr/>
          <a:lstStyle/>
          <a:p>
            <a:fld id="{C6AF9BA7-17FB-2E48-83EB-7D6D9DF56C99}" type="slidenum">
              <a:rPr lang="en-US" smtClean="0"/>
              <a:t>17</a:t>
            </a:fld>
            <a:endParaRPr lang="en-US"/>
          </a:p>
        </p:txBody>
      </p:sp>
    </p:spTree>
    <p:extLst>
      <p:ext uri="{BB962C8B-B14F-4D97-AF65-F5344CB8AC3E}">
        <p14:creationId xmlns:p14="http://schemas.microsoft.com/office/powerpoint/2010/main" val="933502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7531-C61D-2734-E5AB-9AB610E7EC4D}"/>
              </a:ext>
            </a:extLst>
          </p:cNvPr>
          <p:cNvSpPr>
            <a:spLocks noGrp="1"/>
          </p:cNvSpPr>
          <p:nvPr>
            <p:ph type="title"/>
          </p:nvPr>
        </p:nvSpPr>
        <p:spPr/>
        <p:txBody>
          <a:bodyPr/>
          <a:lstStyle/>
          <a:p>
            <a:r>
              <a:rPr lang="en-US" dirty="0"/>
              <a:t>Backup</a:t>
            </a:r>
          </a:p>
        </p:txBody>
      </p:sp>
      <p:sp>
        <p:nvSpPr>
          <p:cNvPr id="3" name="Text Placeholder 2">
            <a:extLst>
              <a:ext uri="{FF2B5EF4-FFF2-40B4-BE49-F238E27FC236}">
                <a16:creationId xmlns:a16="http://schemas.microsoft.com/office/drawing/2014/main" id="{5DE22363-2A5E-8E04-7C1E-A04EA79A44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5301F9-8D3E-1580-6291-E70F350753D8}"/>
              </a:ext>
            </a:extLst>
          </p:cNvPr>
          <p:cNvSpPr>
            <a:spLocks noGrp="1"/>
          </p:cNvSpPr>
          <p:nvPr>
            <p:ph type="sldNum" sz="quarter" idx="12"/>
          </p:nvPr>
        </p:nvSpPr>
        <p:spPr/>
        <p:txBody>
          <a:bodyPr/>
          <a:lstStyle/>
          <a:p>
            <a:fld id="{5377F3EB-D5E3-A246-B565-246304C1E950}" type="slidenum">
              <a:rPr lang="en-US" smtClean="0"/>
              <a:t>18</a:t>
            </a:fld>
            <a:endParaRPr lang="en-US"/>
          </a:p>
        </p:txBody>
      </p:sp>
    </p:spTree>
    <p:extLst>
      <p:ext uri="{BB962C8B-B14F-4D97-AF65-F5344CB8AC3E}">
        <p14:creationId xmlns:p14="http://schemas.microsoft.com/office/powerpoint/2010/main" val="3532843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14F7-5DF0-DF68-F438-81743C39BE96}"/>
              </a:ext>
            </a:extLst>
          </p:cNvPr>
          <p:cNvSpPr>
            <a:spLocks noGrp="1"/>
          </p:cNvSpPr>
          <p:nvPr>
            <p:ph type="title"/>
          </p:nvPr>
        </p:nvSpPr>
        <p:spPr>
          <a:xfrm>
            <a:off x="838200" y="18255"/>
            <a:ext cx="10515600" cy="845345"/>
          </a:xfrm>
        </p:spPr>
        <p:txBody>
          <a:bodyPr>
            <a:normAutofit fontScale="90000"/>
          </a:bodyPr>
          <a:lstStyle/>
          <a:p>
            <a:r>
              <a:rPr lang="en-US" b="1" dirty="0"/>
              <a:t>Scenario 1: Increased Data Volume Allocation</a:t>
            </a:r>
          </a:p>
        </p:txBody>
      </p:sp>
      <p:sp>
        <p:nvSpPr>
          <p:cNvPr id="3" name="Content Placeholder 2">
            <a:extLst>
              <a:ext uri="{FF2B5EF4-FFF2-40B4-BE49-F238E27FC236}">
                <a16:creationId xmlns:a16="http://schemas.microsoft.com/office/drawing/2014/main" id="{489C49F2-8269-7995-4D86-E26BE8205F22}"/>
              </a:ext>
            </a:extLst>
          </p:cNvPr>
          <p:cNvSpPr>
            <a:spLocks noGrp="1"/>
          </p:cNvSpPr>
          <p:nvPr>
            <p:ph idx="1"/>
          </p:nvPr>
        </p:nvSpPr>
        <p:spPr>
          <a:xfrm>
            <a:off x="335280" y="974036"/>
            <a:ext cx="11572240" cy="5202928"/>
          </a:xfrm>
        </p:spPr>
        <p:txBody>
          <a:bodyPr>
            <a:normAutofit fontScale="92500" lnSpcReduction="20000"/>
          </a:bodyPr>
          <a:lstStyle/>
          <a:p>
            <a:r>
              <a:rPr lang="en-US" dirty="0">
                <a:solidFill>
                  <a:srgbClr val="1E2DFF"/>
                </a:solidFill>
              </a:rPr>
              <a:t>Low risk option; No flight software changes.</a:t>
            </a:r>
          </a:p>
          <a:p>
            <a:r>
              <a:rPr lang="en-US" dirty="0"/>
              <a:t>Increase the data volume and downlink allocation for particle instruments.</a:t>
            </a:r>
          </a:p>
          <a:p>
            <a:r>
              <a:rPr lang="en-US" dirty="0"/>
              <a:t>Choose intervals and data collection rates for SWAP 0x584 that stay within an increased evaluation. Keep other packets at current rates</a:t>
            </a:r>
          </a:p>
          <a:p>
            <a:r>
              <a:rPr lang="en-US" dirty="0"/>
              <a:t>Action: Run rate scenarios for the data volumes Helen sent on March 7, 2024</a:t>
            </a:r>
          </a:p>
          <a:p>
            <a:pPr marL="457200" lvl="1" indent="0">
              <a:buNone/>
            </a:pPr>
            <a:r>
              <a:rPr lang="en-US" sz="2800" u="sng" dirty="0"/>
              <a:t>Scenarios</a:t>
            </a:r>
          </a:p>
          <a:p>
            <a:pPr marL="514350" lvl="1" indent="-285750">
              <a:spcBef>
                <a:spcPts val="0"/>
              </a:spcBef>
            </a:pPr>
            <a:r>
              <a:rPr lang="en-US" sz="2800" b="0" i="0" u="none" strike="noStrike" dirty="0">
                <a:solidFill>
                  <a:srgbClr val="000000"/>
                </a:solidFill>
                <a:effectLst/>
                <a:latin typeface="Calibri" panose="020F0502020204030204" pitchFamily="34" charset="0"/>
              </a:rPr>
              <a:t>In 2025:  180 </a:t>
            </a:r>
            <a:r>
              <a:rPr lang="en-US" sz="2800" b="0" i="0" u="none" strike="noStrike" dirty="0" err="1">
                <a:solidFill>
                  <a:srgbClr val="000000"/>
                </a:solidFill>
                <a:effectLst/>
                <a:latin typeface="Calibri" panose="020F0502020204030204" pitchFamily="34" charset="0"/>
              </a:rPr>
              <a:t>Mbits</a:t>
            </a:r>
            <a:r>
              <a:rPr lang="en-US" sz="2800" b="0" i="0" u="none" strike="noStrike" dirty="0">
                <a:solidFill>
                  <a:srgbClr val="000000"/>
                </a:solidFill>
                <a:effectLst/>
                <a:latin typeface="Calibri" panose="020F0502020204030204" pitchFamily="34" charset="0"/>
              </a:rPr>
              <a:t>/month, ~2160 </a:t>
            </a:r>
            <a:r>
              <a:rPr lang="en-US" sz="2800" b="0" i="0" u="none" strike="noStrike" dirty="0" err="1">
                <a:solidFill>
                  <a:srgbClr val="000000"/>
                </a:solidFill>
                <a:effectLst/>
                <a:latin typeface="Calibri" panose="020F0502020204030204" pitchFamily="34" charset="0"/>
              </a:rPr>
              <a:t>Mbits</a:t>
            </a:r>
            <a:r>
              <a:rPr lang="en-US" sz="2800" b="0" i="0" u="none" strike="noStrike" dirty="0">
                <a:solidFill>
                  <a:srgbClr val="000000"/>
                </a:solidFill>
                <a:effectLst/>
                <a:latin typeface="Calibri" panose="020F0502020204030204" pitchFamily="34" charset="0"/>
              </a:rPr>
              <a:t>/year for SWAP, and the same for PEPSSI.</a:t>
            </a:r>
          </a:p>
          <a:p>
            <a:pPr marL="514350" lvl="1" indent="-285750">
              <a:spcBef>
                <a:spcPts val="0"/>
              </a:spcBef>
            </a:pPr>
            <a:r>
              <a:rPr lang="en-US" sz="2800" b="0" i="0" u="none" strike="noStrike" dirty="0">
                <a:solidFill>
                  <a:srgbClr val="000000"/>
                </a:solidFill>
                <a:effectLst/>
                <a:latin typeface="Calibri" panose="020F0502020204030204" pitchFamily="34" charset="0"/>
              </a:rPr>
              <a:t>In 2028:  130 </a:t>
            </a:r>
            <a:r>
              <a:rPr lang="en-US" sz="2800" b="0" i="0" u="none" strike="noStrike" dirty="0" err="1">
                <a:solidFill>
                  <a:srgbClr val="000000"/>
                </a:solidFill>
                <a:effectLst/>
                <a:latin typeface="Calibri" panose="020F0502020204030204" pitchFamily="34" charset="0"/>
              </a:rPr>
              <a:t>Mbits</a:t>
            </a:r>
            <a:r>
              <a:rPr lang="en-US" sz="2800" b="0" i="0" u="none" strike="noStrike" dirty="0">
                <a:solidFill>
                  <a:srgbClr val="000000"/>
                </a:solidFill>
                <a:effectLst/>
                <a:latin typeface="Calibri" panose="020F0502020204030204" pitchFamily="34" charset="0"/>
              </a:rPr>
              <a:t>/month, ~1560 </a:t>
            </a:r>
            <a:r>
              <a:rPr lang="en-US" sz="2800" b="0" i="0" u="none" strike="noStrike" dirty="0" err="1">
                <a:solidFill>
                  <a:srgbClr val="000000"/>
                </a:solidFill>
                <a:effectLst/>
                <a:latin typeface="Calibri" panose="020F0502020204030204" pitchFamily="34" charset="0"/>
              </a:rPr>
              <a:t>Mbits</a:t>
            </a:r>
            <a:r>
              <a:rPr lang="en-US" sz="2800" b="0" i="0" u="none" strike="noStrike" dirty="0">
                <a:solidFill>
                  <a:srgbClr val="000000"/>
                </a:solidFill>
                <a:effectLst/>
                <a:latin typeface="Calibri" panose="020F0502020204030204" pitchFamily="34" charset="0"/>
              </a:rPr>
              <a:t>/year for PEPSSI, and the same for SWAP.</a:t>
            </a:r>
          </a:p>
          <a:p>
            <a:pPr marL="457200" lvl="1" indent="0">
              <a:buNone/>
            </a:pPr>
            <a:r>
              <a:rPr lang="en-US" sz="2800" u="sng" dirty="0"/>
              <a:t>Current Nominal</a:t>
            </a:r>
          </a:p>
          <a:p>
            <a:pPr lvl="1"/>
            <a:r>
              <a:rPr lang="en-US" sz="2800" dirty="0"/>
              <a:t>800 </a:t>
            </a:r>
            <a:r>
              <a:rPr lang="en-US" sz="2800" dirty="0" err="1"/>
              <a:t>Mbits</a:t>
            </a:r>
            <a:r>
              <a:rPr lang="en-US" sz="2800" dirty="0"/>
              <a:t> per year</a:t>
            </a:r>
          </a:p>
          <a:p>
            <a:r>
              <a:rPr lang="en-US" dirty="0"/>
              <a:t>This scenario 1 (would not require any changes to SWAP FSW; would only require changes to ground systems (planning, modeling, command sequence tools, </a:t>
            </a:r>
            <a:r>
              <a:rPr lang="en-US" dirty="0" err="1"/>
              <a:t>etc</a:t>
            </a:r>
            <a:r>
              <a:rPr lang="en-US" dirty="0"/>
              <a:t>) to set the higher rate</a:t>
            </a:r>
          </a:p>
          <a:p>
            <a:endParaRPr lang="en-US" sz="3200" dirty="0"/>
          </a:p>
        </p:txBody>
      </p:sp>
      <p:sp>
        <p:nvSpPr>
          <p:cNvPr id="4" name="Slide Number Placeholder 3">
            <a:extLst>
              <a:ext uri="{FF2B5EF4-FFF2-40B4-BE49-F238E27FC236}">
                <a16:creationId xmlns:a16="http://schemas.microsoft.com/office/drawing/2014/main" id="{AE9EFA5F-A180-D34C-02DC-ADF25897118D}"/>
              </a:ext>
            </a:extLst>
          </p:cNvPr>
          <p:cNvSpPr>
            <a:spLocks noGrp="1"/>
          </p:cNvSpPr>
          <p:nvPr>
            <p:ph type="sldNum" sz="quarter" idx="12"/>
          </p:nvPr>
        </p:nvSpPr>
        <p:spPr/>
        <p:txBody>
          <a:bodyPr/>
          <a:lstStyle/>
          <a:p>
            <a:fld id="{C6AF9BA7-17FB-2E48-83EB-7D6D9DF56C99}" type="slidenum">
              <a:rPr lang="en-US" smtClean="0"/>
              <a:t>19</a:t>
            </a:fld>
            <a:endParaRPr lang="en-US"/>
          </a:p>
        </p:txBody>
      </p:sp>
    </p:spTree>
    <p:extLst>
      <p:ext uri="{BB962C8B-B14F-4D97-AF65-F5344CB8AC3E}">
        <p14:creationId xmlns:p14="http://schemas.microsoft.com/office/powerpoint/2010/main" val="2835410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82947-1AF5-CFEC-506B-5CAC66A853F8}"/>
              </a:ext>
            </a:extLst>
          </p:cNvPr>
          <p:cNvSpPr>
            <a:spLocks noGrp="1"/>
          </p:cNvSpPr>
          <p:nvPr>
            <p:ph type="title"/>
          </p:nvPr>
        </p:nvSpPr>
        <p:spPr>
          <a:xfrm>
            <a:off x="838200" y="-36609"/>
            <a:ext cx="10515600" cy="827974"/>
          </a:xfrm>
        </p:spPr>
        <p:txBody>
          <a:bodyPr/>
          <a:lstStyle/>
          <a:p>
            <a:pPr algn="ctr"/>
            <a:r>
              <a:rPr lang="en-US" b="1" dirty="0"/>
              <a:t>Outer </a:t>
            </a:r>
            <a:r>
              <a:rPr lang="en-US" b="1" dirty="0" err="1"/>
              <a:t>Heliospheric</a:t>
            </a:r>
            <a:r>
              <a:rPr lang="en-US" b="1" dirty="0"/>
              <a:t> Solar Wind Coverage</a:t>
            </a:r>
          </a:p>
        </p:txBody>
      </p:sp>
      <p:sp>
        <p:nvSpPr>
          <p:cNvPr id="4" name="Slide Number Placeholder 3">
            <a:extLst>
              <a:ext uri="{FF2B5EF4-FFF2-40B4-BE49-F238E27FC236}">
                <a16:creationId xmlns:a16="http://schemas.microsoft.com/office/drawing/2014/main" id="{C8791085-82B0-F0C9-126B-7C18CCA3BD49}"/>
              </a:ext>
            </a:extLst>
          </p:cNvPr>
          <p:cNvSpPr>
            <a:spLocks noGrp="1"/>
          </p:cNvSpPr>
          <p:nvPr>
            <p:ph type="sldNum" sz="quarter" idx="12"/>
          </p:nvPr>
        </p:nvSpPr>
        <p:spPr/>
        <p:txBody>
          <a:bodyPr/>
          <a:lstStyle/>
          <a:p>
            <a:fld id="{5377F3EB-D5E3-A246-B565-246304C1E950}" type="slidenum">
              <a:rPr lang="en-US" smtClean="0"/>
              <a:t>2</a:t>
            </a:fld>
            <a:endParaRPr lang="en-US"/>
          </a:p>
        </p:txBody>
      </p:sp>
      <p:grpSp>
        <p:nvGrpSpPr>
          <p:cNvPr id="37" name="Group 36">
            <a:extLst>
              <a:ext uri="{FF2B5EF4-FFF2-40B4-BE49-F238E27FC236}">
                <a16:creationId xmlns:a16="http://schemas.microsoft.com/office/drawing/2014/main" id="{7CC30AB2-FF09-0E61-E741-853EDA7A228D}"/>
              </a:ext>
            </a:extLst>
          </p:cNvPr>
          <p:cNvGrpSpPr>
            <a:grpSpLocks noChangeAspect="1"/>
          </p:cNvGrpSpPr>
          <p:nvPr/>
        </p:nvGrpSpPr>
        <p:grpSpPr>
          <a:xfrm>
            <a:off x="562365" y="1378424"/>
            <a:ext cx="10248953" cy="5301777"/>
            <a:chOff x="658586" y="1599168"/>
            <a:chExt cx="5459185" cy="2824034"/>
          </a:xfrm>
        </p:grpSpPr>
        <p:grpSp>
          <p:nvGrpSpPr>
            <p:cNvPr id="15" name="Group 14">
              <a:extLst>
                <a:ext uri="{FF2B5EF4-FFF2-40B4-BE49-F238E27FC236}">
                  <a16:creationId xmlns:a16="http://schemas.microsoft.com/office/drawing/2014/main" id="{E65AE69C-4602-7D3F-DB5E-CEF3B0E23F72}"/>
                </a:ext>
              </a:extLst>
            </p:cNvPr>
            <p:cNvGrpSpPr>
              <a:grpSpLocks noChangeAspect="1"/>
            </p:cNvGrpSpPr>
            <p:nvPr/>
          </p:nvGrpSpPr>
          <p:grpSpPr>
            <a:xfrm>
              <a:off x="658586" y="1599168"/>
              <a:ext cx="5459185" cy="2824034"/>
              <a:chOff x="658586" y="1526893"/>
              <a:chExt cx="4007199" cy="2072922"/>
            </a:xfrm>
          </p:grpSpPr>
          <p:pic>
            <p:nvPicPr>
              <p:cNvPr id="5" name="Picture 4">
                <a:extLst>
                  <a:ext uri="{FF2B5EF4-FFF2-40B4-BE49-F238E27FC236}">
                    <a16:creationId xmlns:a16="http://schemas.microsoft.com/office/drawing/2014/main" id="{F88E7398-7BF5-B2BE-6BB6-2B2DDC069F97}"/>
                  </a:ext>
                </a:extLst>
              </p:cNvPr>
              <p:cNvPicPr>
                <a:picLocks noChangeAspect="1"/>
              </p:cNvPicPr>
              <p:nvPr/>
            </p:nvPicPr>
            <p:blipFill rotWithShape="1">
              <a:blip r:embed="rId3">
                <a:extLst>
                  <a:ext uri="{28A0092B-C50C-407E-A947-70E740481C1C}">
                    <a14:useLocalDpi xmlns:a14="http://schemas.microsoft.com/office/drawing/2010/main" val="0"/>
                  </a:ext>
                </a:extLst>
              </a:blip>
              <a:srcRect l="11861" t="52727" r="39131" b="9491"/>
              <a:stretch/>
            </p:blipFill>
            <p:spPr bwMode="auto">
              <a:xfrm>
                <a:off x="2708032" y="1647091"/>
                <a:ext cx="1957753" cy="195272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5FE653A-E21B-7115-8FCA-354482ECEC12}"/>
                  </a:ext>
                </a:extLst>
              </p:cNvPr>
              <p:cNvPicPr>
                <a:picLocks noChangeAspect="1"/>
              </p:cNvPicPr>
              <p:nvPr/>
            </p:nvPicPr>
            <p:blipFill rotWithShape="1">
              <a:blip r:embed="rId4">
                <a:extLst>
                  <a:ext uri="{28A0092B-C50C-407E-A947-70E740481C1C}">
                    <a14:useLocalDpi xmlns:a14="http://schemas.microsoft.com/office/drawing/2010/main" val="0"/>
                  </a:ext>
                </a:extLst>
              </a:blip>
              <a:srcRect l="10834" t="52727" r="38595" b="9490"/>
              <a:stretch/>
            </p:blipFill>
            <p:spPr bwMode="auto">
              <a:xfrm>
                <a:off x="658586" y="1647091"/>
                <a:ext cx="2020137" cy="195272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3D88E0A-3D97-CD87-EFBE-0F637DAF89FF}"/>
                  </a:ext>
                </a:extLst>
              </p:cNvPr>
              <p:cNvSpPr txBox="1"/>
              <p:nvPr/>
            </p:nvSpPr>
            <p:spPr>
              <a:xfrm>
                <a:off x="1828243" y="1526893"/>
                <a:ext cx="1684058" cy="148440"/>
              </a:xfrm>
              <a:prstGeom prst="rect">
                <a:avLst/>
              </a:prstGeom>
              <a:noFill/>
            </p:spPr>
            <p:txBody>
              <a:bodyPr wrap="none" rtlCol="0">
                <a:spAutoFit/>
              </a:bodyPr>
              <a:lstStyle/>
              <a:p>
                <a:pPr algn="ctr"/>
                <a:r>
                  <a:rPr lang="en-US" sz="1867" dirty="0">
                    <a:latin typeface="Arial" panose="020B0604020202020204" pitchFamily="34" charset="0"/>
                    <a:cs typeface="Arial" panose="020B0604020202020204" pitchFamily="34" charset="0"/>
                  </a:rPr>
                  <a:t>Heliocentric Aries Ecliptic/Solar Ecliptic</a:t>
                </a:r>
              </a:p>
            </p:txBody>
          </p:sp>
          <p:pic>
            <p:nvPicPr>
              <p:cNvPr id="8" name="Picture 7">
                <a:extLst>
                  <a:ext uri="{FF2B5EF4-FFF2-40B4-BE49-F238E27FC236}">
                    <a16:creationId xmlns:a16="http://schemas.microsoft.com/office/drawing/2014/main" id="{51A32E8B-85DD-D28A-194E-60F90E3FC01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0869" t="52428" r="20937" b="34798"/>
              <a:stretch/>
            </p:blipFill>
            <p:spPr bwMode="auto">
              <a:xfrm>
                <a:off x="3897425" y="1741874"/>
                <a:ext cx="726829" cy="660249"/>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234180D2-7E56-2851-B208-3895D110A4F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0869" t="52428" r="20937" b="34798"/>
              <a:stretch/>
            </p:blipFill>
            <p:spPr bwMode="auto">
              <a:xfrm>
                <a:off x="1160753" y="1741874"/>
                <a:ext cx="726829" cy="660249"/>
              </a:xfrm>
              <a:prstGeom prst="rect">
                <a:avLst/>
              </a:prstGeom>
              <a:ln>
                <a:noFill/>
              </a:ln>
              <a:extLst>
                <a:ext uri="{53640926-AAD7-44D8-BBD7-CCE9431645EC}">
                  <a14:shadowObscured xmlns:a14="http://schemas.microsoft.com/office/drawing/2010/main"/>
                </a:ext>
              </a:extLst>
            </p:spPr>
          </p:pic>
          <p:sp>
            <p:nvSpPr>
              <p:cNvPr id="11" name="Triangle 10">
                <a:extLst>
                  <a:ext uri="{FF2B5EF4-FFF2-40B4-BE49-F238E27FC236}">
                    <a16:creationId xmlns:a16="http://schemas.microsoft.com/office/drawing/2014/main" id="{850CB312-0DB6-365E-AEFE-1C4DBEA16E26}"/>
                  </a:ext>
                </a:extLst>
              </p:cNvPr>
              <p:cNvSpPr>
                <a:spLocks noChangeAspect="1"/>
              </p:cNvSpPr>
              <p:nvPr/>
            </p:nvSpPr>
            <p:spPr>
              <a:xfrm rot="773909">
                <a:off x="1756926" y="2723818"/>
                <a:ext cx="64008" cy="72719"/>
              </a:xfrm>
              <a:prstGeom prst="triangle">
                <a:avLst/>
              </a:prstGeom>
              <a:solidFill>
                <a:srgbClr val="F26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riangle 11">
                <a:extLst>
                  <a:ext uri="{FF2B5EF4-FFF2-40B4-BE49-F238E27FC236}">
                    <a16:creationId xmlns:a16="http://schemas.microsoft.com/office/drawing/2014/main" id="{B78871B9-5D35-F7E4-AF38-19CBA35BAC06}"/>
                  </a:ext>
                </a:extLst>
              </p:cNvPr>
              <p:cNvSpPr>
                <a:spLocks noChangeAspect="1"/>
              </p:cNvSpPr>
              <p:nvPr/>
            </p:nvSpPr>
            <p:spPr>
              <a:xfrm rot="4950320">
                <a:off x="3397772" y="2449776"/>
                <a:ext cx="64008" cy="72719"/>
              </a:xfrm>
              <a:prstGeom prst="triangle">
                <a:avLst/>
              </a:prstGeom>
              <a:solidFill>
                <a:srgbClr val="F26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cxnSp>
          <p:nvCxnSpPr>
            <p:cNvPr id="17" name="Straight Connector 16">
              <a:extLst>
                <a:ext uri="{FF2B5EF4-FFF2-40B4-BE49-F238E27FC236}">
                  <a16:creationId xmlns:a16="http://schemas.microsoft.com/office/drawing/2014/main" id="{DDC9A85E-31FE-7F9A-0EAD-2808BABE40F4}"/>
                </a:ext>
              </a:extLst>
            </p:cNvPr>
            <p:cNvCxnSpPr>
              <a:cxnSpLocks noChangeAspect="1"/>
            </p:cNvCxnSpPr>
            <p:nvPr/>
          </p:nvCxnSpPr>
          <p:spPr>
            <a:xfrm>
              <a:off x="4294133" y="3260967"/>
              <a:ext cx="91440" cy="67951"/>
            </a:xfrm>
            <a:prstGeom prst="line">
              <a:avLst/>
            </a:prstGeom>
            <a:ln w="12700">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796797D-1A38-DF9B-B14C-B70F5ABF5860}"/>
                </a:ext>
              </a:extLst>
            </p:cNvPr>
            <p:cNvSpPr txBox="1"/>
            <p:nvPr/>
          </p:nvSpPr>
          <p:spPr>
            <a:xfrm>
              <a:off x="4292311" y="3266496"/>
              <a:ext cx="184159" cy="158441"/>
            </a:xfrm>
            <a:prstGeom prst="rect">
              <a:avLst/>
            </a:prstGeom>
            <a:noFill/>
          </p:spPr>
          <p:txBody>
            <a:bodyPr wrap="none" rtlCol="0">
              <a:spAutoFit/>
            </a:bodyPr>
            <a:lstStyle/>
            <a:p>
              <a:r>
                <a:rPr lang="en-US" sz="1333" dirty="0">
                  <a:solidFill>
                    <a:srgbClr val="92D050"/>
                  </a:solidFill>
                </a:rPr>
                <a:t>TS</a:t>
              </a:r>
            </a:p>
          </p:txBody>
        </p:sp>
        <p:sp>
          <p:nvSpPr>
            <p:cNvPr id="21" name="TextBox 20">
              <a:extLst>
                <a:ext uri="{FF2B5EF4-FFF2-40B4-BE49-F238E27FC236}">
                  <a16:creationId xmlns:a16="http://schemas.microsoft.com/office/drawing/2014/main" id="{9EB7809A-118D-01A0-C873-8B631DB13A4F}"/>
                </a:ext>
              </a:extLst>
            </p:cNvPr>
            <p:cNvSpPr txBox="1"/>
            <p:nvPr/>
          </p:nvSpPr>
          <p:spPr>
            <a:xfrm>
              <a:off x="2521487" y="3389606"/>
              <a:ext cx="184159" cy="158441"/>
            </a:xfrm>
            <a:prstGeom prst="rect">
              <a:avLst/>
            </a:prstGeom>
            <a:noFill/>
          </p:spPr>
          <p:txBody>
            <a:bodyPr wrap="none" rtlCol="0">
              <a:spAutoFit/>
            </a:bodyPr>
            <a:lstStyle/>
            <a:p>
              <a:r>
                <a:rPr lang="en-US" sz="1333" dirty="0">
                  <a:solidFill>
                    <a:srgbClr val="92D050"/>
                  </a:solidFill>
                </a:rPr>
                <a:t>TS</a:t>
              </a:r>
            </a:p>
          </p:txBody>
        </p:sp>
        <p:cxnSp>
          <p:nvCxnSpPr>
            <p:cNvPr id="32" name="Straight Connector 31">
              <a:extLst>
                <a:ext uri="{FF2B5EF4-FFF2-40B4-BE49-F238E27FC236}">
                  <a16:creationId xmlns:a16="http://schemas.microsoft.com/office/drawing/2014/main" id="{E3CEA46F-814E-8C64-8A11-F3A05510153B}"/>
                </a:ext>
              </a:extLst>
            </p:cNvPr>
            <p:cNvCxnSpPr>
              <a:cxnSpLocks/>
            </p:cNvCxnSpPr>
            <p:nvPr/>
          </p:nvCxnSpPr>
          <p:spPr>
            <a:xfrm flipV="1">
              <a:off x="2486179" y="3512717"/>
              <a:ext cx="120046" cy="65799"/>
            </a:xfrm>
            <a:prstGeom prst="line">
              <a:avLst/>
            </a:prstGeom>
            <a:ln w="12700">
              <a:solidFill>
                <a:srgbClr val="92D050"/>
              </a:solidFill>
            </a:ln>
            <a:effectLst/>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BE93D6EB-AB7E-A2EE-F519-AE7EBF7514A3}"/>
              </a:ext>
            </a:extLst>
          </p:cNvPr>
          <p:cNvSpPr txBox="1"/>
          <p:nvPr/>
        </p:nvSpPr>
        <p:spPr>
          <a:xfrm>
            <a:off x="-29688" y="6967943"/>
            <a:ext cx="1184107" cy="461665"/>
          </a:xfrm>
          <a:prstGeom prst="rect">
            <a:avLst/>
          </a:prstGeom>
          <a:noFill/>
        </p:spPr>
        <p:txBody>
          <a:bodyPr wrap="none" rtlCol="0">
            <a:spAutoFit/>
          </a:bodyPr>
          <a:lstStyle/>
          <a:p>
            <a:r>
              <a:rPr lang="en-US" sz="2400" dirty="0"/>
              <a:t>Figure 1</a:t>
            </a:r>
          </a:p>
        </p:txBody>
      </p:sp>
    </p:spTree>
    <p:extLst>
      <p:ext uri="{BB962C8B-B14F-4D97-AF65-F5344CB8AC3E}">
        <p14:creationId xmlns:p14="http://schemas.microsoft.com/office/powerpoint/2010/main" val="3587427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0D4DE00-41A5-6AD3-536F-9292E02BC903}"/>
              </a:ext>
            </a:extLst>
          </p:cNvPr>
          <p:cNvSpPr>
            <a:spLocks noGrp="1"/>
          </p:cNvSpPr>
          <p:nvPr>
            <p:ph type="title"/>
          </p:nvPr>
        </p:nvSpPr>
        <p:spPr>
          <a:xfrm>
            <a:off x="380144" y="39994"/>
            <a:ext cx="11476234" cy="848995"/>
          </a:xfrm>
        </p:spPr>
        <p:txBody>
          <a:bodyPr>
            <a:normAutofit fontScale="90000"/>
          </a:bodyPr>
          <a:lstStyle/>
          <a:p>
            <a:r>
              <a:rPr lang="en-US" b="1" dirty="0"/>
              <a:t>Data Rates for Given Annual Data Volume Allocations</a:t>
            </a:r>
          </a:p>
        </p:txBody>
      </p:sp>
      <p:sp>
        <p:nvSpPr>
          <p:cNvPr id="6" name="Slide Number Placeholder 5">
            <a:extLst>
              <a:ext uri="{FF2B5EF4-FFF2-40B4-BE49-F238E27FC236}">
                <a16:creationId xmlns:a16="http://schemas.microsoft.com/office/drawing/2014/main" id="{95E77FCA-15A3-EA7D-51B5-307D17D865CE}"/>
              </a:ext>
            </a:extLst>
          </p:cNvPr>
          <p:cNvSpPr>
            <a:spLocks noGrp="1"/>
          </p:cNvSpPr>
          <p:nvPr>
            <p:ph type="sldNum" sz="quarter" idx="12"/>
          </p:nvPr>
        </p:nvSpPr>
        <p:spPr/>
        <p:txBody>
          <a:bodyPr/>
          <a:lstStyle/>
          <a:p>
            <a:fld id="{C6AF9BA7-17FB-2E48-83EB-7D6D9DF56C99}" type="slidenum">
              <a:rPr lang="en-US" smtClean="0"/>
              <a:t>20</a:t>
            </a:fld>
            <a:endParaRPr lang="en-US"/>
          </a:p>
        </p:txBody>
      </p:sp>
      <p:graphicFrame>
        <p:nvGraphicFramePr>
          <p:cNvPr id="4" name="Content Placeholder 3">
            <a:extLst>
              <a:ext uri="{FF2B5EF4-FFF2-40B4-BE49-F238E27FC236}">
                <a16:creationId xmlns:a16="http://schemas.microsoft.com/office/drawing/2014/main" id="{76F747BF-31F1-FCD5-11FB-4741C372E190}"/>
              </a:ext>
            </a:extLst>
          </p:cNvPr>
          <p:cNvGraphicFramePr>
            <a:graphicFrameLocks noGrp="1"/>
          </p:cNvGraphicFramePr>
          <p:nvPr>
            <p:ph idx="4294967295"/>
            <p:extLst>
              <p:ext uri="{D42A27DB-BD31-4B8C-83A1-F6EECF244321}">
                <p14:modId xmlns:p14="http://schemas.microsoft.com/office/powerpoint/2010/main" val="4141390953"/>
              </p:ext>
            </p:extLst>
          </p:nvPr>
        </p:nvGraphicFramePr>
        <p:xfrm>
          <a:off x="142240" y="1078865"/>
          <a:ext cx="11869156" cy="2579777"/>
        </p:xfrm>
        <a:graphic>
          <a:graphicData uri="http://schemas.openxmlformats.org/drawingml/2006/table">
            <a:tbl>
              <a:tblPr firstRow="1" bandRow="1">
                <a:tableStyleId>{5C22544A-7EE6-4342-B048-85BDC9FD1C3A}</a:tableStyleId>
              </a:tblPr>
              <a:tblGrid>
                <a:gridCol w="659398">
                  <a:extLst>
                    <a:ext uri="{9D8B030D-6E8A-4147-A177-3AD203B41FA5}">
                      <a16:colId xmlns:a16="http://schemas.microsoft.com/office/drawing/2014/main" val="2247268075"/>
                    </a:ext>
                  </a:extLst>
                </a:gridCol>
                <a:gridCol w="659398">
                  <a:extLst>
                    <a:ext uri="{9D8B030D-6E8A-4147-A177-3AD203B41FA5}">
                      <a16:colId xmlns:a16="http://schemas.microsoft.com/office/drawing/2014/main" val="3023936620"/>
                    </a:ext>
                  </a:extLst>
                </a:gridCol>
                <a:gridCol w="659398">
                  <a:extLst>
                    <a:ext uri="{9D8B030D-6E8A-4147-A177-3AD203B41FA5}">
                      <a16:colId xmlns:a16="http://schemas.microsoft.com/office/drawing/2014/main" val="1020654413"/>
                    </a:ext>
                  </a:extLst>
                </a:gridCol>
                <a:gridCol w="659398">
                  <a:extLst>
                    <a:ext uri="{9D8B030D-6E8A-4147-A177-3AD203B41FA5}">
                      <a16:colId xmlns:a16="http://schemas.microsoft.com/office/drawing/2014/main" val="3035298387"/>
                    </a:ext>
                  </a:extLst>
                </a:gridCol>
                <a:gridCol w="659398">
                  <a:extLst>
                    <a:ext uri="{9D8B030D-6E8A-4147-A177-3AD203B41FA5}">
                      <a16:colId xmlns:a16="http://schemas.microsoft.com/office/drawing/2014/main" val="1289975752"/>
                    </a:ext>
                  </a:extLst>
                </a:gridCol>
                <a:gridCol w="659398">
                  <a:extLst>
                    <a:ext uri="{9D8B030D-6E8A-4147-A177-3AD203B41FA5}">
                      <a16:colId xmlns:a16="http://schemas.microsoft.com/office/drawing/2014/main" val="1851285119"/>
                    </a:ext>
                  </a:extLst>
                </a:gridCol>
                <a:gridCol w="659397">
                  <a:extLst>
                    <a:ext uri="{9D8B030D-6E8A-4147-A177-3AD203B41FA5}">
                      <a16:colId xmlns:a16="http://schemas.microsoft.com/office/drawing/2014/main" val="3565347379"/>
                    </a:ext>
                  </a:extLst>
                </a:gridCol>
                <a:gridCol w="659398">
                  <a:extLst>
                    <a:ext uri="{9D8B030D-6E8A-4147-A177-3AD203B41FA5}">
                      <a16:colId xmlns:a16="http://schemas.microsoft.com/office/drawing/2014/main" val="2004273961"/>
                    </a:ext>
                  </a:extLst>
                </a:gridCol>
                <a:gridCol w="659397">
                  <a:extLst>
                    <a:ext uri="{9D8B030D-6E8A-4147-A177-3AD203B41FA5}">
                      <a16:colId xmlns:a16="http://schemas.microsoft.com/office/drawing/2014/main" val="2463417152"/>
                    </a:ext>
                  </a:extLst>
                </a:gridCol>
                <a:gridCol w="659397">
                  <a:extLst>
                    <a:ext uri="{9D8B030D-6E8A-4147-A177-3AD203B41FA5}">
                      <a16:colId xmlns:a16="http://schemas.microsoft.com/office/drawing/2014/main" val="3924107334"/>
                    </a:ext>
                  </a:extLst>
                </a:gridCol>
                <a:gridCol w="659398">
                  <a:extLst>
                    <a:ext uri="{9D8B030D-6E8A-4147-A177-3AD203B41FA5}">
                      <a16:colId xmlns:a16="http://schemas.microsoft.com/office/drawing/2014/main" val="623376265"/>
                    </a:ext>
                  </a:extLst>
                </a:gridCol>
                <a:gridCol w="659397">
                  <a:extLst>
                    <a:ext uri="{9D8B030D-6E8A-4147-A177-3AD203B41FA5}">
                      <a16:colId xmlns:a16="http://schemas.microsoft.com/office/drawing/2014/main" val="369553251"/>
                    </a:ext>
                  </a:extLst>
                </a:gridCol>
                <a:gridCol w="659397">
                  <a:extLst>
                    <a:ext uri="{9D8B030D-6E8A-4147-A177-3AD203B41FA5}">
                      <a16:colId xmlns:a16="http://schemas.microsoft.com/office/drawing/2014/main" val="3803198607"/>
                    </a:ext>
                  </a:extLst>
                </a:gridCol>
                <a:gridCol w="659398">
                  <a:extLst>
                    <a:ext uri="{9D8B030D-6E8A-4147-A177-3AD203B41FA5}">
                      <a16:colId xmlns:a16="http://schemas.microsoft.com/office/drawing/2014/main" val="2842609931"/>
                    </a:ext>
                  </a:extLst>
                </a:gridCol>
                <a:gridCol w="659397">
                  <a:extLst>
                    <a:ext uri="{9D8B030D-6E8A-4147-A177-3AD203B41FA5}">
                      <a16:colId xmlns:a16="http://schemas.microsoft.com/office/drawing/2014/main" val="159882040"/>
                    </a:ext>
                  </a:extLst>
                </a:gridCol>
                <a:gridCol w="659397">
                  <a:extLst>
                    <a:ext uri="{9D8B030D-6E8A-4147-A177-3AD203B41FA5}">
                      <a16:colId xmlns:a16="http://schemas.microsoft.com/office/drawing/2014/main" val="3110836630"/>
                    </a:ext>
                  </a:extLst>
                </a:gridCol>
                <a:gridCol w="659398">
                  <a:extLst>
                    <a:ext uri="{9D8B030D-6E8A-4147-A177-3AD203B41FA5}">
                      <a16:colId xmlns:a16="http://schemas.microsoft.com/office/drawing/2014/main" val="1872294346"/>
                    </a:ext>
                  </a:extLst>
                </a:gridCol>
                <a:gridCol w="659397">
                  <a:extLst>
                    <a:ext uri="{9D8B030D-6E8A-4147-A177-3AD203B41FA5}">
                      <a16:colId xmlns:a16="http://schemas.microsoft.com/office/drawing/2014/main" val="3627634622"/>
                    </a:ext>
                  </a:extLst>
                </a:gridCol>
              </a:tblGrid>
              <a:tr h="393945">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Narrow" panose="020B0604020202020204" pitchFamily="34" charset="0"/>
                          <a:cs typeface="Arial Narrow" panose="020B0604020202020204" pitchFamily="34" charset="0"/>
                        </a:rPr>
                        <a:t>Nominal (800Mbits)</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9A0EF"/>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Narrow" panose="020B0604020202020204" pitchFamily="34" charset="0"/>
                          <a:cs typeface="Arial Narrow" panose="020B0604020202020204" pitchFamily="34" charset="0"/>
                        </a:rPr>
                        <a:t>Target (1560 </a:t>
                      </a:r>
                      <a:r>
                        <a:rPr lang="en-US" sz="2000" b="1" i="0" dirty="0" err="1">
                          <a:solidFill>
                            <a:schemeClr val="tx1"/>
                          </a:solidFill>
                          <a:latin typeface="Arial Narrow" panose="020B0604020202020204" pitchFamily="34" charset="0"/>
                          <a:cs typeface="Arial Narrow" panose="020B0604020202020204" pitchFamily="34" charset="0"/>
                        </a:rPr>
                        <a:t>Mbits</a:t>
                      </a:r>
                      <a:r>
                        <a:rPr lang="en-US" sz="2000" b="1" i="0" dirty="0">
                          <a:solidFill>
                            <a:schemeClr val="tx1"/>
                          </a:solidFill>
                          <a:latin typeface="Arial Narrow" panose="020B0604020202020204" pitchFamily="34" charset="0"/>
                          <a:cs typeface="Arial Narrow" panose="020B0604020202020204" pitchFamily="34" charset="0"/>
                        </a:rPr>
                        <a:t>)</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Narrow" panose="020B0604020202020204" pitchFamily="34" charset="0"/>
                          <a:cs typeface="Arial Narrow" panose="020B0604020202020204" pitchFamily="34" charset="0"/>
                        </a:rPr>
                        <a:t>Target (2160 </a:t>
                      </a:r>
                      <a:r>
                        <a:rPr lang="en-US" sz="2000" b="1" i="0" dirty="0" err="1">
                          <a:solidFill>
                            <a:schemeClr val="tx1"/>
                          </a:solidFill>
                          <a:latin typeface="Arial Narrow" panose="020B0604020202020204" pitchFamily="34" charset="0"/>
                          <a:cs typeface="Arial Narrow" panose="020B0604020202020204" pitchFamily="34" charset="0"/>
                        </a:rPr>
                        <a:t>Mbits</a:t>
                      </a:r>
                      <a:r>
                        <a:rPr lang="en-US" sz="2000" b="1" i="0" dirty="0">
                          <a:solidFill>
                            <a:schemeClr val="tx1"/>
                          </a:solidFill>
                          <a:latin typeface="Arial Narrow" panose="020B0604020202020204" pitchFamily="34" charset="0"/>
                          <a:cs typeface="Arial Narrow" panose="020B0604020202020204" pitchFamily="34" charset="0"/>
                        </a:rPr>
                        <a:t>)</a:t>
                      </a:r>
                    </a:p>
                  </a:txBody>
                  <a:tcPr>
                    <a:lnL w="381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37D5FF"/>
                    </a:solidFill>
                  </a:tcPr>
                </a:tc>
                <a:tc hMerge="1">
                  <a:txBody>
                    <a:bodyPr/>
                    <a:lstStyle/>
                    <a:p>
                      <a:endParaRPr lang="en-US"/>
                    </a:p>
                  </a:txBody>
                  <a:tcPr/>
                </a:tc>
                <a:tc hMerge="1">
                  <a:txBody>
                    <a:bodyPr/>
                    <a:lstStyle/>
                    <a:p>
                      <a:endParaRPr lang="en-US"/>
                    </a:p>
                  </a:txBody>
                  <a:tcPr/>
                </a:tc>
                <a:tc hMerge="1">
                  <a:txBody>
                    <a:bodyPr/>
                    <a:lstStyle/>
                    <a:p>
                      <a:endParaRPr lang="en-US"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2087547"/>
                  </a:ext>
                </a:extLst>
              </a:tr>
              <a:tr h="0">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1</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E9A0EF"/>
                    </a:solidFill>
                  </a:tcPr>
                </a:tc>
                <a:tc hMerge="1">
                  <a:txBody>
                    <a:bodyPr/>
                    <a:lstStyle/>
                    <a:p>
                      <a:endParaRPr lang="en-US"/>
                    </a:p>
                  </a:txBody>
                  <a:tcPr/>
                </a:tc>
                <a:tc hMerge="1">
                  <a:txBody>
                    <a:bodyPr/>
                    <a:lstStyle/>
                    <a:p>
                      <a:endParaRPr lang="en-US"/>
                    </a:p>
                  </a:txBody>
                  <a:tcPr/>
                </a:tc>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2</a:t>
                      </a:r>
                    </a:p>
                  </a:txBody>
                  <a:tcPr>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A0EF"/>
                    </a:solidFill>
                  </a:tcPr>
                </a:tc>
                <a:tc hMerge="1">
                  <a:txBody>
                    <a:bodyPr/>
                    <a:lstStyle/>
                    <a:p>
                      <a:endParaRPr lang="en-US"/>
                    </a:p>
                  </a:txBody>
                  <a:tcPr/>
                </a:tc>
                <a:tc hMerge="1">
                  <a:txBody>
                    <a:bodyPr/>
                    <a:lstStyle/>
                    <a:p>
                      <a:endParaRPr lang="en-US"/>
                    </a:p>
                  </a:txBody>
                  <a:tcPr/>
                </a:tc>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1</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2</a:t>
                      </a:r>
                    </a:p>
                  </a:txBody>
                  <a:tcP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a:p>
                  </a:txBody>
                  <a:tcPr/>
                </a:tc>
                <a:tc hMerge="1">
                  <a:txBody>
                    <a:bodyPr/>
                    <a:lstStyle/>
                    <a:p>
                      <a:endParaRPr lang="en-US"/>
                    </a:p>
                  </a:txBody>
                  <a:tcPr/>
                </a:tc>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1</a:t>
                      </a:r>
                    </a:p>
                  </a:txBody>
                  <a:tcP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D5FF"/>
                    </a:solidFill>
                  </a:tcPr>
                </a:tc>
                <a:tc hMerge="1">
                  <a:txBody>
                    <a:bodyPr/>
                    <a:lstStyle/>
                    <a:p>
                      <a:endParaRPr lang="en-US"/>
                    </a:p>
                  </a:txBody>
                  <a:tcPr/>
                </a:tc>
                <a:tc hMerge="1">
                  <a:txBody>
                    <a:bodyPr/>
                    <a:lstStyle/>
                    <a:p>
                      <a:endParaRPr lang="en-US"/>
                    </a:p>
                  </a:txBody>
                  <a:tcPr/>
                </a:tc>
                <a:tc gridSpan="3">
                  <a:txBody>
                    <a:bodyPr/>
                    <a:lstStyle/>
                    <a:p>
                      <a:pPr algn="ctr"/>
                      <a:r>
                        <a:rPr lang="en-US" sz="2000" b="1" i="0" dirty="0">
                          <a:solidFill>
                            <a:schemeClr val="tx1"/>
                          </a:solidFill>
                          <a:latin typeface="Arial Narrow" panose="020B0604020202020204" pitchFamily="34" charset="0"/>
                          <a:cs typeface="Arial Narrow" panose="020B0604020202020204" pitchFamily="34" charset="0"/>
                        </a:rPr>
                        <a:t>Option 2</a:t>
                      </a:r>
                    </a:p>
                  </a:txBody>
                  <a:tcPr>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7D5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0730475"/>
                  </a:ext>
                </a:extLst>
              </a:tr>
              <a:tr h="364194">
                <a:tc>
                  <a:txBody>
                    <a:bodyPr/>
                    <a:lstStyle/>
                    <a:p>
                      <a:r>
                        <a:rPr lang="en-US" sz="1600" b="1" i="0" dirty="0">
                          <a:latin typeface="Arial Narrow" panose="020B0604020202020204" pitchFamily="34" charset="0"/>
                          <a:cs typeface="Arial Narrow" panose="020B0604020202020204" pitchFamily="34" charset="0"/>
                        </a:rPr>
                        <a:t>Mode</a:t>
                      </a:r>
                    </a:p>
                  </a:txBody>
                  <a:tcPr>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r>
                        <a:rPr lang="en-US" sz="1600" b="1" i="0" dirty="0">
                          <a:latin typeface="Arial Narrow" panose="020B0604020202020204" pitchFamily="34" charset="0"/>
                          <a:cs typeface="Arial Narrow" panose="020B0604020202020204" pitchFamily="34" charset="0"/>
                        </a:rPr>
                        <a:t>Days</a:t>
                      </a:r>
                    </a:p>
                  </a:txBody>
                  <a:tcP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r>
                        <a:rPr lang="en-US" sz="1600" b="1" i="0" dirty="0">
                          <a:latin typeface="Arial Narrow" panose="020B0604020202020204" pitchFamily="34" charset="0"/>
                          <a:cs typeface="Arial Narrow" panose="020B0604020202020204" pitchFamily="34" charset="0"/>
                        </a:rPr>
                        <a:t>Mode</a:t>
                      </a: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r>
                        <a:rPr lang="en-US" sz="1600" b="1" i="0" dirty="0">
                          <a:latin typeface="Arial Narrow" panose="020B0604020202020204" pitchFamily="34" charset="0"/>
                          <a:cs typeface="Arial Narrow" panose="020B0604020202020204" pitchFamily="34" charset="0"/>
                        </a:rPr>
                        <a:t>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r>
                        <a:rPr lang="en-US" sz="1600" b="1" i="0" dirty="0">
                          <a:latin typeface="Arial Narrow" panose="020B0604020202020204" pitchFamily="34" charset="0"/>
                          <a:cs typeface="Arial Narrow" panose="020B0604020202020204" pitchFamily="34" charset="0"/>
                        </a:rPr>
                        <a:t>Mode</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a:latin typeface="Arial Narrow" panose="020B0604020202020204" pitchFamily="34" charset="0"/>
                          <a:cs typeface="Arial Narrow" panose="020B0604020202020204" pitchFamily="34" charset="0"/>
                        </a:rPr>
                        <a:t>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a:latin typeface="Arial Narrow" panose="020B0604020202020204" pitchFamily="34" charset="0"/>
                          <a:cs typeface="Arial Narrow" panose="020B0604020202020204" pitchFamily="34" charset="0"/>
                        </a:rPr>
                        <a:t>Mode</a:t>
                      </a: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a:latin typeface="Arial Narrow" panose="020B0604020202020204" pitchFamily="34" charset="0"/>
                          <a:cs typeface="Arial Narrow" panose="020B0604020202020204" pitchFamily="34" charset="0"/>
                        </a:rPr>
                        <a:t>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1600" b="1" i="0" dirty="0">
                          <a:latin typeface="Arial Narrow" panose="020B0604020202020204" pitchFamily="34" charset="0"/>
                          <a:cs typeface="Arial Narrow" panose="020B0604020202020204" pitchFamily="34" charset="0"/>
                        </a:rPr>
                        <a:t>Mode</a:t>
                      </a:r>
                    </a:p>
                  </a:txBody>
                  <a:tcP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i="0" dirty="0">
                          <a:latin typeface="Arial Narrow" panose="020B0604020202020204" pitchFamily="34" charset="0"/>
                          <a:cs typeface="Arial Narrow" panose="020B0604020202020204" pitchFamily="34" charset="0"/>
                        </a:rPr>
                        <a:t>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i="0" dirty="0">
                          <a:latin typeface="Arial Narrow" panose="020B0604020202020204" pitchFamily="34" charset="0"/>
                          <a:cs typeface="Arial Narrow" panose="020B0604020202020204" pitchFamily="34" charset="0"/>
                        </a:rPr>
                        <a:t>Mode</a:t>
                      </a:r>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i="0" dirty="0">
                          <a:latin typeface="Arial Narrow" panose="020B0604020202020204" pitchFamily="34" charset="0"/>
                          <a:cs typeface="Arial Narrow" panose="020B0604020202020204" pitchFamily="34" charset="0"/>
                        </a:rPr>
                        <a:t>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b="1" i="0" dirty="0" err="1">
                          <a:latin typeface="Arial Narrow" panose="020B0604020202020204" pitchFamily="34" charset="0"/>
                          <a:cs typeface="Arial Narrow" panose="020B0604020202020204" pitchFamily="34" charset="0"/>
                        </a:rPr>
                        <a:t>Mbits</a:t>
                      </a:r>
                      <a:endParaRPr lang="en-US" sz="1600" b="1" i="0" dirty="0">
                        <a:latin typeface="Arial Narrow" panose="020B0604020202020204" pitchFamily="34" charset="0"/>
                        <a:cs typeface="Arial Narrow" panose="020B0604020202020204" pitchFamily="34" charset="0"/>
                      </a:endParaRP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18648165"/>
                  </a:ext>
                </a:extLst>
              </a:tr>
              <a:tr h="277723">
                <a:tc>
                  <a:txBody>
                    <a:bodyPr/>
                    <a:lstStyle/>
                    <a:p>
                      <a:pPr algn="r"/>
                      <a:r>
                        <a:rPr lang="en-US" sz="1200" b="0" i="0" dirty="0">
                          <a:latin typeface="Arial Narrow" panose="020B0604020202020204" pitchFamily="34" charset="0"/>
                          <a:cs typeface="Arial Narrow" panose="020B0604020202020204" pitchFamily="34" charset="0"/>
                        </a:rPr>
                        <a:t>10 min</a:t>
                      </a:r>
                    </a:p>
                  </a:txBody>
                  <a:tcPr anchor="b">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250</a:t>
                      </a:r>
                    </a:p>
                  </a:txBody>
                  <a:tcPr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637</a:t>
                      </a:r>
                    </a:p>
                  </a:txBody>
                  <a:tcPr anchor="b">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10 min</a:t>
                      </a:r>
                    </a:p>
                  </a:txBody>
                  <a:tcPr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283</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721</a:t>
                      </a:r>
                    </a:p>
                  </a:txBody>
                  <a:tcPr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3ABDD"/>
                    </a:solidFill>
                  </a:tcPr>
                </a:tc>
                <a:tc>
                  <a:txBody>
                    <a:bodyPr/>
                    <a:lstStyle/>
                    <a:p>
                      <a:pPr algn="r"/>
                      <a:r>
                        <a:rPr lang="en-US" sz="1200" b="0" i="0" dirty="0">
                          <a:latin typeface="Arial Narrow" panose="020B0604020202020204" pitchFamily="34" charset="0"/>
                          <a:cs typeface="Arial Narrow" panose="020B0604020202020204" pitchFamily="34" charset="0"/>
                        </a:rPr>
                        <a:t>5 min</a:t>
                      </a:r>
                    </a:p>
                  </a:txBody>
                  <a:tcPr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a:r>
                        <a:rPr lang="en-US" sz="1200" b="0" i="0" dirty="0">
                          <a:latin typeface="Arial Narrow" panose="020B0604020202020204" pitchFamily="34" charset="0"/>
                          <a:cs typeface="Arial Narrow" panose="020B0604020202020204" pitchFamily="34" charset="0"/>
                        </a:rPr>
                        <a:t>260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a:r>
                        <a:rPr lang="en-US" sz="1200" b="0" i="0" dirty="0">
                          <a:latin typeface="Arial Narrow" panose="020B0604020202020204" pitchFamily="34" charset="0"/>
                          <a:cs typeface="Arial Narrow" panose="020B0604020202020204" pitchFamily="34" charset="0"/>
                        </a:rPr>
                        <a:t>1291</a:t>
                      </a:r>
                    </a:p>
                  </a:txBody>
                  <a:tcPr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a:r>
                        <a:rPr lang="en-US" sz="1200" b="0" i="0" dirty="0">
                          <a:latin typeface="Arial Narrow" panose="020B0604020202020204" pitchFamily="34" charset="0"/>
                          <a:cs typeface="Arial Narrow" panose="020B0604020202020204" pitchFamily="34" charset="0"/>
                        </a:rPr>
                        <a:t>2min</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489</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a:r>
                        <a:rPr lang="en-US" sz="1200" b="0" i="0" dirty="0">
                          <a:latin typeface="Arial Narrow" panose="020B0604020202020204" pitchFamily="34" charset="0"/>
                          <a:cs typeface="Arial Narrow" panose="020B0604020202020204" pitchFamily="34" charset="0"/>
                        </a:rPr>
                        <a:t>2 min</a:t>
                      </a:r>
                    </a:p>
                  </a:txBody>
                  <a:tcPr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a:r>
                        <a:rPr lang="en-US" sz="1200" b="0" i="0" dirty="0">
                          <a:latin typeface="Arial Narrow" panose="020B0604020202020204" pitchFamily="34" charset="0"/>
                          <a:cs typeface="Arial Narrow" panose="020B0604020202020204" pitchFamily="34" charset="0"/>
                        </a:rPr>
                        <a:t>48</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a:r>
                        <a:rPr lang="en-US" sz="1200" b="0" i="0" dirty="0">
                          <a:latin typeface="Arial Narrow" panose="020B0604020202020204" pitchFamily="34" charset="0"/>
                          <a:cs typeface="Arial Narrow" panose="020B0604020202020204" pitchFamily="34" charset="0"/>
                        </a:rPr>
                        <a:t>587</a:t>
                      </a:r>
                    </a:p>
                  </a:txBody>
                  <a:tcPr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a:r>
                        <a:rPr lang="en-US" sz="1200" b="0" i="0" dirty="0">
                          <a:latin typeface="Arial Narrow" panose="020B0604020202020204" pitchFamily="34" charset="0"/>
                          <a:cs typeface="Arial Narrow" panose="020B0604020202020204" pitchFamily="34" charset="0"/>
                        </a:rPr>
                        <a:t>64 sec</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61</a:t>
                      </a: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extLst>
                  <a:ext uri="{0D108BD9-81ED-4DB2-BD59-A6C34878D82A}">
                    <a16:rowId xmlns:a16="http://schemas.microsoft.com/office/drawing/2014/main" val="808333320"/>
                  </a:ext>
                </a:extLst>
              </a:tr>
              <a:tr h="422978">
                <a:tc>
                  <a:txBody>
                    <a:bodyPr/>
                    <a:lstStyle/>
                    <a:p>
                      <a:pPr algn="r"/>
                      <a:r>
                        <a:rPr lang="en-US" sz="1200" b="0" i="0" dirty="0">
                          <a:latin typeface="Arial Narrow" panose="020B0604020202020204" pitchFamily="34" charset="0"/>
                          <a:cs typeface="Arial Narrow" panose="020B0604020202020204" pitchFamily="34" charset="0"/>
                        </a:rPr>
                        <a:t>20 min</a:t>
                      </a:r>
                    </a:p>
                  </a:txBody>
                  <a:tcPr anchor="b">
                    <a:lnL w="2857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115</a:t>
                      </a:r>
                    </a:p>
                  </a:txBody>
                  <a:tcPr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pPr algn="r"/>
                      <a:r>
                        <a:rPr lang="en-US" sz="1200" b="0" i="0" dirty="0">
                          <a:latin typeface="Arial Narrow" panose="020B0604020202020204" pitchFamily="34" charset="0"/>
                          <a:cs typeface="Arial Narrow" panose="020B0604020202020204" pitchFamily="34" charset="0"/>
                        </a:rPr>
                        <a:t>161</a:t>
                      </a:r>
                    </a:p>
                  </a:txBody>
                  <a:tcPr anchor="b">
                    <a:lnL w="952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0D5F7"/>
                    </a:solidFill>
                  </a:tcPr>
                </a:tc>
                <a:tc>
                  <a:txBody>
                    <a:bodyPr/>
                    <a:lstStyle/>
                    <a:p>
                      <a:pPr algn="r"/>
                      <a:r>
                        <a:rPr lang="en-US" sz="1200" b="0" i="0" dirty="0">
                          <a:latin typeface="Arial Narrow" panose="020B0604020202020204" pitchFamily="34" charset="0"/>
                          <a:cs typeface="Arial Narrow" panose="020B0604020202020204" pitchFamily="34" charset="0"/>
                        </a:rPr>
                        <a:t>30 min</a:t>
                      </a:r>
                    </a:p>
                  </a:txBody>
                  <a:tcPr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82</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pPr algn="r"/>
                      <a:r>
                        <a:rPr lang="en-US" sz="1200" b="0" i="0" dirty="0">
                          <a:latin typeface="Arial Narrow" panose="020B0604020202020204" pitchFamily="34" charset="0"/>
                          <a:cs typeface="Arial Narrow" panose="020B0604020202020204" pitchFamily="34" charset="0"/>
                        </a:rPr>
                        <a:t>79</a:t>
                      </a:r>
                    </a:p>
                  </a:txBody>
                  <a:tcPr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5F7"/>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10 min</a:t>
                      </a:r>
                    </a:p>
                  </a:txBody>
                  <a:tcPr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a:r>
                        <a:rPr lang="en-US" sz="1200" b="0" i="0" dirty="0">
                          <a:latin typeface="Arial Narrow" panose="020B0604020202020204" pitchFamily="34" charset="0"/>
                          <a:cs typeface="Arial Narrow" panose="020B0604020202020204" pitchFamily="34" charset="0"/>
                        </a:rPr>
                        <a:t>105</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a:r>
                        <a:rPr lang="en-US" sz="1200" b="0" i="0" dirty="0">
                          <a:latin typeface="Arial Narrow" panose="020B0604020202020204" pitchFamily="34" charset="0"/>
                          <a:cs typeface="Arial Narrow" panose="020B0604020202020204" pitchFamily="34" charset="0"/>
                        </a:rPr>
                        <a:t>267</a:t>
                      </a:r>
                    </a:p>
                  </a:txBody>
                  <a:tcPr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a:r>
                        <a:rPr lang="en-US" sz="1200" b="0" i="0" dirty="0">
                          <a:latin typeface="Arial Narrow" panose="020B0604020202020204" pitchFamily="34" charset="0"/>
                          <a:cs typeface="Arial Narrow" panose="020B0604020202020204" pitchFamily="34" charset="0"/>
                        </a:rPr>
                        <a:t>5min</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100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497</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dirty="0">
                          <a:latin typeface="Arial Narrow" panose="020B0604020202020204" pitchFamily="34" charset="0"/>
                          <a:cs typeface="Arial Narrow" panose="020B0604020202020204" pitchFamily="34" charset="0"/>
                        </a:rPr>
                        <a:t>5 min</a:t>
                      </a:r>
                    </a:p>
                  </a:txBody>
                  <a:tcPr anchor="b">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0" i="0" dirty="0">
                          <a:latin typeface="Arial Narrow" panose="020B0604020202020204" pitchFamily="34" charset="0"/>
                          <a:cs typeface="Arial Narrow" panose="020B0604020202020204" pitchFamily="34" charset="0"/>
                        </a:rPr>
                        <a:t>317</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0" i="0" dirty="0">
                          <a:latin typeface="Arial Narrow" panose="020B0604020202020204" pitchFamily="34" charset="0"/>
                          <a:cs typeface="Arial Narrow" panose="020B0604020202020204" pitchFamily="34" charset="0"/>
                        </a:rPr>
                        <a:t>1574</a:t>
                      </a:r>
                    </a:p>
                  </a:txBody>
                  <a:tcPr anchor="b">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200" b="0" i="0" dirty="0">
                          <a:latin typeface="Arial Narrow" panose="020B0604020202020204" pitchFamily="34" charset="0"/>
                          <a:cs typeface="Arial Narrow" panose="020B0604020202020204" pitchFamily="34" charset="0"/>
                        </a:rPr>
                        <a:t>5min</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122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1492</a:t>
                      </a: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437024"/>
                  </a:ext>
                </a:extLst>
              </a:tr>
              <a:tr h="361201">
                <a:tc rowSpan="2" gridSpan="3">
                  <a:txBody>
                    <a:bodyPr/>
                    <a:lstStyle/>
                    <a:p>
                      <a:pPr algn="r" fontAlgn="b"/>
                      <a:r>
                        <a:rPr lang="en-US" sz="1200" b="1" i="0" u="none" strike="noStrike" dirty="0">
                          <a:solidFill>
                            <a:srgbClr val="000000"/>
                          </a:solidFill>
                          <a:effectLst/>
                          <a:latin typeface="Arial Narrow" panose="020B0604020202020204" pitchFamily="34" charset="0"/>
                          <a:cs typeface="Arial Narrow" panose="020B0604020202020204" pitchFamily="34" charset="0"/>
                        </a:rPr>
                        <a:t>Total:798 </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3ABDD"/>
                    </a:solidFill>
                  </a:tcPr>
                </a:tc>
                <a:tc rowSpan="2" hMerge="1">
                  <a:txBody>
                    <a:bodyPr/>
                    <a:lstStyle/>
                    <a:p>
                      <a:endParaRPr lang="en-US"/>
                    </a:p>
                  </a:txBody>
                  <a:tcPr/>
                </a:tc>
                <a:tc rowSpan="2" hMerge="1">
                  <a:txBody>
                    <a:bodyPr/>
                    <a:lstStyle/>
                    <a:p>
                      <a:endParaRPr lang="en-US"/>
                    </a:p>
                  </a:txBody>
                  <a:tcPr/>
                </a:tc>
                <a:tc rowSpan="2" gridSpan="3">
                  <a:txBody>
                    <a:bodyPr/>
                    <a:lstStyle/>
                    <a:p>
                      <a:pPr algn="r"/>
                      <a:r>
                        <a:rPr lang="en-US" sz="1200" b="1" i="0" u="none" strike="noStrike" dirty="0">
                          <a:solidFill>
                            <a:srgbClr val="000000"/>
                          </a:solidFill>
                          <a:effectLst/>
                          <a:latin typeface="Arial Narrow" panose="020B0604020202020204" pitchFamily="34" charset="0"/>
                          <a:cs typeface="Arial Narrow" panose="020B0604020202020204" pitchFamily="34" charset="0"/>
                        </a:rPr>
                        <a:t>Total:799</a:t>
                      </a:r>
                    </a:p>
                  </a:txBody>
                  <a:tcPr anchor="b">
                    <a:lnL w="28575"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3ABDD"/>
                    </a:solidFill>
                  </a:tcPr>
                </a:tc>
                <a:tc rowSpan="2" hMerge="1">
                  <a:txBody>
                    <a:bodyPr/>
                    <a:lstStyle/>
                    <a:p>
                      <a:endParaRPr lang="en-US"/>
                    </a:p>
                  </a:txBody>
                  <a:tcPr/>
                </a:tc>
                <a:tc rowSpan="2" hMerge="1">
                  <a:txBody>
                    <a:bodyPr/>
                    <a:lstStyle/>
                    <a:p>
                      <a:endParaRPr lang="en-US"/>
                    </a:p>
                  </a:txBody>
                  <a:tcPr/>
                </a:tc>
                <a:tc rowSpan="2" gridSpan="3">
                  <a:txBody>
                    <a:bodyPr/>
                    <a:lstStyle/>
                    <a:p>
                      <a:pPr algn="r"/>
                      <a:r>
                        <a:rPr lang="en-US" sz="1200" b="1" i="0" dirty="0">
                          <a:latin typeface="Arial Narrow" panose="020B0604020202020204" pitchFamily="34" charset="0"/>
                          <a:cs typeface="Arial Narrow" panose="020B0604020202020204" pitchFamily="34" charset="0"/>
                        </a:rPr>
                        <a:t>Total: 1558</a:t>
                      </a:r>
                    </a:p>
                  </a:txBody>
                  <a:tcPr anchor="b">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rowSpan="2" hMerge="1">
                  <a:txBody>
                    <a:bodyPr/>
                    <a:lstStyle/>
                    <a:p>
                      <a:endParaRPr lang="en-US"/>
                    </a:p>
                  </a:txBody>
                  <a:tcPr/>
                </a:tc>
                <a:tc rowSpan="2" hMerge="1">
                  <a:txBody>
                    <a:bodyPr/>
                    <a:lstStyle/>
                    <a:p>
                      <a:endParaRPr lang="en-US"/>
                    </a:p>
                  </a:txBody>
                  <a:tcPr/>
                </a:tc>
                <a:tc>
                  <a:txBody>
                    <a:bodyPr/>
                    <a:lstStyle/>
                    <a:p>
                      <a:pPr algn="r"/>
                      <a:r>
                        <a:rPr lang="en-US" sz="1200" b="0" i="0" dirty="0">
                          <a:latin typeface="Arial Narrow" panose="020B0604020202020204" pitchFamily="34" charset="0"/>
                          <a:cs typeface="Arial Narrow" panose="020B0604020202020204" pitchFamily="34" charset="0"/>
                        </a:rPr>
                        <a:t>10min</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225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573</a:t>
                      </a:r>
                    </a:p>
                  </a:txBody>
                  <a:tcPr marL="9525" marR="9525" marT="9525" marB="0" anchor="b">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rowSpan="2" gridSpan="3">
                  <a:txBody>
                    <a:bodyPr/>
                    <a:lstStyle/>
                    <a:p>
                      <a:pPr algn="r" fontAlgn="b"/>
                      <a:r>
                        <a:rPr lang="en-US" sz="1200" b="1" i="0" u="none" strike="noStrike" dirty="0">
                          <a:solidFill>
                            <a:srgbClr val="000000"/>
                          </a:solidFill>
                          <a:effectLst/>
                          <a:latin typeface="Arial Narrow" panose="020B0604020202020204" pitchFamily="34" charset="0"/>
                          <a:cs typeface="Arial Narrow" panose="020B0604020202020204" pitchFamily="34" charset="0"/>
                        </a:rPr>
                        <a:t>Total: 2161</a:t>
                      </a:r>
                    </a:p>
                  </a:txBody>
                  <a:tcPr marL="9525" marR="9525" marT="9525" marB="0" anchor="b">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37D5FF"/>
                    </a:solidFill>
                  </a:tcPr>
                </a:tc>
                <a:tc rowSpan="2" hMerge="1">
                  <a:txBody>
                    <a:bodyPr/>
                    <a:lstStyle/>
                    <a:p>
                      <a:endParaRPr lang="en-US"/>
                    </a:p>
                  </a:txBody>
                  <a:tcPr/>
                </a:tc>
                <a:tc rowSpan="2" hMerge="1">
                  <a:txBody>
                    <a:bodyPr/>
                    <a:lstStyle/>
                    <a:p>
                      <a:endParaRPr lang="en-US"/>
                    </a:p>
                  </a:txBody>
                  <a:tcPr/>
                </a:tc>
                <a:tc>
                  <a:txBody>
                    <a:bodyPr/>
                    <a:lstStyle/>
                    <a:p>
                      <a:pPr algn="r"/>
                      <a:r>
                        <a:rPr lang="en-US" sz="1200" b="0" i="0" dirty="0">
                          <a:latin typeface="Arial Narrow" panose="020B0604020202020204" pitchFamily="34" charset="0"/>
                          <a:cs typeface="Arial Narrow" panose="020B0604020202020204" pitchFamily="34" charset="0"/>
                        </a:rPr>
                        <a:t>10min</a:t>
                      </a:r>
                    </a:p>
                  </a:txBody>
                  <a:tcPr anchor="b">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238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tc>
                  <a:txBody>
                    <a:bodyPr/>
                    <a:lstStyle/>
                    <a:p>
                      <a:pPr algn="r" fontAlgn="b"/>
                      <a:r>
                        <a:rPr lang="en-US" sz="1200" b="0" i="0" u="none" strike="noStrike" dirty="0">
                          <a:solidFill>
                            <a:srgbClr val="000000"/>
                          </a:solidFill>
                          <a:effectLst/>
                          <a:latin typeface="Arial Narrow" panose="020B0604020202020204" pitchFamily="34" charset="0"/>
                          <a:cs typeface="Arial Narrow" panose="020B0604020202020204" pitchFamily="34" charset="0"/>
                        </a:rPr>
                        <a:t>606</a:t>
                      </a:r>
                    </a:p>
                  </a:txBody>
                  <a:tcPr marL="9525" marR="9525" marT="9525" marB="0"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8FC"/>
                    </a:solidFill>
                  </a:tcPr>
                </a:tc>
                <a:extLst>
                  <a:ext uri="{0D108BD9-81ED-4DB2-BD59-A6C34878D82A}">
                    <a16:rowId xmlns:a16="http://schemas.microsoft.com/office/drawing/2014/main" val="3618158385"/>
                  </a:ext>
                </a:extLst>
              </a:tr>
              <a:tr h="361201">
                <a:tc gridSpan="3" vMerge="1">
                  <a:txBody>
                    <a:bodyPr/>
                    <a:lstStyle/>
                    <a:p>
                      <a:pPr algn="r" fontAlgn="b"/>
                      <a:r>
                        <a:rPr lang="en-US" sz="1200" b="1" i="0" u="none" strike="noStrike" dirty="0">
                          <a:solidFill>
                            <a:srgbClr val="000000"/>
                          </a:solidFill>
                          <a:effectLst/>
                          <a:latin typeface="Arial Narrow" panose="020B0604020202020204" pitchFamily="34" charset="0"/>
                          <a:cs typeface="Arial Narrow" panose="020B0604020202020204" pitchFamily="34" charset="0"/>
                        </a:rPr>
                        <a:t>Total:798 </a:t>
                      </a:r>
                    </a:p>
                  </a:txBody>
                  <a:tcPr marL="9525" marR="9525" marT="9525" marB="0" anchor="ctr">
                    <a:lnR w="28575" cap="flat" cmpd="sng" algn="ctr">
                      <a:solidFill>
                        <a:schemeClr val="tx1"/>
                      </a:solidFill>
                      <a:prstDash val="solid"/>
                      <a:round/>
                      <a:headEnd type="none" w="med" len="med"/>
                      <a:tailEnd type="none" w="med" len="med"/>
                    </a:lnR>
                  </a:tcPr>
                </a:tc>
                <a:tc hMerge="1" vMerge="1">
                  <a:txBody>
                    <a:bodyPr/>
                    <a:lstStyle/>
                    <a:p>
                      <a:pPr algn="r" fontAlgn="b"/>
                      <a:r>
                        <a:rPr lang="en-US" sz="1100" b="1" i="0" u="none" strike="noStrike" dirty="0">
                          <a:solidFill>
                            <a:srgbClr val="000000"/>
                          </a:solidFill>
                          <a:effectLst/>
                          <a:latin typeface="Calibri" panose="020F0502020204030204" pitchFamily="34" charset="0"/>
                        </a:rPr>
                        <a:t>2161</a:t>
                      </a:r>
                    </a:p>
                  </a:txBody>
                  <a:tcPr marL="9525" marR="9525" marT="9525" marB="0" anchor="b"/>
                </a:tc>
                <a:tc hMerge="1" vMerge="1">
                  <a:txBody>
                    <a:bodyPr/>
                    <a:lstStyle/>
                    <a:p>
                      <a:pPr algn="r" fontAlgn="b"/>
                      <a:r>
                        <a:rPr lang="en-US" sz="1100" b="1" i="0" u="none" strike="noStrike" dirty="0">
                          <a:solidFill>
                            <a:srgbClr val="000000"/>
                          </a:solidFill>
                          <a:effectLst/>
                          <a:latin typeface="Calibri" panose="020F0502020204030204" pitchFamily="34" charset="0"/>
                        </a:rPr>
                        <a:t>2161</a:t>
                      </a:r>
                    </a:p>
                  </a:txBody>
                  <a:tcPr marL="9525" marR="9525" marT="9525" marB="0" anchor="b"/>
                </a:tc>
                <a:tc gridSpan="3" vMerge="1">
                  <a:txBody>
                    <a:bodyPr/>
                    <a:lstStyle/>
                    <a:p>
                      <a:pPr algn="r"/>
                      <a:r>
                        <a:rPr lang="en-US" sz="1200" b="1" i="0" u="none" strike="noStrike" dirty="0">
                          <a:solidFill>
                            <a:srgbClr val="000000"/>
                          </a:solidFill>
                          <a:effectLst/>
                          <a:latin typeface="Arial Narrow" panose="020B0604020202020204" pitchFamily="34" charset="0"/>
                          <a:cs typeface="Arial Narrow" panose="020B0604020202020204" pitchFamily="34" charset="0"/>
                        </a:rPr>
                        <a:t>Total:799</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tcPr>
                </a:tc>
                <a:tc hMerge="1" vMerge="1">
                  <a:txBody>
                    <a:bodyPr/>
                    <a:lstStyle/>
                    <a:p>
                      <a:endParaRPr lang="en-US" dirty="0"/>
                    </a:p>
                  </a:txBody>
                  <a:tcPr/>
                </a:tc>
                <a:tc hMerge="1" vMerge="1">
                  <a:txBody>
                    <a:bodyPr/>
                    <a:lstStyle/>
                    <a:p>
                      <a:endParaRPr lang="en-US" dirty="0"/>
                    </a:p>
                  </a:txBody>
                  <a:tcPr/>
                </a:tc>
                <a:tc gridSpan="3" vMerge="1">
                  <a:txBody>
                    <a:bodyPr/>
                    <a:lstStyle/>
                    <a:p>
                      <a:pPr algn="r"/>
                      <a:r>
                        <a:rPr lang="en-US" sz="1200" b="1" i="0" dirty="0">
                          <a:latin typeface="Arial Narrow" panose="020B0604020202020204" pitchFamily="34" charset="0"/>
                          <a:cs typeface="Arial Narrow" panose="020B0604020202020204" pitchFamily="34" charset="0"/>
                        </a:rPr>
                        <a:t>Total: 1558</a:t>
                      </a:r>
                    </a:p>
                  </a:txBody>
                  <a:tcPr anchor="ctr">
                    <a:lnL w="28575" cap="flat" cmpd="sng" algn="ctr">
                      <a:solidFill>
                        <a:schemeClr val="tx1"/>
                      </a:solidFill>
                      <a:prstDash val="solid"/>
                      <a:round/>
                      <a:headEnd type="none" w="med" len="med"/>
                      <a:tailEnd type="none" w="med" len="med"/>
                    </a:lnL>
                  </a:tcPr>
                </a:tc>
                <a:tc hMerge="1" vMerge="1">
                  <a:txBody>
                    <a:bodyPr/>
                    <a:lstStyle/>
                    <a:p>
                      <a:endParaRPr lang="en-US" dirty="0"/>
                    </a:p>
                  </a:txBody>
                  <a:tcPr/>
                </a:tc>
                <a:tc hMerge="1" vMerge="1">
                  <a:txBody>
                    <a:bodyPr/>
                    <a:lstStyle/>
                    <a:p>
                      <a:endParaRPr lang="en-US" dirty="0"/>
                    </a:p>
                  </a:txBody>
                  <a:tcPr/>
                </a:tc>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dirty="0">
                          <a:latin typeface="Arial Narrow" panose="020B0604020202020204" pitchFamily="34" charset="0"/>
                          <a:cs typeface="Arial Narrow" panose="020B0604020202020204" pitchFamily="34" charset="0"/>
                        </a:rPr>
                        <a:t>Total: 1559</a:t>
                      </a:r>
                    </a:p>
                  </a:txBody>
                  <a:tcPr anchor="b">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en-US" dirty="0"/>
                    </a:p>
                  </a:txBody>
                  <a:tcPr anchor="ctr"/>
                </a:tc>
                <a:tc hMerge="1">
                  <a:txBody>
                    <a:bodyPr/>
                    <a:lstStyle/>
                    <a:p>
                      <a:endParaRPr lang="en-US" dirty="0"/>
                    </a:p>
                  </a:txBody>
                  <a:tcPr anchor="ctr"/>
                </a:tc>
                <a:tc gridSpan="3" vMerge="1">
                  <a:txBody>
                    <a:bodyPr/>
                    <a:lstStyle/>
                    <a:p>
                      <a:pPr algn="r" fontAlgn="b"/>
                      <a:r>
                        <a:rPr lang="en-US" sz="1200" b="1" i="0" u="none" strike="noStrike" dirty="0">
                          <a:solidFill>
                            <a:srgbClr val="000000"/>
                          </a:solidFill>
                          <a:effectLst/>
                          <a:latin typeface="Arial Narrow" panose="020B0604020202020204" pitchFamily="34" charset="0"/>
                          <a:cs typeface="Arial Narrow" panose="020B0604020202020204" pitchFamily="34" charset="0"/>
                        </a:rPr>
                        <a:t>Total: 2161</a:t>
                      </a:r>
                    </a:p>
                  </a:txBody>
                  <a:tcPr marL="9525" marR="9525" marT="9525" marB="0" anchor="ctr">
                    <a:solidFill>
                      <a:srgbClr val="37D5FF"/>
                    </a:solidFill>
                  </a:tcPr>
                </a:tc>
                <a:tc hMerge="1" vMerge="1">
                  <a:txBody>
                    <a:bodyPr/>
                    <a:lstStyle/>
                    <a:p>
                      <a:pPr algn="r" fontAlgn="b"/>
                      <a:r>
                        <a:rPr lang="en-US" sz="1100" b="1" i="0" u="none" strike="noStrike" dirty="0">
                          <a:solidFill>
                            <a:srgbClr val="000000"/>
                          </a:solidFill>
                          <a:effectLst/>
                          <a:latin typeface="Calibri" panose="020F0502020204030204" pitchFamily="34" charset="0"/>
                        </a:rPr>
                        <a:t>2161</a:t>
                      </a:r>
                    </a:p>
                  </a:txBody>
                  <a:tcPr marL="9525" marR="9525" marT="9525" marB="0" anchor="b"/>
                </a:tc>
                <a:tc hMerge="1" vMerge="1">
                  <a:txBody>
                    <a:bodyPr/>
                    <a:lstStyle/>
                    <a:p>
                      <a:pPr algn="r" fontAlgn="b"/>
                      <a:r>
                        <a:rPr lang="en-US" sz="1100" b="1" i="0" u="none" strike="noStrike" dirty="0">
                          <a:solidFill>
                            <a:srgbClr val="000000"/>
                          </a:solidFill>
                          <a:effectLst/>
                          <a:latin typeface="Calibri" panose="020F0502020204030204" pitchFamily="34" charset="0"/>
                        </a:rPr>
                        <a:t>2161</a:t>
                      </a:r>
                    </a:p>
                  </a:txBody>
                  <a:tcPr marL="9525" marR="9525" marT="9525" marB="0" anchor="b"/>
                </a:tc>
                <a:tc gridSpan="3">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Arial Narrow" panose="020B0604020202020204" pitchFamily="34" charset="0"/>
                          <a:cs typeface="Arial Narrow" panose="020B0604020202020204" pitchFamily="34" charset="0"/>
                        </a:rPr>
                        <a:t>Total: 2159</a:t>
                      </a:r>
                    </a:p>
                  </a:txBody>
                  <a:tcPr anchor="b">
                    <a:lnL w="190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37D5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5078772"/>
                  </a:ext>
                </a:extLst>
              </a:tr>
            </a:tbl>
          </a:graphicData>
        </a:graphic>
      </p:graphicFrame>
      <p:sp>
        <p:nvSpPr>
          <p:cNvPr id="5" name="TextBox 4">
            <a:extLst>
              <a:ext uri="{FF2B5EF4-FFF2-40B4-BE49-F238E27FC236}">
                <a16:creationId xmlns:a16="http://schemas.microsoft.com/office/drawing/2014/main" id="{96755F2E-BF69-4A67-D0AF-A2368B2AB537}"/>
              </a:ext>
            </a:extLst>
          </p:cNvPr>
          <p:cNvSpPr txBox="1"/>
          <p:nvPr/>
        </p:nvSpPr>
        <p:spPr>
          <a:xfrm>
            <a:off x="-50800" y="6874192"/>
            <a:ext cx="3109441" cy="338554"/>
          </a:xfrm>
          <a:prstGeom prst="rect">
            <a:avLst/>
          </a:prstGeom>
          <a:noFill/>
        </p:spPr>
        <p:txBody>
          <a:bodyPr wrap="none" rtlCol="0">
            <a:spAutoFit/>
          </a:bodyPr>
          <a:lstStyle/>
          <a:p>
            <a:r>
              <a:rPr lang="en-US" sz="1600" dirty="0" err="1"/>
              <a:t>DV_Calcs</a:t>
            </a:r>
            <a:r>
              <a:rPr lang="en-US" sz="1600" dirty="0"/>
              <a:t> Termination </a:t>
            </a:r>
            <a:r>
              <a:rPr lang="en-US" sz="1600" dirty="0" err="1"/>
              <a:t>Planning.xlsx</a:t>
            </a:r>
            <a:endParaRPr lang="en-US" sz="1600" dirty="0"/>
          </a:p>
        </p:txBody>
      </p:sp>
      <p:sp>
        <p:nvSpPr>
          <p:cNvPr id="3" name="TextBox 2">
            <a:extLst>
              <a:ext uri="{FF2B5EF4-FFF2-40B4-BE49-F238E27FC236}">
                <a16:creationId xmlns:a16="http://schemas.microsoft.com/office/drawing/2014/main" id="{6E656D3B-9175-7916-4A85-2D1FFF85278A}"/>
              </a:ext>
            </a:extLst>
          </p:cNvPr>
          <p:cNvSpPr txBox="1"/>
          <p:nvPr/>
        </p:nvSpPr>
        <p:spPr>
          <a:xfrm>
            <a:off x="142240" y="3953589"/>
            <a:ext cx="11358880" cy="2585323"/>
          </a:xfrm>
          <a:prstGeom prst="rect">
            <a:avLst/>
          </a:prstGeom>
          <a:noFill/>
        </p:spPr>
        <p:txBody>
          <a:bodyPr wrap="square" rtlCol="0">
            <a:spAutoFit/>
          </a:bodyPr>
          <a:lstStyle/>
          <a:p>
            <a:pPr marL="285750" indent="-285750">
              <a:buFont typeface="Arial" panose="020B0604020202020204" pitchFamily="34" charset="0"/>
              <a:buChar char="•"/>
            </a:pPr>
            <a:r>
              <a:rPr lang="en-US" dirty="0"/>
              <a:t>The only packet rate varied in the assessments above is the 0x584 used for solar wind processing.</a:t>
            </a:r>
          </a:p>
          <a:p>
            <a:pPr marL="285750" indent="-285750">
              <a:buFont typeface="Arial" panose="020B0604020202020204" pitchFamily="34" charset="0"/>
              <a:buChar char="•"/>
            </a:pPr>
            <a:r>
              <a:rPr lang="en-US" dirty="0"/>
              <a:t>For comparison, if we record all sweeps (64 sec rate for 0x584) for 1 year that would be ~8850 </a:t>
            </a:r>
            <a:r>
              <a:rPr lang="en-US" dirty="0" err="1"/>
              <a:t>Mbits</a:t>
            </a:r>
            <a:r>
              <a:rPr lang="en-US" dirty="0"/>
              <a:t> =8.85 </a:t>
            </a:r>
            <a:r>
              <a:rPr lang="en-US" dirty="0" err="1"/>
              <a:t>Gbits</a:t>
            </a:r>
            <a:endParaRPr lang="en-US" dirty="0"/>
          </a:p>
          <a:p>
            <a:pPr marL="285750" indent="-285750">
              <a:buFont typeface="Arial" panose="020B0604020202020204" pitchFamily="34" charset="0"/>
              <a:buChar char="•"/>
            </a:pPr>
            <a:endParaRPr lang="en-US" dirty="0"/>
          </a:p>
          <a:p>
            <a:r>
              <a:rPr lang="en-US" b="1" dirty="0"/>
              <a:t>Rates for Other Packets:</a:t>
            </a:r>
          </a:p>
          <a:p>
            <a:pPr marL="285750" indent="-285750">
              <a:buFont typeface="Arial" panose="020B0604020202020204" pitchFamily="34" charset="0"/>
              <a:buChar char="•"/>
            </a:pPr>
            <a:r>
              <a:rPr lang="en-US" dirty="0"/>
              <a:t>0x585 summary 1 per hour</a:t>
            </a:r>
          </a:p>
          <a:p>
            <a:pPr marL="285750" indent="-285750">
              <a:buFont typeface="Arial" panose="020B0604020202020204" pitchFamily="34" charset="0"/>
              <a:buChar char="•"/>
            </a:pPr>
            <a:r>
              <a:rPr lang="en-US" dirty="0"/>
              <a:t>Set of 0x586 and 0x587 packets 1 per day containing 29 minute resolution histogram data used for pickup ion processing. </a:t>
            </a:r>
          </a:p>
          <a:p>
            <a:pPr marL="742950" lvl="1" indent="-285750">
              <a:buFont typeface="Arial" panose="020B0604020202020204" pitchFamily="34" charset="0"/>
              <a:buChar char="•"/>
            </a:pPr>
            <a:r>
              <a:rPr lang="en-US" dirty="0"/>
              <a:t>Fastest rate possible for histograms</a:t>
            </a:r>
          </a:p>
          <a:p>
            <a:pPr marL="285750" indent="-285750">
              <a:buFont typeface="Arial" panose="020B0604020202020204" pitchFamily="34" charset="0"/>
              <a:buChar char="•"/>
            </a:pPr>
            <a:r>
              <a:rPr lang="en-US" dirty="0"/>
              <a:t>0x580 housekeeping 1 per hour</a:t>
            </a:r>
          </a:p>
        </p:txBody>
      </p:sp>
    </p:spTree>
    <p:extLst>
      <p:ext uri="{BB962C8B-B14F-4D97-AF65-F5344CB8AC3E}">
        <p14:creationId xmlns:p14="http://schemas.microsoft.com/office/powerpoint/2010/main" val="4263866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14F7-5DF0-DF68-F438-81743C39BE96}"/>
              </a:ext>
            </a:extLst>
          </p:cNvPr>
          <p:cNvSpPr>
            <a:spLocks noGrp="1"/>
          </p:cNvSpPr>
          <p:nvPr>
            <p:ph type="title"/>
          </p:nvPr>
        </p:nvSpPr>
        <p:spPr>
          <a:xfrm>
            <a:off x="335280" y="180815"/>
            <a:ext cx="11684000" cy="845345"/>
          </a:xfrm>
        </p:spPr>
        <p:txBody>
          <a:bodyPr>
            <a:normAutofit fontScale="90000"/>
          </a:bodyPr>
          <a:lstStyle/>
          <a:p>
            <a:r>
              <a:rPr lang="en-US" b="1" dirty="0"/>
              <a:t>Scenario 2: Store solar wind count rate distributions in two packet types (Highest rate and Nominal Rate)</a:t>
            </a:r>
          </a:p>
        </p:txBody>
      </p:sp>
      <p:sp>
        <p:nvSpPr>
          <p:cNvPr id="3" name="Content Placeholder 2">
            <a:extLst>
              <a:ext uri="{FF2B5EF4-FFF2-40B4-BE49-F238E27FC236}">
                <a16:creationId xmlns:a16="http://schemas.microsoft.com/office/drawing/2014/main" id="{489C49F2-8269-7995-4D86-E26BE8205F22}"/>
              </a:ext>
            </a:extLst>
          </p:cNvPr>
          <p:cNvSpPr>
            <a:spLocks noGrp="1"/>
          </p:cNvSpPr>
          <p:nvPr>
            <p:ph idx="1"/>
          </p:nvPr>
        </p:nvSpPr>
        <p:spPr>
          <a:xfrm>
            <a:off x="335280" y="1677284"/>
            <a:ext cx="11572240" cy="4917123"/>
          </a:xfrm>
        </p:spPr>
        <p:txBody>
          <a:bodyPr>
            <a:normAutofit/>
          </a:bodyPr>
          <a:lstStyle/>
          <a:p>
            <a:r>
              <a:rPr lang="en-US" dirty="0">
                <a:solidFill>
                  <a:srgbClr val="1E2DFF"/>
                </a:solidFill>
              </a:rPr>
              <a:t>Higher risk option; Requires flight software changes. </a:t>
            </a:r>
          </a:p>
          <a:p>
            <a:r>
              <a:rPr lang="en-US" dirty="0"/>
              <a:t>Record SWAP solar wind data which are coarse-fine energy  count rate distributions (sweeps) every 64 sec our highest rate 0x584, and the normal solar wind rates for 0x584 Coarse-Fine Sweeps.</a:t>
            </a:r>
          </a:p>
          <a:p>
            <a:r>
              <a:rPr lang="en-US" dirty="0"/>
              <a:t>This would mean creating a new SWAP packet type that would store the additional high rate data and in addition to our normal solar wind distributions stored in the 0x584 packets</a:t>
            </a:r>
          </a:p>
          <a:p>
            <a:r>
              <a:rPr lang="en-US" dirty="0"/>
              <a:t>To playback the high rate data near the Termination Shock separately from the normal solar wind data the spacecraft would have to store our solar wind distributions (coarse-fine sweeps) in two separate datatypes.  </a:t>
            </a:r>
          </a:p>
        </p:txBody>
      </p:sp>
      <p:sp>
        <p:nvSpPr>
          <p:cNvPr id="4" name="Slide Number Placeholder 3">
            <a:extLst>
              <a:ext uri="{FF2B5EF4-FFF2-40B4-BE49-F238E27FC236}">
                <a16:creationId xmlns:a16="http://schemas.microsoft.com/office/drawing/2014/main" id="{BE62DC84-BC87-EE42-E4F6-27BEAB37484D}"/>
              </a:ext>
            </a:extLst>
          </p:cNvPr>
          <p:cNvSpPr>
            <a:spLocks noGrp="1"/>
          </p:cNvSpPr>
          <p:nvPr>
            <p:ph type="sldNum" sz="quarter" idx="12"/>
          </p:nvPr>
        </p:nvSpPr>
        <p:spPr/>
        <p:txBody>
          <a:bodyPr/>
          <a:lstStyle/>
          <a:p>
            <a:fld id="{C6AF9BA7-17FB-2E48-83EB-7D6D9DF56C99}" type="slidenum">
              <a:rPr lang="en-US" smtClean="0"/>
              <a:t>21</a:t>
            </a:fld>
            <a:endParaRPr lang="en-US"/>
          </a:p>
        </p:txBody>
      </p:sp>
    </p:spTree>
    <p:extLst>
      <p:ext uri="{BB962C8B-B14F-4D97-AF65-F5344CB8AC3E}">
        <p14:creationId xmlns:p14="http://schemas.microsoft.com/office/powerpoint/2010/main" val="16734771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14F7-5DF0-DF68-F438-81743C39BE96}"/>
              </a:ext>
            </a:extLst>
          </p:cNvPr>
          <p:cNvSpPr>
            <a:spLocks noGrp="1"/>
          </p:cNvSpPr>
          <p:nvPr>
            <p:ph type="title"/>
          </p:nvPr>
        </p:nvSpPr>
        <p:spPr>
          <a:xfrm>
            <a:off x="335280" y="180815"/>
            <a:ext cx="11684000" cy="845345"/>
          </a:xfrm>
        </p:spPr>
        <p:txBody>
          <a:bodyPr>
            <a:normAutofit/>
          </a:bodyPr>
          <a:lstStyle/>
          <a:p>
            <a:pPr algn="ctr"/>
            <a:r>
              <a:rPr lang="en-US" b="1" dirty="0"/>
              <a:t>Implementation for Scenario 2 (1/3) </a:t>
            </a:r>
          </a:p>
        </p:txBody>
      </p:sp>
      <p:sp>
        <p:nvSpPr>
          <p:cNvPr id="5" name="Content Placeholder 4">
            <a:extLst>
              <a:ext uri="{FF2B5EF4-FFF2-40B4-BE49-F238E27FC236}">
                <a16:creationId xmlns:a16="http://schemas.microsoft.com/office/drawing/2014/main" id="{8DDB46D6-B9CD-6F15-188C-2FF98F3E961A}"/>
              </a:ext>
            </a:extLst>
          </p:cNvPr>
          <p:cNvSpPr>
            <a:spLocks noGrp="1"/>
          </p:cNvSpPr>
          <p:nvPr>
            <p:ph idx="1"/>
          </p:nvPr>
        </p:nvSpPr>
        <p:spPr>
          <a:xfrm>
            <a:off x="496957" y="1127760"/>
            <a:ext cx="11241156" cy="5425439"/>
          </a:xfrm>
        </p:spPr>
        <p:txBody>
          <a:bodyPr>
            <a:normAutofit lnSpcReduction="10000"/>
          </a:bodyPr>
          <a:lstStyle/>
          <a:p>
            <a:pPr marL="0" indent="0">
              <a:buNone/>
            </a:pPr>
            <a:r>
              <a:rPr lang="en-US" u="sng" dirty="0"/>
              <a:t> Ground system updates:</a:t>
            </a:r>
          </a:p>
          <a:p>
            <a:r>
              <a:rPr lang="en-US" dirty="0"/>
              <a:t>Create telemetry spreadsheet for new packet - integrate into MOC, SOC, and any other ground systems that use these spreadsheets</a:t>
            </a:r>
          </a:p>
          <a:p>
            <a:r>
              <a:rPr lang="en-US" dirty="0"/>
              <a:t>Or adjust code to reuse either 0x586 (1</a:t>
            </a:r>
            <a:r>
              <a:rPr lang="en-US" baseline="30000" dirty="0"/>
              <a:t>st</a:t>
            </a:r>
            <a:r>
              <a:rPr lang="en-US" dirty="0"/>
              <a:t> histogram packet) or 0x585 (summary)</a:t>
            </a:r>
          </a:p>
          <a:p>
            <a:endParaRPr lang="en-US" dirty="0"/>
          </a:p>
          <a:p>
            <a:r>
              <a:rPr lang="en-US" dirty="0"/>
              <a:t>Update command spreadsheet with new command to control packet rate for new packet - integrate into MOC, SOC, planning tools, </a:t>
            </a:r>
            <a:r>
              <a:rPr lang="en-US" dirty="0" err="1"/>
              <a:t>etc</a:t>
            </a:r>
            <a:endParaRPr lang="en-US" dirty="0"/>
          </a:p>
          <a:p>
            <a:r>
              <a:rPr lang="en-US" dirty="0"/>
              <a:t>Update CAS/FRAGs to include new rate command</a:t>
            </a:r>
          </a:p>
          <a:p>
            <a:r>
              <a:rPr lang="en-US" dirty="0"/>
              <a:t>Update planning, modeling, </a:t>
            </a:r>
            <a:r>
              <a:rPr lang="en-US" dirty="0" err="1"/>
              <a:t>seqgen</a:t>
            </a:r>
            <a:r>
              <a:rPr lang="en-US" dirty="0"/>
              <a:t>, </a:t>
            </a:r>
            <a:r>
              <a:rPr lang="en-US" dirty="0" err="1"/>
              <a:t>etc</a:t>
            </a:r>
            <a:r>
              <a:rPr lang="en-US" dirty="0"/>
              <a:t> tools for new commanding and packet</a:t>
            </a:r>
          </a:p>
          <a:p>
            <a:r>
              <a:rPr lang="en-US" dirty="0"/>
              <a:t>Update </a:t>
            </a:r>
            <a:r>
              <a:rPr lang="en-US" dirty="0" err="1"/>
              <a:t>SwRI</a:t>
            </a:r>
            <a:r>
              <a:rPr lang="en-US" dirty="0"/>
              <a:t> GSEOS instance for new command and packet</a:t>
            </a:r>
          </a:p>
          <a:p>
            <a:pPr marL="0" indent="0">
              <a:buNone/>
            </a:pPr>
            <a:endParaRPr lang="en-US" dirty="0"/>
          </a:p>
        </p:txBody>
      </p:sp>
      <p:sp>
        <p:nvSpPr>
          <p:cNvPr id="3" name="Slide Number Placeholder 2">
            <a:extLst>
              <a:ext uri="{FF2B5EF4-FFF2-40B4-BE49-F238E27FC236}">
                <a16:creationId xmlns:a16="http://schemas.microsoft.com/office/drawing/2014/main" id="{ED63543E-E526-B70F-B75E-C202F7DFC697}"/>
              </a:ext>
            </a:extLst>
          </p:cNvPr>
          <p:cNvSpPr>
            <a:spLocks noGrp="1"/>
          </p:cNvSpPr>
          <p:nvPr>
            <p:ph type="sldNum" sz="quarter" idx="12"/>
          </p:nvPr>
        </p:nvSpPr>
        <p:spPr/>
        <p:txBody>
          <a:bodyPr/>
          <a:lstStyle/>
          <a:p>
            <a:fld id="{C6AF9BA7-17FB-2E48-83EB-7D6D9DF56C99}" type="slidenum">
              <a:rPr lang="en-US" smtClean="0"/>
              <a:t>22</a:t>
            </a:fld>
            <a:endParaRPr lang="en-US"/>
          </a:p>
        </p:txBody>
      </p:sp>
    </p:spTree>
    <p:extLst>
      <p:ext uri="{BB962C8B-B14F-4D97-AF65-F5344CB8AC3E}">
        <p14:creationId xmlns:p14="http://schemas.microsoft.com/office/powerpoint/2010/main" val="1795202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12D1-76B6-EB6E-07D2-60E849085405}"/>
              </a:ext>
            </a:extLst>
          </p:cNvPr>
          <p:cNvSpPr>
            <a:spLocks noGrp="1"/>
          </p:cNvSpPr>
          <p:nvPr>
            <p:ph type="title"/>
          </p:nvPr>
        </p:nvSpPr>
        <p:spPr>
          <a:xfrm>
            <a:off x="838200" y="14605"/>
            <a:ext cx="10515600" cy="584835"/>
          </a:xfrm>
        </p:spPr>
        <p:txBody>
          <a:bodyPr>
            <a:normAutofit fontScale="90000"/>
          </a:bodyPr>
          <a:lstStyle/>
          <a:p>
            <a:pPr algn="ctr"/>
            <a:r>
              <a:rPr lang="en-US" b="1" dirty="0"/>
              <a:t>Implementation for Scenario 2 (2/3) </a:t>
            </a:r>
            <a:endParaRPr lang="en-US" dirty="0"/>
          </a:p>
        </p:txBody>
      </p:sp>
      <p:sp>
        <p:nvSpPr>
          <p:cNvPr id="3" name="Content Placeholder 2">
            <a:extLst>
              <a:ext uri="{FF2B5EF4-FFF2-40B4-BE49-F238E27FC236}">
                <a16:creationId xmlns:a16="http://schemas.microsoft.com/office/drawing/2014/main" id="{73AC96A8-FB15-66B3-F6C3-27176E9EDA60}"/>
              </a:ext>
            </a:extLst>
          </p:cNvPr>
          <p:cNvSpPr>
            <a:spLocks noGrp="1"/>
          </p:cNvSpPr>
          <p:nvPr>
            <p:ph idx="1"/>
          </p:nvPr>
        </p:nvSpPr>
        <p:spPr>
          <a:xfrm>
            <a:off x="182880" y="680720"/>
            <a:ext cx="11826240" cy="6177280"/>
          </a:xfrm>
        </p:spPr>
        <p:txBody>
          <a:bodyPr>
            <a:normAutofit fontScale="85000" lnSpcReduction="10000"/>
          </a:bodyPr>
          <a:lstStyle/>
          <a:p>
            <a:r>
              <a:rPr lang="en-US" b="0" i="0" u="none" strike="noStrike" dirty="0">
                <a:solidFill>
                  <a:srgbClr val="1E2DFF"/>
                </a:solidFill>
                <a:effectLst/>
                <a:latin typeface="Arial" panose="020B0604020202020204" pitchFamily="34" charset="0"/>
              </a:rPr>
              <a:t>If we use an existing SWAP packet we still woul</a:t>
            </a:r>
            <a:r>
              <a:rPr lang="en-US" dirty="0">
                <a:solidFill>
                  <a:srgbClr val="1E2DFF"/>
                </a:solidFill>
                <a:latin typeface="Arial" panose="020B0604020202020204" pitchFamily="34" charset="0"/>
              </a:rPr>
              <a:t>d need to change the spacecraft software to assign a new Data Type to play that data separately.</a:t>
            </a:r>
          </a:p>
          <a:p>
            <a:endParaRPr lang="en-US" sz="1900" dirty="0">
              <a:solidFill>
                <a:srgbClr val="1E2DFF"/>
              </a:solidFill>
              <a:latin typeface="Arial" panose="020B0604020202020204" pitchFamily="34" charset="0"/>
            </a:endParaRPr>
          </a:p>
          <a:p>
            <a:pPr marL="0" indent="0">
              <a:buNone/>
            </a:pPr>
            <a:r>
              <a:rPr lang="en-US" b="1" dirty="0">
                <a:solidFill>
                  <a:srgbClr val="000000"/>
                </a:solidFill>
                <a:latin typeface="Arial" panose="020B0604020202020204" pitchFamily="34" charset="0"/>
              </a:rPr>
              <a:t>Packets that Could be Reallocated:</a:t>
            </a:r>
            <a:endParaRPr lang="en-US" b="1" i="0" u="none" strike="noStrike" dirty="0">
              <a:solidFill>
                <a:srgbClr val="000000"/>
              </a:solidFill>
              <a:effectLst/>
              <a:latin typeface="Arial" panose="020B0604020202020204" pitchFamily="34" charset="0"/>
            </a:endParaRPr>
          </a:p>
          <a:p>
            <a:r>
              <a:rPr lang="en-US" b="0" i="0" u="none" strike="noStrike" dirty="0">
                <a:solidFill>
                  <a:srgbClr val="000000"/>
                </a:solidFill>
                <a:effectLst/>
                <a:latin typeface="Arial" panose="020B0604020202020204" pitchFamily="34" charset="0"/>
              </a:rPr>
              <a:t>The SWAP 0x585 packet called the summary packet.</a:t>
            </a:r>
          </a:p>
          <a:p>
            <a:r>
              <a:rPr lang="en-US" dirty="0">
                <a:solidFill>
                  <a:srgbClr val="000000"/>
                </a:solidFill>
                <a:latin typeface="Arial" panose="020B0604020202020204" pitchFamily="34" charset="0"/>
              </a:rPr>
              <a:t>P</a:t>
            </a:r>
            <a:r>
              <a:rPr lang="en-US" b="0" i="0" u="none" strike="noStrike" dirty="0">
                <a:solidFill>
                  <a:srgbClr val="000000"/>
                </a:solidFill>
                <a:effectLst/>
                <a:latin typeface="Arial" panose="020B0604020202020204" pitchFamily="34" charset="0"/>
              </a:rPr>
              <a:t>rimarily during Pluto and KBO daily for health and safety </a:t>
            </a:r>
          </a:p>
          <a:p>
            <a:pPr lvl="1"/>
            <a:r>
              <a:rPr lang="en-US" b="0" i="0" u="none" strike="noStrike" dirty="0">
                <a:solidFill>
                  <a:srgbClr val="000000"/>
                </a:solidFill>
                <a:effectLst/>
                <a:latin typeface="Arial" panose="020B0604020202020204" pitchFamily="34" charset="0"/>
              </a:rPr>
              <a:t>Total counts across the entire sweep. </a:t>
            </a:r>
          </a:p>
          <a:p>
            <a:pPr lvl="1"/>
            <a:r>
              <a:rPr lang="en-US" dirty="0">
                <a:solidFill>
                  <a:srgbClr val="000000"/>
                </a:solidFill>
                <a:latin typeface="Arial" panose="020B0604020202020204" pitchFamily="34" charset="0"/>
              </a:rPr>
              <a:t>Come </a:t>
            </a:r>
            <a:r>
              <a:rPr lang="en-US" b="0" i="0" u="none" strike="noStrike" dirty="0">
                <a:solidFill>
                  <a:srgbClr val="000000"/>
                </a:solidFill>
                <a:effectLst/>
                <a:latin typeface="Arial" panose="020B0604020202020204" pitchFamily="34" charset="0"/>
              </a:rPr>
              <a:t>down during the </a:t>
            </a:r>
            <a:r>
              <a:rPr lang="en-US" b="0" i="0" u="none" strike="noStrike" dirty="0" err="1">
                <a:solidFill>
                  <a:srgbClr val="000000"/>
                </a:solidFill>
                <a:effectLst/>
                <a:latin typeface="Arial" panose="020B0604020202020204" pitchFamily="34" charset="0"/>
              </a:rPr>
              <a:t>realtime</a:t>
            </a:r>
            <a:r>
              <a:rPr lang="en-US" b="0" i="0" u="none" strike="noStrike" dirty="0">
                <a:solidFill>
                  <a:srgbClr val="000000"/>
                </a:solidFill>
                <a:effectLst/>
                <a:latin typeface="Arial" panose="020B0604020202020204" pitchFamily="34" charset="0"/>
              </a:rPr>
              <a:t> DSN contacts. </a:t>
            </a:r>
          </a:p>
          <a:p>
            <a:pPr lvl="1"/>
            <a:r>
              <a:rPr lang="en-US" b="0" i="0" u="none" strike="noStrike" dirty="0">
                <a:solidFill>
                  <a:srgbClr val="000000"/>
                </a:solidFill>
                <a:effectLst/>
                <a:latin typeface="Arial" panose="020B0604020202020204" pitchFamily="34" charset="0"/>
              </a:rPr>
              <a:t>Recorded rate 1 per hour.</a:t>
            </a:r>
          </a:p>
          <a:p>
            <a:r>
              <a:rPr lang="en-US" b="0" i="0" u="none" strike="noStrike" dirty="0">
                <a:solidFill>
                  <a:srgbClr val="000000"/>
                </a:solidFill>
                <a:effectLst/>
                <a:latin typeface="Arial" panose="020B0604020202020204" pitchFamily="34" charset="0"/>
              </a:rPr>
              <a:t>The SWAP Histogram data </a:t>
            </a:r>
            <a:r>
              <a:rPr lang="en-US" dirty="0">
                <a:solidFill>
                  <a:srgbClr val="000000"/>
                </a:solidFill>
                <a:latin typeface="Arial" panose="020B0604020202020204" pitchFamily="34" charset="0"/>
              </a:rPr>
              <a:t>has one</a:t>
            </a:r>
            <a:r>
              <a:rPr lang="en-US" b="0" i="0" u="none" strike="noStrike" dirty="0">
                <a:solidFill>
                  <a:srgbClr val="000000"/>
                </a:solidFill>
                <a:effectLst/>
                <a:latin typeface="Arial" panose="020B0604020202020204" pitchFamily="34" charset="0"/>
              </a:rPr>
              <a:t> 0x586 packet followed by 63 0x587 packets.</a:t>
            </a:r>
          </a:p>
          <a:p>
            <a:pPr lvl="1"/>
            <a:r>
              <a:rPr lang="en-US" b="0" i="0" u="none" strike="noStrike" dirty="0">
                <a:solidFill>
                  <a:srgbClr val="000000"/>
                </a:solidFill>
                <a:effectLst/>
                <a:latin typeface="Arial" panose="020B0604020202020204" pitchFamily="34" charset="0"/>
              </a:rPr>
              <a:t>Recorded 1 set of 64 packets per day</a:t>
            </a:r>
          </a:p>
          <a:p>
            <a:pPr lvl="1"/>
            <a:r>
              <a:rPr lang="en-US" dirty="0">
                <a:solidFill>
                  <a:srgbClr val="000000"/>
                </a:solidFill>
                <a:latin typeface="Arial" panose="020B0604020202020204" pitchFamily="34" charset="0"/>
              </a:rPr>
              <a:t>0x586 holds meta data and some count rate data</a:t>
            </a:r>
          </a:p>
          <a:p>
            <a:pPr lvl="1"/>
            <a:r>
              <a:rPr lang="en-US" b="0" i="0" u="none" strike="noStrike" dirty="0">
                <a:solidFill>
                  <a:srgbClr val="000000"/>
                </a:solidFill>
                <a:effectLst/>
                <a:latin typeface="Arial" panose="020B0604020202020204" pitchFamily="34" charset="0"/>
              </a:rPr>
              <a:t>We can shift what is in 0x586 to 0x587 so that the first of </a:t>
            </a:r>
            <a:r>
              <a:rPr lang="en-US" dirty="0">
                <a:solidFill>
                  <a:srgbClr val="000000"/>
                </a:solidFill>
                <a:latin typeface="Arial" panose="020B0604020202020204" pitchFamily="34" charset="0"/>
              </a:rPr>
              <a:t>those packets has the extra meta data.</a:t>
            </a:r>
          </a:p>
          <a:p>
            <a:pPr lvl="1"/>
            <a:r>
              <a:rPr lang="en-US" b="0" i="0" u="none" strike="noStrike" dirty="0">
                <a:solidFill>
                  <a:srgbClr val="000000"/>
                </a:solidFill>
                <a:effectLst/>
                <a:latin typeface="Arial" panose="020B0604020202020204" pitchFamily="34" charset="0"/>
              </a:rPr>
              <a:t>We would need to update the ground processin</a:t>
            </a:r>
            <a:r>
              <a:rPr lang="en-US" dirty="0">
                <a:solidFill>
                  <a:srgbClr val="000000"/>
                </a:solidFill>
                <a:latin typeface="Arial" panose="020B0604020202020204" pitchFamily="34" charset="0"/>
              </a:rPr>
              <a:t>g code to using only 0x587 for histograms</a:t>
            </a:r>
            <a:endParaRPr lang="en-US" sz="1800" b="0" i="0" u="none" strike="noStrike" dirty="0">
              <a:solidFill>
                <a:srgbClr val="000000"/>
              </a:solidFill>
              <a:effectLst/>
              <a:latin typeface="Arial" panose="020B0604020202020204" pitchFamily="34" charset="0"/>
            </a:endParaRPr>
          </a:p>
          <a:p>
            <a:r>
              <a:rPr lang="en-US" sz="2600" b="0" i="0" u="none" strike="noStrike" dirty="0">
                <a:solidFill>
                  <a:srgbClr val="000000"/>
                </a:solidFill>
                <a:effectLst/>
                <a:latin typeface="Arial" panose="020B0604020202020204" pitchFamily="34" charset="0"/>
              </a:rPr>
              <a:t>When not doing flybys, we typically use 0x584 SWAP packets used for solar wind science and STAT_A 004 spacecraft packets for health and safety.</a:t>
            </a:r>
          </a:p>
          <a:p>
            <a:pPr lvl="1"/>
            <a:r>
              <a:rPr lang="en-US" sz="2400" b="0" i="0" u="none" strike="noStrike" dirty="0">
                <a:solidFill>
                  <a:srgbClr val="000000"/>
                </a:solidFill>
                <a:effectLst/>
                <a:latin typeface="Arial" panose="020B0604020202020204" pitchFamily="34" charset="0"/>
              </a:rPr>
              <a:t>STAT_A 004 </a:t>
            </a:r>
            <a:r>
              <a:rPr lang="en-US" dirty="0">
                <a:solidFill>
                  <a:srgbClr val="000000"/>
                </a:solidFill>
                <a:latin typeface="Arial" panose="020B0604020202020204" pitchFamily="34" charset="0"/>
              </a:rPr>
              <a:t>packets contain some SWAP count rate data, but come from random energy steps and no voltage information needed to identify the energy step. </a:t>
            </a:r>
          </a:p>
          <a:p>
            <a:endParaRPr lang="en-US" dirty="0"/>
          </a:p>
        </p:txBody>
      </p:sp>
      <p:sp>
        <p:nvSpPr>
          <p:cNvPr id="4" name="Slide Number Placeholder 3">
            <a:extLst>
              <a:ext uri="{FF2B5EF4-FFF2-40B4-BE49-F238E27FC236}">
                <a16:creationId xmlns:a16="http://schemas.microsoft.com/office/drawing/2014/main" id="{4A445532-42A9-D08F-65AF-96D7D129D886}"/>
              </a:ext>
            </a:extLst>
          </p:cNvPr>
          <p:cNvSpPr>
            <a:spLocks noGrp="1"/>
          </p:cNvSpPr>
          <p:nvPr>
            <p:ph type="sldNum" sz="quarter" idx="12"/>
          </p:nvPr>
        </p:nvSpPr>
        <p:spPr/>
        <p:txBody>
          <a:bodyPr/>
          <a:lstStyle/>
          <a:p>
            <a:fld id="{C6AF9BA7-17FB-2E48-83EB-7D6D9DF56C99}" type="slidenum">
              <a:rPr lang="en-US" smtClean="0"/>
              <a:t>23</a:t>
            </a:fld>
            <a:endParaRPr lang="en-US"/>
          </a:p>
        </p:txBody>
      </p:sp>
    </p:spTree>
    <p:extLst>
      <p:ext uri="{BB962C8B-B14F-4D97-AF65-F5344CB8AC3E}">
        <p14:creationId xmlns:p14="http://schemas.microsoft.com/office/powerpoint/2010/main" val="4043601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D14F7-5DF0-DF68-F438-81743C39BE96}"/>
              </a:ext>
            </a:extLst>
          </p:cNvPr>
          <p:cNvSpPr>
            <a:spLocks noGrp="1"/>
          </p:cNvSpPr>
          <p:nvPr>
            <p:ph type="title"/>
          </p:nvPr>
        </p:nvSpPr>
        <p:spPr>
          <a:xfrm>
            <a:off x="335280" y="180815"/>
            <a:ext cx="11684000" cy="845345"/>
          </a:xfrm>
        </p:spPr>
        <p:txBody>
          <a:bodyPr>
            <a:normAutofit/>
          </a:bodyPr>
          <a:lstStyle/>
          <a:p>
            <a:pPr algn="ctr"/>
            <a:r>
              <a:rPr lang="en-US" b="1" dirty="0"/>
              <a:t>Implementation for Scenario 2 (3/3) </a:t>
            </a:r>
          </a:p>
        </p:txBody>
      </p:sp>
      <p:sp>
        <p:nvSpPr>
          <p:cNvPr id="5" name="Content Placeholder 4">
            <a:extLst>
              <a:ext uri="{FF2B5EF4-FFF2-40B4-BE49-F238E27FC236}">
                <a16:creationId xmlns:a16="http://schemas.microsoft.com/office/drawing/2014/main" id="{8DDB46D6-B9CD-6F15-188C-2FF98F3E961A}"/>
              </a:ext>
            </a:extLst>
          </p:cNvPr>
          <p:cNvSpPr>
            <a:spLocks noGrp="1"/>
          </p:cNvSpPr>
          <p:nvPr>
            <p:ph idx="1"/>
          </p:nvPr>
        </p:nvSpPr>
        <p:spPr>
          <a:xfrm>
            <a:off x="496957" y="1451113"/>
            <a:ext cx="11241156" cy="4725850"/>
          </a:xfrm>
        </p:spPr>
        <p:txBody>
          <a:bodyPr>
            <a:normAutofit fontScale="85000" lnSpcReduction="20000"/>
          </a:bodyPr>
          <a:lstStyle/>
          <a:p>
            <a:pPr marL="0" indent="0">
              <a:buNone/>
            </a:pPr>
            <a:r>
              <a:rPr lang="en-US" u="sng" dirty="0"/>
              <a:t>Spacecraft updates</a:t>
            </a:r>
          </a:p>
          <a:p>
            <a:r>
              <a:rPr lang="en-US" dirty="0"/>
              <a:t>Add a 3rd Data Type (DT) for SWAP; route new packet to new DT; provide capability to downlink new DT (not sure whether this is an S/C software change, or just table updates)</a:t>
            </a:r>
          </a:p>
          <a:p>
            <a:r>
              <a:rPr lang="en-US" dirty="0"/>
              <a:t>Or reuse a current data type 0x586 (1</a:t>
            </a:r>
            <a:r>
              <a:rPr lang="en-US" baseline="30000" dirty="0"/>
              <a:t>st</a:t>
            </a:r>
            <a:r>
              <a:rPr lang="en-US" dirty="0"/>
              <a:t> histogram packet) or 0x585 (summary packet)</a:t>
            </a:r>
          </a:p>
          <a:p>
            <a:pPr marL="0" indent="0">
              <a:buNone/>
            </a:pPr>
            <a:endParaRPr lang="en-US" dirty="0"/>
          </a:p>
          <a:p>
            <a:pPr marL="0" indent="0">
              <a:buNone/>
            </a:pPr>
            <a:r>
              <a:rPr lang="en-US" u="sng" dirty="0"/>
              <a:t>SWAP FSW updates:</a:t>
            </a:r>
          </a:p>
          <a:p>
            <a:pPr marL="514350" indent="-514350">
              <a:buFont typeface="+mj-lt"/>
              <a:buAutoNum type="arabicPeriod"/>
            </a:pPr>
            <a:r>
              <a:rPr lang="en-US" dirty="0"/>
              <a:t>Implement new rate command (near clone of existing RTSCI rate command)</a:t>
            </a:r>
          </a:p>
          <a:p>
            <a:pPr marL="514350" indent="-514350">
              <a:buFont typeface="+mj-lt"/>
              <a:buAutoNum type="arabicPeriod"/>
            </a:pPr>
            <a:r>
              <a:rPr lang="en-US" dirty="0"/>
              <a:t>Implement new packet (clone of existing RTSCI packet, only </a:t>
            </a:r>
            <a:r>
              <a:rPr lang="en-US" dirty="0" err="1"/>
              <a:t>ApID</a:t>
            </a:r>
            <a:r>
              <a:rPr lang="en-US" dirty="0"/>
              <a:t> would change)</a:t>
            </a:r>
          </a:p>
          <a:p>
            <a:pPr marL="514350" indent="-514350">
              <a:buFont typeface="+mj-lt"/>
              <a:buAutoNum type="arabicPeriod"/>
            </a:pPr>
            <a:r>
              <a:rPr lang="en-US" dirty="0"/>
              <a:t>Implement test cases for new command/telemetry packet</a:t>
            </a:r>
          </a:p>
          <a:p>
            <a:pPr marL="514350" indent="-514350">
              <a:buFont typeface="+mj-lt"/>
              <a:buAutoNum type="arabicPeriod"/>
            </a:pPr>
            <a:r>
              <a:rPr lang="en-US" dirty="0"/>
              <a:t>Execute acceptance test, do release documentation</a:t>
            </a:r>
          </a:p>
          <a:p>
            <a:pPr marL="514350" indent="-514350">
              <a:buFont typeface="+mj-lt"/>
              <a:buAutoNum type="arabicPeriod"/>
            </a:pPr>
            <a:r>
              <a:rPr lang="en-US" dirty="0"/>
              <a:t>Planning and support for upload to SWAP</a:t>
            </a:r>
          </a:p>
        </p:txBody>
      </p:sp>
      <p:sp>
        <p:nvSpPr>
          <p:cNvPr id="3" name="Slide Number Placeholder 2">
            <a:extLst>
              <a:ext uri="{FF2B5EF4-FFF2-40B4-BE49-F238E27FC236}">
                <a16:creationId xmlns:a16="http://schemas.microsoft.com/office/drawing/2014/main" id="{68BD5AFB-1669-5072-6666-AFC1534E347A}"/>
              </a:ext>
            </a:extLst>
          </p:cNvPr>
          <p:cNvSpPr>
            <a:spLocks noGrp="1"/>
          </p:cNvSpPr>
          <p:nvPr>
            <p:ph type="sldNum" sz="quarter" idx="12"/>
          </p:nvPr>
        </p:nvSpPr>
        <p:spPr/>
        <p:txBody>
          <a:bodyPr/>
          <a:lstStyle/>
          <a:p>
            <a:fld id="{C6AF9BA7-17FB-2E48-83EB-7D6D9DF56C99}" type="slidenum">
              <a:rPr lang="en-US" smtClean="0"/>
              <a:t>24</a:t>
            </a:fld>
            <a:endParaRPr lang="en-US"/>
          </a:p>
        </p:txBody>
      </p:sp>
    </p:spTree>
    <p:extLst>
      <p:ext uri="{BB962C8B-B14F-4D97-AF65-F5344CB8AC3E}">
        <p14:creationId xmlns:p14="http://schemas.microsoft.com/office/powerpoint/2010/main" val="54744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DD8C-591E-1CD0-4264-2C501CFDFA6A}"/>
              </a:ext>
            </a:extLst>
          </p:cNvPr>
          <p:cNvSpPr>
            <a:spLocks noGrp="1"/>
          </p:cNvSpPr>
          <p:nvPr>
            <p:ph type="title"/>
          </p:nvPr>
        </p:nvSpPr>
        <p:spPr>
          <a:xfrm>
            <a:off x="838200" y="136525"/>
            <a:ext cx="10515600" cy="1017361"/>
          </a:xfrm>
        </p:spPr>
        <p:txBody>
          <a:bodyPr/>
          <a:lstStyle/>
          <a:p>
            <a:pPr algn="ctr"/>
            <a:r>
              <a:rPr lang="en-US" b="1" dirty="0"/>
              <a:t>Health and Safety With 0x585 Packets</a:t>
            </a:r>
          </a:p>
        </p:txBody>
      </p:sp>
      <p:sp>
        <p:nvSpPr>
          <p:cNvPr id="3" name="Slide Number Placeholder 2">
            <a:extLst>
              <a:ext uri="{FF2B5EF4-FFF2-40B4-BE49-F238E27FC236}">
                <a16:creationId xmlns:a16="http://schemas.microsoft.com/office/drawing/2014/main" id="{50A09CBD-FECC-C1AF-67B4-02EAC54E93B9}"/>
              </a:ext>
            </a:extLst>
          </p:cNvPr>
          <p:cNvSpPr>
            <a:spLocks noGrp="1"/>
          </p:cNvSpPr>
          <p:nvPr>
            <p:ph type="sldNum" sz="quarter" idx="12"/>
          </p:nvPr>
        </p:nvSpPr>
        <p:spPr/>
        <p:txBody>
          <a:bodyPr/>
          <a:lstStyle/>
          <a:p>
            <a:fld id="{C6AF9BA7-17FB-2E48-83EB-7D6D9DF56C99}" type="slidenum">
              <a:rPr lang="en-US" smtClean="0"/>
              <a:t>25</a:t>
            </a:fld>
            <a:endParaRPr lang="en-US"/>
          </a:p>
        </p:txBody>
      </p:sp>
      <p:pic>
        <p:nvPicPr>
          <p:cNvPr id="5" name="Picture 4">
            <a:extLst>
              <a:ext uri="{FF2B5EF4-FFF2-40B4-BE49-F238E27FC236}">
                <a16:creationId xmlns:a16="http://schemas.microsoft.com/office/drawing/2014/main" id="{A1710C48-6C85-3795-C621-2FA41CE00AD1}"/>
              </a:ext>
            </a:extLst>
          </p:cNvPr>
          <p:cNvPicPr>
            <a:picLocks noChangeAspect="1"/>
          </p:cNvPicPr>
          <p:nvPr/>
        </p:nvPicPr>
        <p:blipFill>
          <a:blip r:embed="rId2"/>
          <a:stretch>
            <a:fillRect/>
          </a:stretch>
        </p:blipFill>
        <p:spPr>
          <a:xfrm>
            <a:off x="2441447" y="1239550"/>
            <a:ext cx="6858000" cy="5299362"/>
          </a:xfrm>
          <a:prstGeom prst="rect">
            <a:avLst/>
          </a:prstGeom>
        </p:spPr>
      </p:pic>
    </p:spTree>
    <p:extLst>
      <p:ext uri="{BB962C8B-B14F-4D97-AF65-F5344CB8AC3E}">
        <p14:creationId xmlns:p14="http://schemas.microsoft.com/office/powerpoint/2010/main" val="4211200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7DD8C-591E-1CD0-4264-2C501CFDFA6A}"/>
              </a:ext>
            </a:extLst>
          </p:cNvPr>
          <p:cNvSpPr>
            <a:spLocks noGrp="1"/>
          </p:cNvSpPr>
          <p:nvPr>
            <p:ph type="title"/>
          </p:nvPr>
        </p:nvSpPr>
        <p:spPr>
          <a:xfrm>
            <a:off x="838200" y="136525"/>
            <a:ext cx="10515600" cy="952047"/>
          </a:xfrm>
        </p:spPr>
        <p:txBody>
          <a:bodyPr>
            <a:normAutofit fontScale="90000"/>
          </a:bodyPr>
          <a:lstStyle/>
          <a:p>
            <a:pPr algn="ctr"/>
            <a:r>
              <a:rPr lang="en-US" dirty="0"/>
              <a:t>Health and Safety With Spacecraft (STAT_A 004) and Solar Wind Data (0x584)</a:t>
            </a:r>
          </a:p>
        </p:txBody>
      </p:sp>
      <p:sp>
        <p:nvSpPr>
          <p:cNvPr id="3" name="Slide Number Placeholder 2">
            <a:extLst>
              <a:ext uri="{FF2B5EF4-FFF2-40B4-BE49-F238E27FC236}">
                <a16:creationId xmlns:a16="http://schemas.microsoft.com/office/drawing/2014/main" id="{50A09CBD-FECC-C1AF-67B4-02EAC54E93B9}"/>
              </a:ext>
            </a:extLst>
          </p:cNvPr>
          <p:cNvSpPr>
            <a:spLocks noGrp="1"/>
          </p:cNvSpPr>
          <p:nvPr>
            <p:ph type="sldNum" sz="quarter" idx="12"/>
          </p:nvPr>
        </p:nvSpPr>
        <p:spPr/>
        <p:txBody>
          <a:bodyPr/>
          <a:lstStyle/>
          <a:p>
            <a:fld id="{C6AF9BA7-17FB-2E48-83EB-7D6D9DF56C99}" type="slidenum">
              <a:rPr lang="en-US" smtClean="0"/>
              <a:t>26</a:t>
            </a:fld>
            <a:endParaRPr lang="en-US"/>
          </a:p>
        </p:txBody>
      </p:sp>
      <p:pic>
        <p:nvPicPr>
          <p:cNvPr id="5" name="Picture 4">
            <a:extLst>
              <a:ext uri="{FF2B5EF4-FFF2-40B4-BE49-F238E27FC236}">
                <a16:creationId xmlns:a16="http://schemas.microsoft.com/office/drawing/2014/main" id="{CEBB204B-B305-28B2-437F-0229BB680A22}"/>
              </a:ext>
            </a:extLst>
          </p:cNvPr>
          <p:cNvPicPr>
            <a:picLocks noChangeAspect="1"/>
          </p:cNvPicPr>
          <p:nvPr/>
        </p:nvPicPr>
        <p:blipFill>
          <a:blip r:embed="rId2"/>
          <a:stretch>
            <a:fillRect/>
          </a:stretch>
        </p:blipFill>
        <p:spPr>
          <a:xfrm>
            <a:off x="2337717" y="1422111"/>
            <a:ext cx="6858000" cy="5299364"/>
          </a:xfrm>
          <a:prstGeom prst="rect">
            <a:avLst/>
          </a:prstGeom>
        </p:spPr>
      </p:pic>
    </p:spTree>
    <p:extLst>
      <p:ext uri="{BB962C8B-B14F-4D97-AF65-F5344CB8AC3E}">
        <p14:creationId xmlns:p14="http://schemas.microsoft.com/office/powerpoint/2010/main" val="121364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ADB707-751C-7527-2344-86A0269F59A1}"/>
              </a:ext>
            </a:extLst>
          </p:cNvPr>
          <p:cNvSpPr>
            <a:spLocks noGrp="1"/>
          </p:cNvSpPr>
          <p:nvPr>
            <p:ph type="ctrTitle"/>
          </p:nvPr>
        </p:nvSpPr>
        <p:spPr/>
        <p:txBody>
          <a:bodyPr/>
          <a:lstStyle/>
          <a:p>
            <a:r>
              <a:rPr lang="en-US" dirty="0"/>
              <a:t>Prior Older Slides</a:t>
            </a:r>
          </a:p>
        </p:txBody>
      </p:sp>
      <p:sp>
        <p:nvSpPr>
          <p:cNvPr id="5" name="Subtitle 4">
            <a:extLst>
              <a:ext uri="{FF2B5EF4-FFF2-40B4-BE49-F238E27FC236}">
                <a16:creationId xmlns:a16="http://schemas.microsoft.com/office/drawing/2014/main" id="{548E6F76-F1EC-DD31-B912-BD65C2396090}"/>
              </a:ext>
            </a:extLst>
          </p:cNvPr>
          <p:cNvSpPr>
            <a:spLocks noGrp="1"/>
          </p:cNvSpPr>
          <p:nvPr>
            <p:ph type="subTitle" idx="1"/>
          </p:nvPr>
        </p:nvSpPr>
        <p:spPr>
          <a:xfrm>
            <a:off x="1524000" y="4013200"/>
            <a:ext cx="9144000" cy="1244600"/>
          </a:xfrm>
        </p:spPr>
        <p:txBody>
          <a:bodyPr/>
          <a:lstStyle/>
          <a:p>
            <a:r>
              <a:rPr lang="en-US" dirty="0"/>
              <a:t>Containing some background information on how SWAP operates</a:t>
            </a:r>
          </a:p>
        </p:txBody>
      </p:sp>
      <p:sp>
        <p:nvSpPr>
          <p:cNvPr id="2" name="Slide Number Placeholder 1">
            <a:extLst>
              <a:ext uri="{FF2B5EF4-FFF2-40B4-BE49-F238E27FC236}">
                <a16:creationId xmlns:a16="http://schemas.microsoft.com/office/drawing/2014/main" id="{1F53C7AB-1709-F30F-E557-8D72CDAD50E3}"/>
              </a:ext>
            </a:extLst>
          </p:cNvPr>
          <p:cNvSpPr>
            <a:spLocks noGrp="1"/>
          </p:cNvSpPr>
          <p:nvPr>
            <p:ph type="sldNum" sz="quarter" idx="12"/>
          </p:nvPr>
        </p:nvSpPr>
        <p:spPr/>
        <p:txBody>
          <a:bodyPr/>
          <a:lstStyle/>
          <a:p>
            <a:fld id="{C6AF9BA7-17FB-2E48-83EB-7D6D9DF56C99}" type="slidenum">
              <a:rPr lang="en-US" smtClean="0"/>
              <a:t>27</a:t>
            </a:fld>
            <a:endParaRPr lang="en-US"/>
          </a:p>
        </p:txBody>
      </p:sp>
    </p:spTree>
    <p:extLst>
      <p:ext uri="{BB962C8B-B14F-4D97-AF65-F5344CB8AC3E}">
        <p14:creationId xmlns:p14="http://schemas.microsoft.com/office/powerpoint/2010/main" val="58234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22F7E-C58A-FE71-E07A-9D1413095F7F}"/>
              </a:ext>
            </a:extLst>
          </p:cNvPr>
          <p:cNvSpPr>
            <a:spLocks noGrp="1"/>
          </p:cNvSpPr>
          <p:nvPr>
            <p:ph type="title"/>
          </p:nvPr>
        </p:nvSpPr>
        <p:spPr>
          <a:xfrm>
            <a:off x="187960" y="111125"/>
            <a:ext cx="11821160" cy="874395"/>
          </a:xfrm>
        </p:spPr>
        <p:txBody>
          <a:bodyPr/>
          <a:lstStyle/>
          <a:p>
            <a:r>
              <a:rPr lang="en-US" dirty="0"/>
              <a:t>SWAP Packets</a:t>
            </a:r>
          </a:p>
        </p:txBody>
      </p:sp>
      <p:sp>
        <p:nvSpPr>
          <p:cNvPr id="3" name="Content Placeholder 2">
            <a:extLst>
              <a:ext uri="{FF2B5EF4-FFF2-40B4-BE49-F238E27FC236}">
                <a16:creationId xmlns:a16="http://schemas.microsoft.com/office/drawing/2014/main" id="{278169CD-EEA9-2D3F-DCC0-EFA7D5E15D8F}"/>
              </a:ext>
            </a:extLst>
          </p:cNvPr>
          <p:cNvSpPr>
            <a:spLocks noGrp="1"/>
          </p:cNvSpPr>
          <p:nvPr>
            <p:ph idx="1"/>
          </p:nvPr>
        </p:nvSpPr>
        <p:spPr>
          <a:xfrm>
            <a:off x="182880" y="985520"/>
            <a:ext cx="11821160" cy="5415280"/>
          </a:xfrm>
        </p:spPr>
        <p:txBody>
          <a:bodyPr>
            <a:normAutofit fontScale="70000" lnSpcReduction="20000"/>
          </a:bodyPr>
          <a:lstStyle/>
          <a:p>
            <a:r>
              <a:rPr lang="en-US" dirty="0"/>
              <a:t>0x584 (</a:t>
            </a:r>
            <a:r>
              <a:rPr lang="en-US" dirty="0" err="1"/>
              <a:t>realtime</a:t>
            </a:r>
            <a:r>
              <a:rPr lang="en-US" dirty="0"/>
              <a:t>)– hold counts taken at different energy steps, and this product is used to create solar wind data products.</a:t>
            </a:r>
          </a:p>
          <a:p>
            <a:pPr lvl="1"/>
            <a:r>
              <a:rPr lang="en-US" dirty="0"/>
              <a:t>Each 0x584 packet holds count rates for 2 energy sweeps</a:t>
            </a:r>
          </a:p>
          <a:p>
            <a:pPr lvl="1"/>
            <a:r>
              <a:rPr lang="en-US" dirty="0"/>
              <a:t>A full set of 64  0x584 packets contains data for a pair of energy sweeps. </a:t>
            </a:r>
          </a:p>
          <a:p>
            <a:pPr lvl="1"/>
            <a:r>
              <a:rPr lang="en-US" dirty="0"/>
              <a:t>A pair of energy sweeps is typically a coarse sweep followed by a fine energy sweep centered on the peak in the coarse sweep. </a:t>
            </a:r>
          </a:p>
          <a:p>
            <a:pPr lvl="1"/>
            <a:r>
              <a:rPr lang="en-US" dirty="0"/>
              <a:t>Both the coarse and fine sweeps have 64 energy steps, and combined have 128 energy steps collected over 64 seconds corresponding to 2 energy steps every second. </a:t>
            </a:r>
          </a:p>
          <a:p>
            <a:pPr lvl="1"/>
            <a:r>
              <a:rPr lang="en-US" dirty="0"/>
              <a:t>The accumulation time for each count rate measurement is 390msec. This leaves a 110msec settling time gap between energy steps.</a:t>
            </a:r>
          </a:p>
          <a:p>
            <a:pPr lvl="1"/>
            <a:r>
              <a:rPr lang="en-US" dirty="0"/>
              <a:t>We set how often record this sweep. We record every nth sweep pair.  </a:t>
            </a:r>
          </a:p>
          <a:p>
            <a:pPr lvl="2"/>
            <a:r>
              <a:rPr lang="en-US" dirty="0"/>
              <a:t>The SWAP “10min” mode records every 10</a:t>
            </a:r>
            <a:r>
              <a:rPr lang="en-US" baseline="30000" dirty="0"/>
              <a:t>th</a:t>
            </a:r>
            <a:r>
              <a:rPr lang="en-US" dirty="0"/>
              <a:t> a coarse-fine sweep pair where 1 SWAP minute is 64 seconds such that one coarse-fine sweep spanning 64 seconds is collected every 640 seconds. </a:t>
            </a:r>
          </a:p>
          <a:p>
            <a:r>
              <a:rPr lang="en-US" dirty="0"/>
              <a:t>0x586/7 (histogram) – contains on board sums of the coarse scan count rates and the number of entries to determine the average coarse scan distribution. These are used to create pickup ion data products.</a:t>
            </a:r>
          </a:p>
          <a:p>
            <a:pPr lvl="1"/>
            <a:r>
              <a:rPr lang="en-US" dirty="0"/>
              <a:t>A complete set is 1 0x586 packet and 64 0x587 packets.</a:t>
            </a:r>
          </a:p>
          <a:p>
            <a:pPr lvl="1"/>
            <a:r>
              <a:rPr lang="en-US" dirty="0"/>
              <a:t>One packet holds many coarse energy scan count rate distributions.</a:t>
            </a:r>
          </a:p>
          <a:p>
            <a:pPr lvl="1"/>
            <a:r>
              <a:rPr lang="en-US" dirty="0"/>
              <a:t>One set is stored once a day and used to produce 29 minute resolution pickup ion data measurements. </a:t>
            </a:r>
          </a:p>
          <a:p>
            <a:r>
              <a:rPr lang="en-US" dirty="0"/>
              <a:t>0x585 (summary) – contains information that characterize a sweeps such as the total counts in a sweep pair.  This is used for health and safety. </a:t>
            </a:r>
            <a:r>
              <a:rPr lang="en-US" dirty="0">
                <a:solidFill>
                  <a:srgbClr val="FF0000"/>
                </a:solidFill>
              </a:rPr>
              <a:t>Typically we collect this once per hour.</a:t>
            </a:r>
          </a:p>
          <a:p>
            <a:r>
              <a:rPr lang="en-US" dirty="0"/>
              <a:t>0x580 (housekeeping) – contains instrument modes, states, and monitor values</a:t>
            </a:r>
            <a:r>
              <a:rPr lang="en-US" dirty="0">
                <a:solidFill>
                  <a:srgbClr val="FF0000"/>
                </a:solidFill>
              </a:rPr>
              <a:t>. Typically we collect this once per hour.</a:t>
            </a:r>
          </a:p>
          <a:p>
            <a:pPr lvl="1"/>
            <a:endParaRPr lang="en-US" dirty="0"/>
          </a:p>
          <a:p>
            <a:pPr lvl="1"/>
            <a:endParaRPr lang="en-US" dirty="0"/>
          </a:p>
          <a:p>
            <a:pPr lvl="2"/>
            <a:endParaRPr lang="en-US" dirty="0"/>
          </a:p>
          <a:p>
            <a:pPr lvl="2"/>
            <a:endParaRPr lang="en-US" dirty="0"/>
          </a:p>
        </p:txBody>
      </p:sp>
      <p:sp>
        <p:nvSpPr>
          <p:cNvPr id="4" name="Slide Number Placeholder 3">
            <a:extLst>
              <a:ext uri="{FF2B5EF4-FFF2-40B4-BE49-F238E27FC236}">
                <a16:creationId xmlns:a16="http://schemas.microsoft.com/office/drawing/2014/main" id="{FE9BBB9B-1F18-ECBE-AB19-3015E2E1AB1E}"/>
              </a:ext>
            </a:extLst>
          </p:cNvPr>
          <p:cNvSpPr>
            <a:spLocks noGrp="1"/>
          </p:cNvSpPr>
          <p:nvPr>
            <p:ph type="sldNum" sz="quarter" idx="12"/>
          </p:nvPr>
        </p:nvSpPr>
        <p:spPr/>
        <p:txBody>
          <a:bodyPr/>
          <a:lstStyle/>
          <a:p>
            <a:fld id="{C6AF9BA7-17FB-2E48-83EB-7D6D9DF56C99}" type="slidenum">
              <a:rPr lang="en-US" smtClean="0"/>
              <a:t>28</a:t>
            </a:fld>
            <a:endParaRPr lang="en-US"/>
          </a:p>
        </p:txBody>
      </p:sp>
    </p:spTree>
    <p:extLst>
      <p:ext uri="{BB962C8B-B14F-4D97-AF65-F5344CB8AC3E}">
        <p14:creationId xmlns:p14="http://schemas.microsoft.com/office/powerpoint/2010/main" val="37996813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1CAB-15E4-6F8F-0878-19707F7713C7}"/>
              </a:ext>
            </a:extLst>
          </p:cNvPr>
          <p:cNvSpPr>
            <a:spLocks noGrp="1"/>
          </p:cNvSpPr>
          <p:nvPr>
            <p:ph type="title"/>
          </p:nvPr>
        </p:nvSpPr>
        <p:spPr>
          <a:xfrm>
            <a:off x="116840" y="100965"/>
            <a:ext cx="11943080" cy="904875"/>
          </a:xfrm>
        </p:spPr>
        <p:txBody>
          <a:bodyPr/>
          <a:lstStyle/>
          <a:p>
            <a:r>
              <a:rPr lang="en-US" dirty="0"/>
              <a:t>Standard SWAP Operations</a:t>
            </a:r>
          </a:p>
        </p:txBody>
      </p:sp>
      <p:sp>
        <p:nvSpPr>
          <p:cNvPr id="3" name="Content Placeholder 2">
            <a:extLst>
              <a:ext uri="{FF2B5EF4-FFF2-40B4-BE49-F238E27FC236}">
                <a16:creationId xmlns:a16="http://schemas.microsoft.com/office/drawing/2014/main" id="{ECDCF727-F0B0-654D-143E-E632DBFB7458}"/>
              </a:ext>
            </a:extLst>
          </p:cNvPr>
          <p:cNvSpPr>
            <a:spLocks noGrp="1"/>
          </p:cNvSpPr>
          <p:nvPr>
            <p:ph idx="1"/>
          </p:nvPr>
        </p:nvSpPr>
        <p:spPr>
          <a:xfrm>
            <a:off x="132080" y="1005840"/>
            <a:ext cx="11943080" cy="2987040"/>
          </a:xfrm>
        </p:spPr>
        <p:txBody>
          <a:bodyPr>
            <a:normAutofit fontScale="92500" lnSpcReduction="10000"/>
          </a:bodyPr>
          <a:lstStyle/>
          <a:p>
            <a:r>
              <a:rPr lang="en-US" sz="2400" dirty="0"/>
              <a:t>0x585 (Summary; Health and Safety) </a:t>
            </a:r>
            <a:r>
              <a:rPr lang="en-US" sz="2400" dirty="0">
                <a:solidFill>
                  <a:srgbClr val="FF0000"/>
                </a:solidFill>
              </a:rPr>
              <a:t>once per hour</a:t>
            </a:r>
          </a:p>
          <a:p>
            <a:r>
              <a:rPr lang="en-US" sz="2400" dirty="0"/>
              <a:t>0x580 (Housekeeping; Health and Safety) </a:t>
            </a:r>
            <a:r>
              <a:rPr lang="en-US" sz="2400" dirty="0">
                <a:solidFill>
                  <a:srgbClr val="FF0000"/>
                </a:solidFill>
              </a:rPr>
              <a:t>once per hour</a:t>
            </a:r>
          </a:p>
          <a:p>
            <a:r>
              <a:rPr lang="en-US" sz="2400" dirty="0"/>
              <a:t>0x586/7 (Histogram; Pickup Ions) set once per </a:t>
            </a:r>
            <a:r>
              <a:rPr lang="en-US" sz="2400" dirty="0">
                <a:solidFill>
                  <a:srgbClr val="FF0000"/>
                </a:solidFill>
              </a:rPr>
              <a:t>SWAP</a:t>
            </a:r>
            <a:r>
              <a:rPr lang="en-US" sz="2400" dirty="0"/>
              <a:t> day producing cadence of ~29 minutes</a:t>
            </a:r>
          </a:p>
          <a:p>
            <a:r>
              <a:rPr lang="en-US" sz="2400" dirty="0"/>
              <a:t>0x584 (Realtime; Solar Wind) set of coarse and fine sweep count rate energy distributions is recorded every n SWAP minutes where 1 SWAP minute is equal to 64 seconds.</a:t>
            </a:r>
          </a:p>
          <a:p>
            <a:pPr lvl="1"/>
            <a:r>
              <a:rPr lang="en-US" dirty="0"/>
              <a:t> Adjusted according to our data volume allocation.</a:t>
            </a:r>
          </a:p>
          <a:p>
            <a:r>
              <a:rPr lang="en-US" sz="2400" dirty="0"/>
              <a:t>Daily Data Volume Depends on 0X584 cadence, which is chosen to fit within the SWAP data allocation.</a:t>
            </a:r>
          </a:p>
          <a:p>
            <a:endParaRPr lang="en-US" sz="2400" dirty="0"/>
          </a:p>
          <a:p>
            <a:pPr marL="457200" lvl="1" indent="0">
              <a:buNone/>
            </a:pPr>
            <a:endParaRPr lang="en-US" dirty="0"/>
          </a:p>
          <a:p>
            <a:pPr marL="457200" lvl="1" indent="0">
              <a:buNone/>
            </a:pPr>
            <a:endParaRPr lang="en-US" dirty="0"/>
          </a:p>
        </p:txBody>
      </p:sp>
      <p:graphicFrame>
        <p:nvGraphicFramePr>
          <p:cNvPr id="6" name="Table 5">
            <a:extLst>
              <a:ext uri="{FF2B5EF4-FFF2-40B4-BE49-F238E27FC236}">
                <a16:creationId xmlns:a16="http://schemas.microsoft.com/office/drawing/2014/main" id="{83D6AFB5-035C-CD9C-E67C-825FBFE38F88}"/>
              </a:ext>
            </a:extLst>
          </p:cNvPr>
          <p:cNvGraphicFramePr>
            <a:graphicFrameLocks noGrp="1"/>
          </p:cNvGraphicFramePr>
          <p:nvPr/>
        </p:nvGraphicFramePr>
        <p:xfrm>
          <a:off x="246380" y="3901440"/>
          <a:ext cx="11714479" cy="2743200"/>
        </p:xfrm>
        <a:graphic>
          <a:graphicData uri="http://schemas.openxmlformats.org/drawingml/2006/table">
            <a:tbl>
              <a:tblPr firstRow="1" bandRow="1">
                <a:tableStyleId>{5C22544A-7EE6-4342-B048-85BDC9FD1C3A}</a:tableStyleId>
              </a:tblPr>
              <a:tblGrid>
                <a:gridCol w="1486370">
                  <a:extLst>
                    <a:ext uri="{9D8B030D-6E8A-4147-A177-3AD203B41FA5}">
                      <a16:colId xmlns:a16="http://schemas.microsoft.com/office/drawing/2014/main" val="1648847290"/>
                    </a:ext>
                  </a:extLst>
                </a:gridCol>
                <a:gridCol w="1302089">
                  <a:extLst>
                    <a:ext uri="{9D8B030D-6E8A-4147-A177-3AD203B41FA5}">
                      <a16:colId xmlns:a16="http://schemas.microsoft.com/office/drawing/2014/main" val="2340884476"/>
                    </a:ext>
                  </a:extLst>
                </a:gridCol>
                <a:gridCol w="1670654">
                  <a:extLst>
                    <a:ext uri="{9D8B030D-6E8A-4147-A177-3AD203B41FA5}">
                      <a16:colId xmlns:a16="http://schemas.microsoft.com/office/drawing/2014/main" val="3507799629"/>
                    </a:ext>
                  </a:extLst>
                </a:gridCol>
                <a:gridCol w="2962022">
                  <a:extLst>
                    <a:ext uri="{9D8B030D-6E8A-4147-A177-3AD203B41FA5}">
                      <a16:colId xmlns:a16="http://schemas.microsoft.com/office/drawing/2014/main" val="3609695812"/>
                    </a:ext>
                  </a:extLst>
                </a:gridCol>
                <a:gridCol w="1573128">
                  <a:extLst>
                    <a:ext uri="{9D8B030D-6E8A-4147-A177-3AD203B41FA5}">
                      <a16:colId xmlns:a16="http://schemas.microsoft.com/office/drawing/2014/main" val="631524739"/>
                    </a:ext>
                  </a:extLst>
                </a:gridCol>
                <a:gridCol w="2720216">
                  <a:extLst>
                    <a:ext uri="{9D8B030D-6E8A-4147-A177-3AD203B41FA5}">
                      <a16:colId xmlns:a16="http://schemas.microsoft.com/office/drawing/2014/main" val="2968597889"/>
                    </a:ext>
                  </a:extLst>
                </a:gridCol>
              </a:tblGrid>
              <a:tr h="732931">
                <a:tc>
                  <a:txBody>
                    <a:bodyPr/>
                    <a:lstStyle/>
                    <a:p>
                      <a:r>
                        <a:rPr lang="en-US" sz="1200" b="0" dirty="0">
                          <a:latin typeface="Arial" panose="020B0604020202020204" pitchFamily="34" charset="0"/>
                          <a:cs typeface="Arial" panose="020B0604020202020204" pitchFamily="34" charset="0"/>
                        </a:rPr>
                        <a:t>SWAP 0x584 Collection Cadence</a:t>
                      </a:r>
                    </a:p>
                  </a:txBody>
                  <a:tcPr/>
                </a:tc>
                <a:tc>
                  <a:txBody>
                    <a:bodyPr/>
                    <a:lstStyle/>
                    <a:p>
                      <a:r>
                        <a:rPr lang="en-US" sz="1200" b="0" dirty="0">
                          <a:latin typeface="Arial" panose="020B0604020202020204" pitchFamily="34" charset="0"/>
                          <a:cs typeface="Arial" panose="020B0604020202020204" pitchFamily="34" charset="0"/>
                        </a:rPr>
                        <a:t>Time Between </a:t>
                      </a:r>
                    </a:p>
                    <a:p>
                      <a:r>
                        <a:rPr lang="en-US" sz="1200" b="0" dirty="0">
                          <a:latin typeface="Arial" panose="020B0604020202020204" pitchFamily="34" charset="0"/>
                          <a:cs typeface="Arial" panose="020B0604020202020204" pitchFamily="34" charset="0"/>
                        </a:rPr>
                        <a:t>Sets of 0x584 [sec]</a:t>
                      </a:r>
                    </a:p>
                  </a:txBody>
                  <a:tcPr/>
                </a:tc>
                <a:tc>
                  <a:txBody>
                    <a:bodyPr/>
                    <a:lstStyle/>
                    <a:p>
                      <a:r>
                        <a:rPr lang="en-US" sz="1200" b="0" dirty="0">
                          <a:latin typeface="Arial" panose="020B0604020202020204" pitchFamily="34" charset="0"/>
                          <a:cs typeface="Arial" panose="020B0604020202020204" pitchFamily="34" charset="0"/>
                        </a:rPr>
                        <a:t>0x584 Daily Data Volume [</a:t>
                      </a:r>
                      <a:r>
                        <a:rPr lang="en-US" sz="1200" b="0" dirty="0" err="1">
                          <a:latin typeface="Arial" panose="020B0604020202020204" pitchFamily="34" charset="0"/>
                          <a:cs typeface="Arial" panose="020B0604020202020204" pitchFamily="34" charset="0"/>
                        </a:rPr>
                        <a:t>Mbits</a:t>
                      </a:r>
                      <a:r>
                        <a:rPr lang="en-US" sz="1200" b="0" dirty="0">
                          <a:latin typeface="Arial" panose="020B0604020202020204" pitchFamily="34" charset="0"/>
                          <a:cs typeface="Arial" panose="020B0604020202020204" pitchFamily="34" charset="0"/>
                        </a:rPr>
                        <a:t>]</a:t>
                      </a:r>
                    </a:p>
                    <a:p>
                      <a:endParaRPr lang="en-US" sz="1200" b="0" dirty="0">
                        <a:latin typeface="Arial" panose="020B0604020202020204" pitchFamily="34" charset="0"/>
                        <a:cs typeface="Arial" panose="020B0604020202020204" pitchFamily="34" charset="0"/>
                      </a:endParaRPr>
                    </a:p>
                  </a:txBody>
                  <a:tcPr/>
                </a:tc>
                <a:tc>
                  <a:txBody>
                    <a:bodyPr/>
                    <a:lstStyle/>
                    <a:p>
                      <a:r>
                        <a:rPr lang="en-US" sz="1200" b="0" dirty="0">
                          <a:latin typeface="Arial" panose="020B0604020202020204" pitchFamily="34" charset="0"/>
                          <a:cs typeface="Arial" panose="020B0604020202020204" pitchFamily="34" charset="0"/>
                        </a:rPr>
                        <a:t>Daily Data Vol.</a:t>
                      </a:r>
                    </a:p>
                    <a:p>
                      <a:r>
                        <a:rPr lang="en-US" sz="1200" b="0" dirty="0">
                          <a:latin typeface="Arial" panose="020B0604020202020204" pitchFamily="34" charset="0"/>
                          <a:cs typeface="Arial" panose="020B0604020202020204" pitchFamily="34" charset="0"/>
                        </a:rPr>
                        <a:t>0x585 &amp; 0x580 1 per </a:t>
                      </a:r>
                      <a:r>
                        <a:rPr lang="en-US" sz="1200" b="0" dirty="0" err="1">
                          <a:latin typeface="Arial" panose="020B0604020202020204" pitchFamily="34" charset="0"/>
                          <a:cs typeface="Arial" panose="020B0604020202020204" pitchFamily="34" charset="0"/>
                        </a:rPr>
                        <a:t>hr</a:t>
                      </a:r>
                      <a:endParaRPr lang="en-US" sz="1200" b="0" dirty="0">
                        <a:latin typeface="Arial" panose="020B0604020202020204" pitchFamily="34" charset="0"/>
                        <a:cs typeface="Arial" panose="020B0604020202020204" pitchFamily="34" charset="0"/>
                      </a:endParaRPr>
                    </a:p>
                    <a:p>
                      <a:r>
                        <a:rPr lang="en-US" sz="1200" b="0" dirty="0">
                          <a:latin typeface="Arial" panose="020B0604020202020204" pitchFamily="34" charset="0"/>
                          <a:cs typeface="Arial" panose="020B0604020202020204" pitchFamily="34" charset="0"/>
                        </a:rPr>
                        <a:t>0x586/7 1 set per day (29 min </a:t>
                      </a:r>
                      <a:r>
                        <a:rPr lang="en-US" sz="1200" b="0" dirty="0" err="1">
                          <a:latin typeface="Arial" panose="020B0604020202020204" pitchFamily="34" charset="0"/>
                          <a:cs typeface="Arial" panose="020B0604020202020204" pitchFamily="34" charset="0"/>
                        </a:rPr>
                        <a:t>ave</a:t>
                      </a:r>
                      <a:r>
                        <a:rPr lang="en-US" sz="1200" b="0" dirty="0">
                          <a:latin typeface="Arial" panose="020B0604020202020204" pitchFamily="34" charset="0"/>
                          <a:cs typeface="Arial" panose="020B0604020202020204" pitchFamily="34" charset="0"/>
                        </a:rPr>
                        <a:t>)</a:t>
                      </a:r>
                    </a:p>
                    <a:p>
                      <a:r>
                        <a:rPr lang="en-US" sz="1200" b="0" dirty="0">
                          <a:latin typeface="Arial" panose="020B0604020202020204" pitchFamily="34" charset="0"/>
                          <a:cs typeface="Arial" panose="020B0604020202020204" pitchFamily="34" charset="0"/>
                        </a:rPr>
                        <a:t>[</a:t>
                      </a:r>
                      <a:r>
                        <a:rPr lang="en-US" sz="1200" b="0" dirty="0" err="1">
                          <a:latin typeface="Arial" panose="020B0604020202020204" pitchFamily="34" charset="0"/>
                          <a:cs typeface="Arial" panose="020B0604020202020204" pitchFamily="34" charset="0"/>
                        </a:rPr>
                        <a:t>Mbits</a:t>
                      </a:r>
                      <a:r>
                        <a:rPr lang="en-US" sz="1200" b="0" dirty="0">
                          <a:latin typeface="Arial" panose="020B0604020202020204" pitchFamily="34" charset="0"/>
                          <a:cs typeface="Arial" panose="020B0604020202020204" pitchFamily="34" charset="0"/>
                        </a:rPr>
                        <a:t>]</a:t>
                      </a:r>
                    </a:p>
                  </a:txBody>
                  <a:tcPr/>
                </a:tc>
                <a:tc>
                  <a:txBody>
                    <a:bodyPr/>
                    <a:lstStyle/>
                    <a:p>
                      <a:r>
                        <a:rPr lang="en-US" sz="1200" b="0" dirty="0">
                          <a:latin typeface="Arial" panose="020B0604020202020204" pitchFamily="34" charset="0"/>
                          <a:cs typeface="Arial" panose="020B0604020202020204" pitchFamily="34" charset="0"/>
                        </a:rPr>
                        <a:t>Total Daily Data Volume [</a:t>
                      </a:r>
                      <a:r>
                        <a:rPr lang="en-US" sz="1200" b="0" dirty="0" err="1">
                          <a:latin typeface="Arial" panose="020B0604020202020204" pitchFamily="34" charset="0"/>
                          <a:cs typeface="Arial" panose="020B0604020202020204" pitchFamily="34" charset="0"/>
                        </a:rPr>
                        <a:t>Mbits</a:t>
                      </a:r>
                      <a:r>
                        <a:rPr lang="en-US" sz="1200" b="0" dirty="0">
                          <a:latin typeface="Arial" panose="020B0604020202020204" pitchFamily="34" charset="0"/>
                          <a:cs typeface="Arial" panose="020B0604020202020204" pitchFamily="34" charset="0"/>
                        </a:rPr>
                        <a:t>]</a:t>
                      </a:r>
                    </a:p>
                  </a:txBody>
                  <a:tcPr/>
                </a:tc>
                <a:tc>
                  <a:txBody>
                    <a:bodyPr/>
                    <a:lstStyle/>
                    <a:p>
                      <a:r>
                        <a:rPr lang="en-US" sz="1200" b="0" dirty="0">
                          <a:latin typeface="Arial" panose="020B0604020202020204" pitchFamily="34" charset="0"/>
                          <a:cs typeface="Arial" panose="020B0604020202020204" pitchFamily="34" charset="0"/>
                        </a:rPr>
                        <a:t>Total Data Volume For 365 days [</a:t>
                      </a:r>
                      <a:r>
                        <a:rPr lang="en-US" sz="1200" b="0" dirty="0" err="1">
                          <a:latin typeface="Arial" panose="020B0604020202020204" pitchFamily="34" charset="0"/>
                          <a:cs typeface="Arial" panose="020B0604020202020204" pitchFamily="34" charset="0"/>
                        </a:rPr>
                        <a:t>Gbits</a:t>
                      </a:r>
                      <a:r>
                        <a:rPr lang="en-US" sz="1200" b="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3217139592"/>
                  </a:ext>
                </a:extLst>
              </a:tr>
              <a:tr h="244310">
                <a:tc>
                  <a:txBody>
                    <a:bodyPr/>
                    <a:lstStyle/>
                    <a:p>
                      <a:r>
                        <a:rPr lang="en-US" sz="1200" dirty="0">
                          <a:latin typeface="Arial" panose="020B0604020202020204" pitchFamily="34" charset="0"/>
                          <a:cs typeface="Arial" panose="020B0604020202020204" pitchFamily="34" charset="0"/>
                        </a:rPr>
                        <a:t>64 sec</a:t>
                      </a:r>
                    </a:p>
                  </a:txBody>
                  <a:tcPr/>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64</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24.19</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0.135</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24.33</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8.88</a:t>
                      </a:r>
                    </a:p>
                  </a:txBody>
                  <a:tcPr marL="9525" marR="9525" marT="9525" marB="0" anchor="b"/>
                </a:tc>
                <a:extLst>
                  <a:ext uri="{0D108BD9-81ED-4DB2-BD59-A6C34878D82A}">
                    <a16:rowId xmlns:a16="http://schemas.microsoft.com/office/drawing/2014/main" val="3655681195"/>
                  </a:ext>
                </a:extLst>
              </a:tr>
              <a:tr h="244310">
                <a:tc>
                  <a:txBody>
                    <a:bodyPr/>
                    <a:lstStyle/>
                    <a:p>
                      <a:r>
                        <a:rPr lang="en-US" sz="1200" dirty="0">
                          <a:latin typeface="Arial" panose="020B0604020202020204" pitchFamily="34" charset="0"/>
                          <a:cs typeface="Arial" panose="020B0604020202020204" pitchFamily="34" charset="0"/>
                        </a:rPr>
                        <a:t>2 min</a:t>
                      </a:r>
                    </a:p>
                  </a:txBody>
                  <a:tcPr/>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128</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12.10</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0.135</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12.23</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4.46</a:t>
                      </a:r>
                    </a:p>
                  </a:txBody>
                  <a:tcPr marL="9525" marR="9525" marT="9525" marB="0" anchor="b"/>
                </a:tc>
                <a:extLst>
                  <a:ext uri="{0D108BD9-81ED-4DB2-BD59-A6C34878D82A}">
                    <a16:rowId xmlns:a16="http://schemas.microsoft.com/office/drawing/2014/main" val="739240385"/>
                  </a:ext>
                </a:extLst>
              </a:tr>
              <a:tr h="244310">
                <a:tc>
                  <a:txBody>
                    <a:bodyPr/>
                    <a:lstStyle/>
                    <a:p>
                      <a:r>
                        <a:rPr lang="en-US" sz="1200" dirty="0">
                          <a:latin typeface="Arial" panose="020B0604020202020204" pitchFamily="34" charset="0"/>
                          <a:cs typeface="Arial" panose="020B0604020202020204" pitchFamily="34" charset="0"/>
                        </a:rPr>
                        <a:t>5 min</a:t>
                      </a:r>
                    </a:p>
                  </a:txBody>
                  <a:tcPr/>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320</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4.84</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0.135</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4.97</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1.82</a:t>
                      </a:r>
                    </a:p>
                  </a:txBody>
                  <a:tcPr marL="9525" marR="9525" marT="9525" marB="0" anchor="b"/>
                </a:tc>
                <a:extLst>
                  <a:ext uri="{0D108BD9-81ED-4DB2-BD59-A6C34878D82A}">
                    <a16:rowId xmlns:a16="http://schemas.microsoft.com/office/drawing/2014/main" val="4079965499"/>
                  </a:ext>
                </a:extLst>
              </a:tr>
              <a:tr h="244310">
                <a:tc>
                  <a:txBody>
                    <a:bodyPr/>
                    <a:lstStyle/>
                    <a:p>
                      <a:r>
                        <a:rPr lang="en-US" sz="1200" dirty="0">
                          <a:latin typeface="Arial" panose="020B0604020202020204" pitchFamily="34" charset="0"/>
                          <a:cs typeface="Arial" panose="020B0604020202020204" pitchFamily="34" charset="0"/>
                        </a:rPr>
                        <a:t>10 min</a:t>
                      </a:r>
                    </a:p>
                  </a:txBody>
                  <a:tcPr/>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640</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2.42</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0.135</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2.55</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0.93</a:t>
                      </a:r>
                    </a:p>
                  </a:txBody>
                  <a:tcPr marL="9525" marR="9525" marT="9525" marB="0" anchor="b"/>
                </a:tc>
                <a:extLst>
                  <a:ext uri="{0D108BD9-81ED-4DB2-BD59-A6C34878D82A}">
                    <a16:rowId xmlns:a16="http://schemas.microsoft.com/office/drawing/2014/main" val="718093184"/>
                  </a:ext>
                </a:extLst>
              </a:tr>
              <a:tr h="244310">
                <a:tc>
                  <a:txBody>
                    <a:bodyPr/>
                    <a:lstStyle/>
                    <a:p>
                      <a:r>
                        <a:rPr lang="en-US" sz="1200" dirty="0">
                          <a:latin typeface="Arial" panose="020B0604020202020204" pitchFamily="34" charset="0"/>
                          <a:cs typeface="Arial" panose="020B0604020202020204" pitchFamily="34" charset="0"/>
                        </a:rPr>
                        <a:t>20 min</a:t>
                      </a:r>
                    </a:p>
                  </a:txBody>
                  <a:tcPr/>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1216</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1.27</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0.135</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1.41</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0.51</a:t>
                      </a:r>
                    </a:p>
                  </a:txBody>
                  <a:tcPr marL="9525" marR="9525" marT="9525" marB="0" anchor="b"/>
                </a:tc>
                <a:extLst>
                  <a:ext uri="{0D108BD9-81ED-4DB2-BD59-A6C34878D82A}">
                    <a16:rowId xmlns:a16="http://schemas.microsoft.com/office/drawing/2014/main" val="517232101"/>
                  </a:ext>
                </a:extLst>
              </a:tr>
              <a:tr h="244310">
                <a:tc>
                  <a:txBody>
                    <a:bodyPr/>
                    <a:lstStyle/>
                    <a:p>
                      <a:r>
                        <a:rPr lang="en-US" sz="1200" dirty="0">
                          <a:latin typeface="Arial" panose="020B0604020202020204" pitchFamily="34" charset="0"/>
                          <a:cs typeface="Arial" panose="020B0604020202020204" pitchFamily="34" charset="0"/>
                        </a:rPr>
                        <a:t>30 min</a:t>
                      </a:r>
                    </a:p>
                  </a:txBody>
                  <a:tcPr/>
                </a:tc>
                <a:tc>
                  <a:txBody>
                    <a:bodyPr/>
                    <a:lstStyle/>
                    <a:p>
                      <a:pPr algn="r" fontAlgn="b"/>
                      <a:r>
                        <a:rPr lang="en-US" sz="1200" b="0" i="0" u="none" strike="noStrike">
                          <a:solidFill>
                            <a:srgbClr val="000000"/>
                          </a:solidFill>
                          <a:effectLst/>
                          <a:latin typeface="Arial" panose="020B0604020202020204" pitchFamily="34" charset="0"/>
                          <a:cs typeface="Arial" panose="020B0604020202020204" pitchFamily="34" charset="0"/>
                        </a:rPr>
                        <a:t>1856</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0.83</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0.135</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0.97</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0.35</a:t>
                      </a:r>
                    </a:p>
                  </a:txBody>
                  <a:tcPr marL="9525" marR="9525" marT="9525" marB="0" anchor="b"/>
                </a:tc>
                <a:extLst>
                  <a:ext uri="{0D108BD9-81ED-4DB2-BD59-A6C34878D82A}">
                    <a16:rowId xmlns:a16="http://schemas.microsoft.com/office/drawing/2014/main" val="3083855416"/>
                  </a:ext>
                </a:extLst>
              </a:tr>
              <a:tr h="244310">
                <a:tc>
                  <a:txBody>
                    <a:bodyPr/>
                    <a:lstStyle/>
                    <a:p>
                      <a:r>
                        <a:rPr lang="en-US" sz="1200" dirty="0">
                          <a:latin typeface="Arial" panose="020B0604020202020204" pitchFamily="34" charset="0"/>
                          <a:cs typeface="Arial" panose="020B0604020202020204" pitchFamily="34" charset="0"/>
                        </a:rPr>
                        <a:t>1 hour</a:t>
                      </a:r>
                    </a:p>
                  </a:txBody>
                  <a:tcPr/>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3649</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0.42</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0.135</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0.56</a:t>
                      </a:r>
                    </a:p>
                  </a:txBody>
                  <a:tcPr marL="9525" marR="9525" marT="9525" marB="0" anchor="b"/>
                </a:tc>
                <a:tc>
                  <a:txBody>
                    <a:bodyPr/>
                    <a:lstStyle/>
                    <a:p>
                      <a:pPr algn="r" fontAlgn="b"/>
                      <a:r>
                        <a:rPr lang="en-US" sz="1200" b="0" i="0" u="none" strike="noStrike" dirty="0">
                          <a:solidFill>
                            <a:srgbClr val="000000"/>
                          </a:solidFill>
                          <a:effectLst/>
                          <a:latin typeface="Arial" panose="020B0604020202020204" pitchFamily="34" charset="0"/>
                          <a:cs typeface="Arial" panose="020B0604020202020204" pitchFamily="34" charset="0"/>
                        </a:rPr>
                        <a:t>0.20</a:t>
                      </a:r>
                    </a:p>
                  </a:txBody>
                  <a:tcPr marL="9525" marR="9525" marT="9525" marB="0" anchor="b"/>
                </a:tc>
                <a:extLst>
                  <a:ext uri="{0D108BD9-81ED-4DB2-BD59-A6C34878D82A}">
                    <a16:rowId xmlns:a16="http://schemas.microsoft.com/office/drawing/2014/main" val="3824266091"/>
                  </a:ext>
                </a:extLst>
              </a:tr>
            </a:tbl>
          </a:graphicData>
        </a:graphic>
      </p:graphicFrame>
      <p:sp>
        <p:nvSpPr>
          <p:cNvPr id="4" name="Slide Number Placeholder 3">
            <a:extLst>
              <a:ext uri="{FF2B5EF4-FFF2-40B4-BE49-F238E27FC236}">
                <a16:creationId xmlns:a16="http://schemas.microsoft.com/office/drawing/2014/main" id="{EE3B3216-AF24-4F75-DFF6-A3B32AE714A6}"/>
              </a:ext>
            </a:extLst>
          </p:cNvPr>
          <p:cNvSpPr>
            <a:spLocks noGrp="1"/>
          </p:cNvSpPr>
          <p:nvPr>
            <p:ph type="sldNum" sz="quarter" idx="12"/>
          </p:nvPr>
        </p:nvSpPr>
        <p:spPr/>
        <p:txBody>
          <a:bodyPr/>
          <a:lstStyle/>
          <a:p>
            <a:fld id="{C6AF9BA7-17FB-2E48-83EB-7D6D9DF56C99}" type="slidenum">
              <a:rPr lang="en-US" smtClean="0"/>
              <a:t>29</a:t>
            </a:fld>
            <a:endParaRPr lang="en-US"/>
          </a:p>
        </p:txBody>
      </p:sp>
    </p:spTree>
    <p:extLst>
      <p:ext uri="{BB962C8B-B14F-4D97-AF65-F5344CB8AC3E}">
        <p14:creationId xmlns:p14="http://schemas.microsoft.com/office/powerpoint/2010/main" val="2515270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5808AF12-0094-3084-91D9-8BB0BC6C0C1E}"/>
              </a:ext>
            </a:extLst>
          </p:cNvPr>
          <p:cNvGrpSpPr/>
          <p:nvPr/>
        </p:nvGrpSpPr>
        <p:grpSpPr>
          <a:xfrm>
            <a:off x="929808" y="929043"/>
            <a:ext cx="4726317" cy="4989805"/>
            <a:chOff x="1580523" y="1788936"/>
            <a:chExt cx="3544738" cy="3742354"/>
          </a:xfrm>
        </p:grpSpPr>
        <p:pic>
          <p:nvPicPr>
            <p:cNvPr id="50" name="Picture 49">
              <a:extLst>
                <a:ext uri="{FF2B5EF4-FFF2-40B4-BE49-F238E27FC236}">
                  <a16:creationId xmlns:a16="http://schemas.microsoft.com/office/drawing/2014/main" id="{7E3310ED-1AAD-73AA-8AB7-6782E4365E2C}"/>
                </a:ext>
              </a:extLst>
            </p:cNvPr>
            <p:cNvPicPr>
              <a:picLocks noChangeAspect="1"/>
            </p:cNvPicPr>
            <p:nvPr/>
          </p:nvPicPr>
          <p:blipFill rotWithShape="1">
            <a:blip r:embed="rId3"/>
            <a:srcRect l="14502" t="3648" r="10224" b="50093"/>
            <a:stretch/>
          </p:blipFill>
          <p:spPr>
            <a:xfrm>
              <a:off x="1580523" y="1788936"/>
              <a:ext cx="3544738" cy="2819090"/>
            </a:xfrm>
            <a:prstGeom prst="rect">
              <a:avLst/>
            </a:prstGeom>
          </p:spPr>
        </p:pic>
        <p:pic>
          <p:nvPicPr>
            <p:cNvPr id="51" name="Picture 50">
              <a:extLst>
                <a:ext uri="{FF2B5EF4-FFF2-40B4-BE49-F238E27FC236}">
                  <a16:creationId xmlns:a16="http://schemas.microsoft.com/office/drawing/2014/main" id="{CDD44949-7BE0-5C61-E4A2-5DE7DEA4EE06}"/>
                </a:ext>
              </a:extLst>
            </p:cNvPr>
            <p:cNvPicPr>
              <a:picLocks noChangeAspect="1"/>
            </p:cNvPicPr>
            <p:nvPr/>
          </p:nvPicPr>
          <p:blipFill rotWithShape="1">
            <a:blip r:embed="rId3"/>
            <a:srcRect l="14949" t="79124" r="10226" b="4728"/>
            <a:stretch/>
          </p:blipFill>
          <p:spPr>
            <a:xfrm>
              <a:off x="1601615" y="4547144"/>
              <a:ext cx="3523646" cy="984146"/>
            </a:xfrm>
            <a:prstGeom prst="rect">
              <a:avLst/>
            </a:prstGeom>
          </p:spPr>
        </p:pic>
      </p:grpSp>
      <p:grpSp>
        <p:nvGrpSpPr>
          <p:cNvPr id="55" name="Group 54">
            <a:extLst>
              <a:ext uri="{FF2B5EF4-FFF2-40B4-BE49-F238E27FC236}">
                <a16:creationId xmlns:a16="http://schemas.microsoft.com/office/drawing/2014/main" id="{1107D7B2-5A29-DE53-457B-EF3BC3ABC5B9}"/>
              </a:ext>
            </a:extLst>
          </p:cNvPr>
          <p:cNvGrpSpPr/>
          <p:nvPr/>
        </p:nvGrpSpPr>
        <p:grpSpPr>
          <a:xfrm>
            <a:off x="6758294" y="943389"/>
            <a:ext cx="4752143" cy="4932247"/>
            <a:chOff x="5068720" y="707541"/>
            <a:chExt cx="3564107" cy="3699185"/>
          </a:xfrm>
        </p:grpSpPr>
        <p:pic>
          <p:nvPicPr>
            <p:cNvPr id="9" name="Picture 8">
              <a:extLst>
                <a:ext uri="{FF2B5EF4-FFF2-40B4-BE49-F238E27FC236}">
                  <a16:creationId xmlns:a16="http://schemas.microsoft.com/office/drawing/2014/main" id="{BF90699B-BA3F-B9D5-E029-5BC54B2545F0}"/>
                </a:ext>
              </a:extLst>
            </p:cNvPr>
            <p:cNvPicPr>
              <a:picLocks noChangeAspect="1"/>
            </p:cNvPicPr>
            <p:nvPr/>
          </p:nvPicPr>
          <p:blipFill rotWithShape="1">
            <a:blip r:embed="rId4"/>
            <a:srcRect l="14629" t="3709" r="10147" b="50719"/>
            <a:stretch/>
          </p:blipFill>
          <p:spPr>
            <a:xfrm>
              <a:off x="5068720" y="707541"/>
              <a:ext cx="3542383" cy="2777272"/>
            </a:xfrm>
            <a:prstGeom prst="rect">
              <a:avLst/>
            </a:prstGeom>
          </p:spPr>
        </p:pic>
        <p:pic>
          <p:nvPicPr>
            <p:cNvPr id="53" name="Picture 52">
              <a:extLst>
                <a:ext uri="{FF2B5EF4-FFF2-40B4-BE49-F238E27FC236}">
                  <a16:creationId xmlns:a16="http://schemas.microsoft.com/office/drawing/2014/main" id="{EF211D0C-0016-3783-57AE-F62B722C22C3}"/>
                </a:ext>
              </a:extLst>
            </p:cNvPr>
            <p:cNvPicPr>
              <a:picLocks noChangeAspect="1"/>
            </p:cNvPicPr>
            <p:nvPr/>
          </p:nvPicPr>
          <p:blipFill rotWithShape="1">
            <a:blip r:embed="rId4"/>
            <a:srcRect l="14629" t="79568" r="9687" b="4605"/>
            <a:stretch/>
          </p:blipFill>
          <p:spPr>
            <a:xfrm>
              <a:off x="5068720" y="3442220"/>
              <a:ext cx="3564107" cy="964506"/>
            </a:xfrm>
            <a:prstGeom prst="rect">
              <a:avLst/>
            </a:prstGeom>
          </p:spPr>
        </p:pic>
      </p:grpSp>
      <p:sp>
        <p:nvSpPr>
          <p:cNvPr id="2" name="Title 1">
            <a:extLst>
              <a:ext uri="{FF2B5EF4-FFF2-40B4-BE49-F238E27FC236}">
                <a16:creationId xmlns:a16="http://schemas.microsoft.com/office/drawing/2014/main" id="{910013DA-8B83-C356-D8BF-15D6DBE2E863}"/>
              </a:ext>
            </a:extLst>
          </p:cNvPr>
          <p:cNvSpPr>
            <a:spLocks noGrp="1"/>
          </p:cNvSpPr>
          <p:nvPr>
            <p:ph type="title"/>
          </p:nvPr>
        </p:nvSpPr>
        <p:spPr>
          <a:xfrm>
            <a:off x="609600" y="14227"/>
            <a:ext cx="10972800" cy="677780"/>
          </a:xfrm>
        </p:spPr>
        <p:txBody>
          <a:bodyPr>
            <a:normAutofit fontScale="90000"/>
          </a:bodyPr>
          <a:lstStyle/>
          <a:p>
            <a:r>
              <a:rPr lang="en-US" b="1" dirty="0"/>
              <a:t>Radial Profiles for Voyager 2 and New Horizons</a:t>
            </a:r>
          </a:p>
        </p:txBody>
      </p:sp>
      <p:sp>
        <p:nvSpPr>
          <p:cNvPr id="3" name="Content Placeholder 2">
            <a:extLst>
              <a:ext uri="{FF2B5EF4-FFF2-40B4-BE49-F238E27FC236}">
                <a16:creationId xmlns:a16="http://schemas.microsoft.com/office/drawing/2014/main" id="{D648D1DC-79E5-6D13-A347-AF7958AD161A}"/>
              </a:ext>
            </a:extLst>
          </p:cNvPr>
          <p:cNvSpPr>
            <a:spLocks noGrp="1"/>
          </p:cNvSpPr>
          <p:nvPr>
            <p:ph idx="1"/>
          </p:nvPr>
        </p:nvSpPr>
        <p:spPr>
          <a:xfrm>
            <a:off x="132617" y="6096685"/>
            <a:ext cx="11852952" cy="677780"/>
          </a:xfrm>
        </p:spPr>
        <p:txBody>
          <a:bodyPr>
            <a:noAutofit/>
          </a:bodyPr>
          <a:lstStyle/>
          <a:p>
            <a:r>
              <a:rPr lang="en-US" sz="2133" dirty="0"/>
              <a:t>Beyond 20 the variability of the solar wind has decreased significantly such that individual structures at 1 au are not readily apparent and have merged and worn down. </a:t>
            </a:r>
          </a:p>
        </p:txBody>
      </p:sp>
      <p:sp>
        <p:nvSpPr>
          <p:cNvPr id="4" name="Slide Number Placeholder 3">
            <a:extLst>
              <a:ext uri="{FF2B5EF4-FFF2-40B4-BE49-F238E27FC236}">
                <a16:creationId xmlns:a16="http://schemas.microsoft.com/office/drawing/2014/main" id="{5E0EC1B8-0D7C-6EDE-9959-6382D4A3D186}"/>
              </a:ext>
            </a:extLst>
          </p:cNvPr>
          <p:cNvSpPr>
            <a:spLocks noGrp="1"/>
          </p:cNvSpPr>
          <p:nvPr>
            <p:ph type="sldNum" sz="quarter" idx="12"/>
          </p:nvPr>
        </p:nvSpPr>
        <p:spPr>
          <a:xfrm>
            <a:off x="8817895" y="5961639"/>
            <a:ext cx="2844800" cy="365125"/>
          </a:xfrm>
        </p:spPr>
        <p:txBody>
          <a:bodyPr/>
          <a:lstStyle/>
          <a:p>
            <a:fld id="{5377F3EB-D5E3-A246-B565-246304C1E950}" type="slidenum">
              <a:rPr lang="en-US" smtClean="0"/>
              <a:t>3</a:t>
            </a:fld>
            <a:endParaRPr lang="en-US" dirty="0"/>
          </a:p>
        </p:txBody>
      </p:sp>
      <p:sp>
        <p:nvSpPr>
          <p:cNvPr id="15" name="TextBox 14">
            <a:extLst>
              <a:ext uri="{FF2B5EF4-FFF2-40B4-BE49-F238E27FC236}">
                <a16:creationId xmlns:a16="http://schemas.microsoft.com/office/drawing/2014/main" id="{ABF55061-166C-C4AC-18E3-4429861C9AA3}"/>
              </a:ext>
            </a:extLst>
          </p:cNvPr>
          <p:cNvSpPr txBox="1"/>
          <p:nvPr/>
        </p:nvSpPr>
        <p:spPr>
          <a:xfrm flipH="1">
            <a:off x="517139" y="1596745"/>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400</a:t>
            </a:r>
          </a:p>
        </p:txBody>
      </p:sp>
      <p:sp>
        <p:nvSpPr>
          <p:cNvPr id="16" name="TextBox 15">
            <a:extLst>
              <a:ext uri="{FF2B5EF4-FFF2-40B4-BE49-F238E27FC236}">
                <a16:creationId xmlns:a16="http://schemas.microsoft.com/office/drawing/2014/main" id="{86974ABD-CB84-2E2C-2429-ED0FDB53497F}"/>
              </a:ext>
            </a:extLst>
          </p:cNvPr>
          <p:cNvSpPr txBox="1"/>
          <p:nvPr/>
        </p:nvSpPr>
        <p:spPr>
          <a:xfrm>
            <a:off x="577733" y="4565372"/>
            <a:ext cx="447132"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a:t>
            </a:r>
          </a:p>
        </p:txBody>
      </p:sp>
      <p:sp>
        <p:nvSpPr>
          <p:cNvPr id="17" name="TextBox 16">
            <a:extLst>
              <a:ext uri="{FF2B5EF4-FFF2-40B4-BE49-F238E27FC236}">
                <a16:creationId xmlns:a16="http://schemas.microsoft.com/office/drawing/2014/main" id="{11DD6AC0-B982-4452-F0C9-EAF822FE3F84}"/>
              </a:ext>
            </a:extLst>
          </p:cNvPr>
          <p:cNvSpPr txBox="1"/>
          <p:nvPr/>
        </p:nvSpPr>
        <p:spPr>
          <a:xfrm>
            <a:off x="589866" y="4782730"/>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18" name="TextBox 17">
            <a:extLst>
              <a:ext uri="{FF2B5EF4-FFF2-40B4-BE49-F238E27FC236}">
                <a16:creationId xmlns:a16="http://schemas.microsoft.com/office/drawing/2014/main" id="{E3DDCE85-CAF2-0860-EF6A-95E053B16D00}"/>
              </a:ext>
            </a:extLst>
          </p:cNvPr>
          <p:cNvSpPr txBox="1"/>
          <p:nvPr/>
        </p:nvSpPr>
        <p:spPr>
          <a:xfrm>
            <a:off x="696493" y="5006685"/>
            <a:ext cx="44713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19" name="TextBox 18">
            <a:extLst>
              <a:ext uri="{FF2B5EF4-FFF2-40B4-BE49-F238E27FC236}">
                <a16:creationId xmlns:a16="http://schemas.microsoft.com/office/drawing/2014/main" id="{48F0E964-4860-AD09-9BAF-792C3658F61C}"/>
              </a:ext>
            </a:extLst>
          </p:cNvPr>
          <p:cNvSpPr txBox="1"/>
          <p:nvPr/>
        </p:nvSpPr>
        <p:spPr>
          <a:xfrm>
            <a:off x="544153" y="5530099"/>
            <a:ext cx="506976"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a:t>
            </a:r>
          </a:p>
        </p:txBody>
      </p:sp>
      <p:sp>
        <p:nvSpPr>
          <p:cNvPr id="20" name="TextBox 19">
            <a:extLst>
              <a:ext uri="{FF2B5EF4-FFF2-40B4-BE49-F238E27FC236}">
                <a16:creationId xmlns:a16="http://schemas.microsoft.com/office/drawing/2014/main" id="{D4E25217-0604-A388-67A4-BF4EF64C9D88}"/>
              </a:ext>
            </a:extLst>
          </p:cNvPr>
          <p:cNvSpPr txBox="1"/>
          <p:nvPr/>
        </p:nvSpPr>
        <p:spPr>
          <a:xfrm>
            <a:off x="537840" y="5280821"/>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21" name="TextBox 20">
            <a:extLst>
              <a:ext uri="{FF2B5EF4-FFF2-40B4-BE49-F238E27FC236}">
                <a16:creationId xmlns:a16="http://schemas.microsoft.com/office/drawing/2014/main" id="{38351EA1-7D60-0955-59BC-BFDF925CA543}"/>
              </a:ext>
            </a:extLst>
          </p:cNvPr>
          <p:cNvSpPr txBox="1"/>
          <p:nvPr/>
        </p:nvSpPr>
        <p:spPr>
          <a:xfrm rot="16200000" flipH="1">
            <a:off x="-120047" y="4961820"/>
            <a:ext cx="111224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Lat [deg]</a:t>
            </a:r>
          </a:p>
        </p:txBody>
      </p:sp>
      <p:sp>
        <p:nvSpPr>
          <p:cNvPr id="22" name="TextBox 21">
            <a:extLst>
              <a:ext uri="{FF2B5EF4-FFF2-40B4-BE49-F238E27FC236}">
                <a16:creationId xmlns:a16="http://schemas.microsoft.com/office/drawing/2014/main" id="{E7CEBA3F-4A04-FFC1-C3D4-4B8615D31836}"/>
              </a:ext>
            </a:extLst>
          </p:cNvPr>
          <p:cNvSpPr txBox="1"/>
          <p:nvPr/>
        </p:nvSpPr>
        <p:spPr>
          <a:xfrm rot="16200000" flipH="1">
            <a:off x="-327903" y="3699413"/>
            <a:ext cx="155930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Log</a:t>
            </a:r>
            <a:r>
              <a:rPr lang="en-US" sz="1733" baseline="-25000" dirty="0">
                <a:latin typeface="Arial Narrow" panose="020B0604020202020204" pitchFamily="34" charset="0"/>
                <a:cs typeface="Arial Narrow" panose="020B0604020202020204" pitchFamily="34" charset="0"/>
              </a:rPr>
              <a:t>10</a:t>
            </a:r>
            <a:r>
              <a:rPr lang="en-US" sz="1733" dirty="0">
                <a:latin typeface="Arial Narrow" panose="020B0604020202020204" pitchFamily="34" charset="0"/>
                <a:cs typeface="Arial Narrow" panose="020B0604020202020204" pitchFamily="34" charset="0"/>
              </a:rPr>
              <a:t>(</a:t>
            </a:r>
            <a:r>
              <a:rPr lang="en-US" sz="1733" dirty="0" err="1">
                <a:latin typeface="Arial Narrow" panose="020B0604020202020204" pitchFamily="34" charset="0"/>
                <a:cs typeface="Arial Narrow" panose="020B0604020202020204" pitchFamily="34" charset="0"/>
              </a:rPr>
              <a:t>Tp</a:t>
            </a:r>
            <a:r>
              <a:rPr lang="en-US" sz="1733" dirty="0">
                <a:latin typeface="Arial Narrow" panose="020B0604020202020204" pitchFamily="34" charset="0"/>
                <a:cs typeface="Arial Narrow" panose="020B0604020202020204" pitchFamily="34" charset="0"/>
              </a:rPr>
              <a:t>) [K]</a:t>
            </a:r>
          </a:p>
        </p:txBody>
      </p:sp>
      <p:sp>
        <p:nvSpPr>
          <p:cNvPr id="23" name="TextBox 22">
            <a:extLst>
              <a:ext uri="{FF2B5EF4-FFF2-40B4-BE49-F238E27FC236}">
                <a16:creationId xmlns:a16="http://schemas.microsoft.com/office/drawing/2014/main" id="{AA254D16-961F-7C61-E111-C6CB76E65EF0}"/>
              </a:ext>
            </a:extLst>
          </p:cNvPr>
          <p:cNvSpPr txBox="1"/>
          <p:nvPr/>
        </p:nvSpPr>
        <p:spPr>
          <a:xfrm rot="16200000" flipH="1">
            <a:off x="-394827" y="2234508"/>
            <a:ext cx="152452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np [cm</a:t>
            </a:r>
            <a:r>
              <a:rPr lang="en-US" sz="1733" baseline="30000" dirty="0">
                <a:latin typeface="Arial Narrow" panose="020B0604020202020204" pitchFamily="34" charset="0"/>
                <a:cs typeface="Arial Narrow" panose="020B0604020202020204" pitchFamily="34" charset="0"/>
              </a:rPr>
              <a:t>-3</a:t>
            </a:r>
            <a:r>
              <a:rPr lang="en-US" sz="1733" dirty="0">
                <a:latin typeface="Arial Narrow" panose="020B0604020202020204" pitchFamily="34" charset="0"/>
                <a:cs typeface="Arial Narrow" panose="020B0604020202020204" pitchFamily="34" charset="0"/>
              </a:rPr>
              <a:t>]</a:t>
            </a:r>
          </a:p>
        </p:txBody>
      </p:sp>
      <p:sp>
        <p:nvSpPr>
          <p:cNvPr id="24" name="TextBox 23">
            <a:extLst>
              <a:ext uri="{FF2B5EF4-FFF2-40B4-BE49-F238E27FC236}">
                <a16:creationId xmlns:a16="http://schemas.microsoft.com/office/drawing/2014/main" id="{6790AA9D-E451-A097-1216-3D4BB548831B}"/>
              </a:ext>
            </a:extLst>
          </p:cNvPr>
          <p:cNvSpPr txBox="1"/>
          <p:nvPr/>
        </p:nvSpPr>
        <p:spPr>
          <a:xfrm flipH="1">
            <a:off x="684627" y="4363334"/>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a:t>
            </a:r>
          </a:p>
        </p:txBody>
      </p:sp>
      <p:sp>
        <p:nvSpPr>
          <p:cNvPr id="25" name="TextBox 24">
            <a:extLst>
              <a:ext uri="{FF2B5EF4-FFF2-40B4-BE49-F238E27FC236}">
                <a16:creationId xmlns:a16="http://schemas.microsoft.com/office/drawing/2014/main" id="{3E5E03F5-E85F-8972-5642-30C078C75FC2}"/>
              </a:ext>
            </a:extLst>
          </p:cNvPr>
          <p:cNvSpPr txBox="1"/>
          <p:nvPr/>
        </p:nvSpPr>
        <p:spPr>
          <a:xfrm flipH="1">
            <a:off x="695719" y="4171957"/>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3</a:t>
            </a:r>
          </a:p>
        </p:txBody>
      </p:sp>
      <p:sp>
        <p:nvSpPr>
          <p:cNvPr id="26" name="TextBox 25">
            <a:extLst>
              <a:ext uri="{FF2B5EF4-FFF2-40B4-BE49-F238E27FC236}">
                <a16:creationId xmlns:a16="http://schemas.microsoft.com/office/drawing/2014/main" id="{6DBD6249-93C4-9F9C-8BA6-C33247393690}"/>
              </a:ext>
            </a:extLst>
          </p:cNvPr>
          <p:cNvSpPr txBox="1"/>
          <p:nvPr/>
        </p:nvSpPr>
        <p:spPr>
          <a:xfrm flipH="1">
            <a:off x="695719" y="397160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a:t>
            </a:r>
          </a:p>
        </p:txBody>
      </p:sp>
      <p:sp>
        <p:nvSpPr>
          <p:cNvPr id="27" name="TextBox 26">
            <a:extLst>
              <a:ext uri="{FF2B5EF4-FFF2-40B4-BE49-F238E27FC236}">
                <a16:creationId xmlns:a16="http://schemas.microsoft.com/office/drawing/2014/main" id="{0B2EE641-8D51-CC23-F2B6-AB43571AC5AD}"/>
              </a:ext>
            </a:extLst>
          </p:cNvPr>
          <p:cNvSpPr txBox="1"/>
          <p:nvPr/>
        </p:nvSpPr>
        <p:spPr>
          <a:xfrm>
            <a:off x="685025" y="3780031"/>
            <a:ext cx="6025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5</a:t>
            </a:r>
          </a:p>
        </p:txBody>
      </p:sp>
      <p:sp>
        <p:nvSpPr>
          <p:cNvPr id="28" name="TextBox 27">
            <a:extLst>
              <a:ext uri="{FF2B5EF4-FFF2-40B4-BE49-F238E27FC236}">
                <a16:creationId xmlns:a16="http://schemas.microsoft.com/office/drawing/2014/main" id="{2CCC94FC-B0E6-4A43-2332-1C222E47F386}"/>
              </a:ext>
            </a:extLst>
          </p:cNvPr>
          <p:cNvSpPr txBox="1"/>
          <p:nvPr/>
        </p:nvSpPr>
        <p:spPr>
          <a:xfrm flipH="1">
            <a:off x="685024" y="357441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a:t>
            </a:r>
          </a:p>
        </p:txBody>
      </p:sp>
      <p:sp>
        <p:nvSpPr>
          <p:cNvPr id="29" name="TextBox 28">
            <a:extLst>
              <a:ext uri="{FF2B5EF4-FFF2-40B4-BE49-F238E27FC236}">
                <a16:creationId xmlns:a16="http://schemas.microsoft.com/office/drawing/2014/main" id="{75ED7965-F8EA-DBD1-6F1D-10C61E522819}"/>
              </a:ext>
            </a:extLst>
          </p:cNvPr>
          <p:cNvSpPr txBox="1"/>
          <p:nvPr/>
        </p:nvSpPr>
        <p:spPr>
          <a:xfrm flipH="1">
            <a:off x="695719" y="3364797"/>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7</a:t>
            </a:r>
          </a:p>
        </p:txBody>
      </p:sp>
      <p:sp>
        <p:nvSpPr>
          <p:cNvPr id="30" name="TextBox 29">
            <a:extLst>
              <a:ext uri="{FF2B5EF4-FFF2-40B4-BE49-F238E27FC236}">
                <a16:creationId xmlns:a16="http://schemas.microsoft.com/office/drawing/2014/main" id="{F3062534-4A6B-80EF-31DD-BE88148D2F1A}"/>
              </a:ext>
            </a:extLst>
          </p:cNvPr>
          <p:cNvSpPr txBox="1"/>
          <p:nvPr/>
        </p:nvSpPr>
        <p:spPr>
          <a:xfrm flipH="1">
            <a:off x="501567" y="2034201"/>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100</a:t>
            </a:r>
          </a:p>
        </p:txBody>
      </p:sp>
      <p:sp>
        <p:nvSpPr>
          <p:cNvPr id="31" name="TextBox 30">
            <a:extLst>
              <a:ext uri="{FF2B5EF4-FFF2-40B4-BE49-F238E27FC236}">
                <a16:creationId xmlns:a16="http://schemas.microsoft.com/office/drawing/2014/main" id="{DD8D45CF-4802-C21C-6EB5-C21C6C9CC3C5}"/>
              </a:ext>
            </a:extLst>
          </p:cNvPr>
          <p:cNvSpPr txBox="1"/>
          <p:nvPr/>
        </p:nvSpPr>
        <p:spPr>
          <a:xfrm flipH="1">
            <a:off x="701290" y="2425294"/>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a:t>
            </a:r>
          </a:p>
        </p:txBody>
      </p:sp>
      <p:sp>
        <p:nvSpPr>
          <p:cNvPr id="32" name="TextBox 31">
            <a:extLst>
              <a:ext uri="{FF2B5EF4-FFF2-40B4-BE49-F238E27FC236}">
                <a16:creationId xmlns:a16="http://schemas.microsoft.com/office/drawing/2014/main" id="{8AAACB1D-DB0B-331E-1CD1-131A741323AD}"/>
              </a:ext>
            </a:extLst>
          </p:cNvPr>
          <p:cNvSpPr txBox="1"/>
          <p:nvPr/>
        </p:nvSpPr>
        <p:spPr>
          <a:xfrm flipH="1">
            <a:off x="456439" y="2762727"/>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0.01</a:t>
            </a:r>
          </a:p>
        </p:txBody>
      </p:sp>
      <p:sp>
        <p:nvSpPr>
          <p:cNvPr id="33" name="TextBox 32">
            <a:extLst>
              <a:ext uri="{FF2B5EF4-FFF2-40B4-BE49-F238E27FC236}">
                <a16:creationId xmlns:a16="http://schemas.microsoft.com/office/drawing/2014/main" id="{0B8C64B3-B140-DE2C-330B-E55E734D1C52}"/>
              </a:ext>
            </a:extLst>
          </p:cNvPr>
          <p:cNvSpPr txBox="1"/>
          <p:nvPr/>
        </p:nvSpPr>
        <p:spPr>
          <a:xfrm flipH="1">
            <a:off x="274807" y="3086727"/>
            <a:ext cx="82597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0.0001</a:t>
            </a:r>
          </a:p>
        </p:txBody>
      </p:sp>
      <p:sp>
        <p:nvSpPr>
          <p:cNvPr id="34" name="TextBox 33">
            <a:extLst>
              <a:ext uri="{FF2B5EF4-FFF2-40B4-BE49-F238E27FC236}">
                <a16:creationId xmlns:a16="http://schemas.microsoft.com/office/drawing/2014/main" id="{F86A47A7-0A27-44DB-DA83-50B23EE25FD6}"/>
              </a:ext>
            </a:extLst>
          </p:cNvPr>
          <p:cNvSpPr txBox="1"/>
          <p:nvPr/>
        </p:nvSpPr>
        <p:spPr>
          <a:xfrm flipH="1">
            <a:off x="409604" y="870526"/>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1200</a:t>
            </a:r>
          </a:p>
        </p:txBody>
      </p:sp>
      <p:sp>
        <p:nvSpPr>
          <p:cNvPr id="35" name="TextBox 34">
            <a:extLst>
              <a:ext uri="{FF2B5EF4-FFF2-40B4-BE49-F238E27FC236}">
                <a16:creationId xmlns:a16="http://schemas.microsoft.com/office/drawing/2014/main" id="{FEB68B2C-A675-E97F-D3D7-E28613EED8D5}"/>
              </a:ext>
            </a:extLst>
          </p:cNvPr>
          <p:cNvSpPr txBox="1"/>
          <p:nvPr/>
        </p:nvSpPr>
        <p:spPr>
          <a:xfrm flipH="1">
            <a:off x="503592" y="1420638"/>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600</a:t>
            </a:r>
          </a:p>
        </p:txBody>
      </p:sp>
      <p:sp>
        <p:nvSpPr>
          <p:cNvPr id="36" name="TextBox 35">
            <a:extLst>
              <a:ext uri="{FF2B5EF4-FFF2-40B4-BE49-F238E27FC236}">
                <a16:creationId xmlns:a16="http://schemas.microsoft.com/office/drawing/2014/main" id="{5C96B4FF-FAD5-84DF-9598-F60070A83A00}"/>
              </a:ext>
            </a:extLst>
          </p:cNvPr>
          <p:cNvSpPr txBox="1"/>
          <p:nvPr/>
        </p:nvSpPr>
        <p:spPr>
          <a:xfrm flipH="1">
            <a:off x="423144" y="1056111"/>
            <a:ext cx="7998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1000</a:t>
            </a:r>
          </a:p>
        </p:txBody>
      </p:sp>
      <p:sp>
        <p:nvSpPr>
          <p:cNvPr id="37" name="TextBox 36">
            <a:extLst>
              <a:ext uri="{FF2B5EF4-FFF2-40B4-BE49-F238E27FC236}">
                <a16:creationId xmlns:a16="http://schemas.microsoft.com/office/drawing/2014/main" id="{F968B21E-705F-4415-8CF3-758E00F5B8F7}"/>
              </a:ext>
            </a:extLst>
          </p:cNvPr>
          <p:cNvSpPr txBox="1"/>
          <p:nvPr/>
        </p:nvSpPr>
        <p:spPr>
          <a:xfrm flipH="1">
            <a:off x="504612" y="1243267"/>
            <a:ext cx="7998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800</a:t>
            </a:r>
          </a:p>
        </p:txBody>
      </p:sp>
      <p:sp>
        <p:nvSpPr>
          <p:cNvPr id="38" name="TextBox 37">
            <a:extLst>
              <a:ext uri="{FF2B5EF4-FFF2-40B4-BE49-F238E27FC236}">
                <a16:creationId xmlns:a16="http://schemas.microsoft.com/office/drawing/2014/main" id="{C3779C22-7DF0-D37C-B980-2334B4667109}"/>
              </a:ext>
            </a:extLst>
          </p:cNvPr>
          <p:cNvSpPr txBox="1"/>
          <p:nvPr/>
        </p:nvSpPr>
        <p:spPr>
          <a:xfrm flipH="1">
            <a:off x="517139" y="1773206"/>
            <a:ext cx="858120"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200</a:t>
            </a:r>
          </a:p>
        </p:txBody>
      </p:sp>
      <p:sp>
        <p:nvSpPr>
          <p:cNvPr id="39" name="TextBox 38">
            <a:extLst>
              <a:ext uri="{FF2B5EF4-FFF2-40B4-BE49-F238E27FC236}">
                <a16:creationId xmlns:a16="http://schemas.microsoft.com/office/drawing/2014/main" id="{A5B6B26A-2CDD-0D4B-9F85-1D4097598BF6}"/>
              </a:ext>
            </a:extLst>
          </p:cNvPr>
          <p:cNvSpPr txBox="1"/>
          <p:nvPr/>
        </p:nvSpPr>
        <p:spPr>
          <a:xfrm>
            <a:off x="3184609" y="5799426"/>
            <a:ext cx="671979"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R [au]</a:t>
            </a:r>
          </a:p>
        </p:txBody>
      </p:sp>
      <p:sp>
        <p:nvSpPr>
          <p:cNvPr id="40" name="TextBox 39">
            <a:extLst>
              <a:ext uri="{FF2B5EF4-FFF2-40B4-BE49-F238E27FC236}">
                <a16:creationId xmlns:a16="http://schemas.microsoft.com/office/drawing/2014/main" id="{B84E0657-834A-9D49-944C-C2E253D09A75}"/>
              </a:ext>
            </a:extLst>
          </p:cNvPr>
          <p:cNvSpPr txBox="1"/>
          <p:nvPr/>
        </p:nvSpPr>
        <p:spPr>
          <a:xfrm>
            <a:off x="1773950"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41" name="TextBox 40">
            <a:extLst>
              <a:ext uri="{FF2B5EF4-FFF2-40B4-BE49-F238E27FC236}">
                <a16:creationId xmlns:a16="http://schemas.microsoft.com/office/drawing/2014/main" id="{EACC7C80-49B6-8824-A75A-62A5866FEB99}"/>
              </a:ext>
            </a:extLst>
          </p:cNvPr>
          <p:cNvSpPr txBox="1"/>
          <p:nvPr/>
        </p:nvSpPr>
        <p:spPr>
          <a:xfrm>
            <a:off x="2772936"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40</a:t>
            </a:r>
          </a:p>
        </p:txBody>
      </p:sp>
      <p:sp>
        <p:nvSpPr>
          <p:cNvPr id="42" name="TextBox 41">
            <a:extLst>
              <a:ext uri="{FF2B5EF4-FFF2-40B4-BE49-F238E27FC236}">
                <a16:creationId xmlns:a16="http://schemas.microsoft.com/office/drawing/2014/main" id="{F5F74987-8191-A235-928F-8E06DE8AECC3}"/>
              </a:ext>
            </a:extLst>
          </p:cNvPr>
          <p:cNvSpPr txBox="1"/>
          <p:nvPr/>
        </p:nvSpPr>
        <p:spPr>
          <a:xfrm>
            <a:off x="3823439"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60</a:t>
            </a:r>
          </a:p>
        </p:txBody>
      </p:sp>
      <p:sp>
        <p:nvSpPr>
          <p:cNvPr id="43" name="TextBox 42">
            <a:extLst>
              <a:ext uri="{FF2B5EF4-FFF2-40B4-BE49-F238E27FC236}">
                <a16:creationId xmlns:a16="http://schemas.microsoft.com/office/drawing/2014/main" id="{D30D6C35-EEDE-5924-C0A7-5E38F9424FC1}"/>
              </a:ext>
            </a:extLst>
          </p:cNvPr>
          <p:cNvSpPr txBox="1"/>
          <p:nvPr/>
        </p:nvSpPr>
        <p:spPr>
          <a:xfrm>
            <a:off x="4801152"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80</a:t>
            </a:r>
          </a:p>
        </p:txBody>
      </p:sp>
      <p:sp>
        <p:nvSpPr>
          <p:cNvPr id="44" name="TextBox 43">
            <a:extLst>
              <a:ext uri="{FF2B5EF4-FFF2-40B4-BE49-F238E27FC236}">
                <a16:creationId xmlns:a16="http://schemas.microsoft.com/office/drawing/2014/main" id="{460C7DE9-95DB-299F-C177-09C70267B131}"/>
              </a:ext>
            </a:extLst>
          </p:cNvPr>
          <p:cNvSpPr txBox="1"/>
          <p:nvPr/>
        </p:nvSpPr>
        <p:spPr>
          <a:xfrm>
            <a:off x="7595343"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45" name="TextBox 44">
            <a:extLst>
              <a:ext uri="{FF2B5EF4-FFF2-40B4-BE49-F238E27FC236}">
                <a16:creationId xmlns:a16="http://schemas.microsoft.com/office/drawing/2014/main" id="{FE148F91-6A8A-172E-F52C-649BCB19D14F}"/>
              </a:ext>
            </a:extLst>
          </p:cNvPr>
          <p:cNvSpPr txBox="1"/>
          <p:nvPr/>
        </p:nvSpPr>
        <p:spPr>
          <a:xfrm>
            <a:off x="8594330"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40</a:t>
            </a:r>
          </a:p>
        </p:txBody>
      </p:sp>
      <p:sp>
        <p:nvSpPr>
          <p:cNvPr id="46" name="TextBox 45">
            <a:extLst>
              <a:ext uri="{FF2B5EF4-FFF2-40B4-BE49-F238E27FC236}">
                <a16:creationId xmlns:a16="http://schemas.microsoft.com/office/drawing/2014/main" id="{CB5FDAFC-BFAC-457E-2930-AB1CD0EABB5F}"/>
              </a:ext>
            </a:extLst>
          </p:cNvPr>
          <p:cNvSpPr txBox="1"/>
          <p:nvPr/>
        </p:nvSpPr>
        <p:spPr>
          <a:xfrm>
            <a:off x="9644832"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60</a:t>
            </a:r>
          </a:p>
        </p:txBody>
      </p:sp>
      <p:sp>
        <p:nvSpPr>
          <p:cNvPr id="47" name="TextBox 46">
            <a:extLst>
              <a:ext uri="{FF2B5EF4-FFF2-40B4-BE49-F238E27FC236}">
                <a16:creationId xmlns:a16="http://schemas.microsoft.com/office/drawing/2014/main" id="{E5715BB6-4C82-C958-16E4-D053A1C01894}"/>
              </a:ext>
            </a:extLst>
          </p:cNvPr>
          <p:cNvSpPr txBox="1"/>
          <p:nvPr/>
        </p:nvSpPr>
        <p:spPr>
          <a:xfrm>
            <a:off x="10622546"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80</a:t>
            </a:r>
          </a:p>
        </p:txBody>
      </p:sp>
      <p:sp>
        <p:nvSpPr>
          <p:cNvPr id="48" name="TextBox 47">
            <a:extLst>
              <a:ext uri="{FF2B5EF4-FFF2-40B4-BE49-F238E27FC236}">
                <a16:creationId xmlns:a16="http://schemas.microsoft.com/office/drawing/2014/main" id="{67885A5B-0A3A-6F0A-0618-70E0E7032EE7}"/>
              </a:ext>
            </a:extLst>
          </p:cNvPr>
          <p:cNvSpPr txBox="1"/>
          <p:nvPr/>
        </p:nvSpPr>
        <p:spPr>
          <a:xfrm>
            <a:off x="9006002" y="5799426"/>
            <a:ext cx="671979"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R [au]</a:t>
            </a:r>
          </a:p>
        </p:txBody>
      </p:sp>
      <p:sp>
        <p:nvSpPr>
          <p:cNvPr id="68" name="TextBox 67">
            <a:extLst>
              <a:ext uri="{FF2B5EF4-FFF2-40B4-BE49-F238E27FC236}">
                <a16:creationId xmlns:a16="http://schemas.microsoft.com/office/drawing/2014/main" id="{7C9A5CCE-CE7B-01CB-83B6-643B610B0015}"/>
              </a:ext>
            </a:extLst>
          </p:cNvPr>
          <p:cNvSpPr txBox="1"/>
          <p:nvPr/>
        </p:nvSpPr>
        <p:spPr>
          <a:xfrm rot="16200000" flipH="1">
            <a:off x="-394828" y="991424"/>
            <a:ext cx="1524529" cy="359009"/>
          </a:xfrm>
          <a:prstGeom prst="rect">
            <a:avLst/>
          </a:prstGeom>
          <a:noFill/>
        </p:spPr>
        <p:txBody>
          <a:bodyPr wrap="square" rtlCol="0">
            <a:spAutoFit/>
          </a:bodyPr>
          <a:lstStyle/>
          <a:p>
            <a:r>
              <a:rPr lang="en-US" sz="1733" dirty="0" err="1">
                <a:latin typeface="Arial Narrow" panose="020B0604020202020204" pitchFamily="34" charset="0"/>
                <a:cs typeface="Arial Narrow" panose="020B0604020202020204" pitchFamily="34" charset="0"/>
              </a:rPr>
              <a:t>Vp</a:t>
            </a:r>
            <a:r>
              <a:rPr lang="en-US" sz="1733" dirty="0">
                <a:latin typeface="Arial Narrow" panose="020B0604020202020204" pitchFamily="34" charset="0"/>
                <a:cs typeface="Arial Narrow" panose="020B0604020202020204" pitchFamily="34" charset="0"/>
              </a:rPr>
              <a:t> [kms</a:t>
            </a:r>
            <a:r>
              <a:rPr lang="en-US" sz="1733" baseline="30000" dirty="0">
                <a:latin typeface="Arial Narrow" panose="020B0604020202020204" pitchFamily="34" charset="0"/>
                <a:cs typeface="Arial Narrow" panose="020B0604020202020204" pitchFamily="34" charset="0"/>
              </a:rPr>
              <a:t>-1</a:t>
            </a:r>
            <a:r>
              <a:rPr lang="en-US" sz="1733" dirty="0">
                <a:latin typeface="Arial Narrow" panose="020B0604020202020204" pitchFamily="34" charset="0"/>
                <a:cs typeface="Arial Narrow" panose="020B0604020202020204" pitchFamily="34" charset="0"/>
              </a:rPr>
              <a:t>]</a:t>
            </a:r>
          </a:p>
        </p:txBody>
      </p:sp>
      <p:sp>
        <p:nvSpPr>
          <p:cNvPr id="69" name="TextBox 68">
            <a:extLst>
              <a:ext uri="{FF2B5EF4-FFF2-40B4-BE49-F238E27FC236}">
                <a16:creationId xmlns:a16="http://schemas.microsoft.com/office/drawing/2014/main" id="{7B7F53A1-97A0-5E98-0DD4-E9DC51AE748B}"/>
              </a:ext>
            </a:extLst>
          </p:cNvPr>
          <p:cNvSpPr txBox="1"/>
          <p:nvPr/>
        </p:nvSpPr>
        <p:spPr>
          <a:xfrm flipH="1">
            <a:off x="6335082" y="1618135"/>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400</a:t>
            </a:r>
          </a:p>
        </p:txBody>
      </p:sp>
      <p:sp>
        <p:nvSpPr>
          <p:cNvPr id="70" name="TextBox 69">
            <a:extLst>
              <a:ext uri="{FF2B5EF4-FFF2-40B4-BE49-F238E27FC236}">
                <a16:creationId xmlns:a16="http://schemas.microsoft.com/office/drawing/2014/main" id="{8A397484-E041-9C72-5099-C3B790E3EE4B}"/>
              </a:ext>
            </a:extLst>
          </p:cNvPr>
          <p:cNvSpPr txBox="1"/>
          <p:nvPr/>
        </p:nvSpPr>
        <p:spPr>
          <a:xfrm>
            <a:off x="6395675" y="4586763"/>
            <a:ext cx="447132"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a:t>
            </a:r>
          </a:p>
        </p:txBody>
      </p:sp>
      <p:sp>
        <p:nvSpPr>
          <p:cNvPr id="71" name="TextBox 70">
            <a:extLst>
              <a:ext uri="{FF2B5EF4-FFF2-40B4-BE49-F238E27FC236}">
                <a16:creationId xmlns:a16="http://schemas.microsoft.com/office/drawing/2014/main" id="{604BDC39-097B-ED65-7D9C-B6A2FE714E8B}"/>
              </a:ext>
            </a:extLst>
          </p:cNvPr>
          <p:cNvSpPr txBox="1"/>
          <p:nvPr/>
        </p:nvSpPr>
        <p:spPr>
          <a:xfrm>
            <a:off x="6407808" y="4804121"/>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72" name="TextBox 71">
            <a:extLst>
              <a:ext uri="{FF2B5EF4-FFF2-40B4-BE49-F238E27FC236}">
                <a16:creationId xmlns:a16="http://schemas.microsoft.com/office/drawing/2014/main" id="{96E32BFB-60EF-5852-F293-0F34FF82A1D8}"/>
              </a:ext>
            </a:extLst>
          </p:cNvPr>
          <p:cNvSpPr txBox="1"/>
          <p:nvPr/>
        </p:nvSpPr>
        <p:spPr>
          <a:xfrm>
            <a:off x="6514436" y="5028075"/>
            <a:ext cx="44713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73" name="TextBox 72">
            <a:extLst>
              <a:ext uri="{FF2B5EF4-FFF2-40B4-BE49-F238E27FC236}">
                <a16:creationId xmlns:a16="http://schemas.microsoft.com/office/drawing/2014/main" id="{2A809BB0-1027-01A6-33E4-54BDD19C532E}"/>
              </a:ext>
            </a:extLst>
          </p:cNvPr>
          <p:cNvSpPr txBox="1"/>
          <p:nvPr/>
        </p:nvSpPr>
        <p:spPr>
          <a:xfrm>
            <a:off x="6362096" y="5551490"/>
            <a:ext cx="506976"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a:t>
            </a:r>
          </a:p>
        </p:txBody>
      </p:sp>
      <p:sp>
        <p:nvSpPr>
          <p:cNvPr id="74" name="TextBox 73">
            <a:extLst>
              <a:ext uri="{FF2B5EF4-FFF2-40B4-BE49-F238E27FC236}">
                <a16:creationId xmlns:a16="http://schemas.microsoft.com/office/drawing/2014/main" id="{7D474EF4-23AC-66DB-43A7-4B2D178E0E06}"/>
              </a:ext>
            </a:extLst>
          </p:cNvPr>
          <p:cNvSpPr txBox="1"/>
          <p:nvPr/>
        </p:nvSpPr>
        <p:spPr>
          <a:xfrm>
            <a:off x="6355783" y="5302211"/>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75" name="TextBox 74">
            <a:extLst>
              <a:ext uri="{FF2B5EF4-FFF2-40B4-BE49-F238E27FC236}">
                <a16:creationId xmlns:a16="http://schemas.microsoft.com/office/drawing/2014/main" id="{A49B3BE1-8174-59D5-1ADC-944F3F61432C}"/>
              </a:ext>
            </a:extLst>
          </p:cNvPr>
          <p:cNvSpPr txBox="1"/>
          <p:nvPr/>
        </p:nvSpPr>
        <p:spPr>
          <a:xfrm rot="16200000" flipH="1">
            <a:off x="5697896" y="4983210"/>
            <a:ext cx="111224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Lat [deg]</a:t>
            </a:r>
          </a:p>
        </p:txBody>
      </p:sp>
      <p:sp>
        <p:nvSpPr>
          <p:cNvPr id="76" name="TextBox 75">
            <a:extLst>
              <a:ext uri="{FF2B5EF4-FFF2-40B4-BE49-F238E27FC236}">
                <a16:creationId xmlns:a16="http://schemas.microsoft.com/office/drawing/2014/main" id="{A01470E2-5067-51BF-1FAF-86943802114A}"/>
              </a:ext>
            </a:extLst>
          </p:cNvPr>
          <p:cNvSpPr txBox="1"/>
          <p:nvPr/>
        </p:nvSpPr>
        <p:spPr>
          <a:xfrm rot="16200000" flipH="1">
            <a:off x="5490040" y="3720804"/>
            <a:ext cx="155930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Log</a:t>
            </a:r>
            <a:r>
              <a:rPr lang="en-US" sz="1733" baseline="-25000" dirty="0">
                <a:latin typeface="Arial Narrow" panose="020B0604020202020204" pitchFamily="34" charset="0"/>
                <a:cs typeface="Arial Narrow" panose="020B0604020202020204" pitchFamily="34" charset="0"/>
              </a:rPr>
              <a:t>10</a:t>
            </a:r>
            <a:r>
              <a:rPr lang="en-US" sz="1733" dirty="0">
                <a:latin typeface="Arial Narrow" panose="020B0604020202020204" pitchFamily="34" charset="0"/>
                <a:cs typeface="Arial Narrow" panose="020B0604020202020204" pitchFamily="34" charset="0"/>
              </a:rPr>
              <a:t>(</a:t>
            </a:r>
            <a:r>
              <a:rPr lang="en-US" sz="1733" dirty="0" err="1">
                <a:latin typeface="Arial Narrow" panose="020B0604020202020204" pitchFamily="34" charset="0"/>
                <a:cs typeface="Arial Narrow" panose="020B0604020202020204" pitchFamily="34" charset="0"/>
              </a:rPr>
              <a:t>Tp</a:t>
            </a:r>
            <a:r>
              <a:rPr lang="en-US" sz="1733" dirty="0">
                <a:latin typeface="Arial Narrow" panose="020B0604020202020204" pitchFamily="34" charset="0"/>
                <a:cs typeface="Arial Narrow" panose="020B0604020202020204" pitchFamily="34" charset="0"/>
              </a:rPr>
              <a:t>) [K]</a:t>
            </a:r>
          </a:p>
        </p:txBody>
      </p:sp>
      <p:sp>
        <p:nvSpPr>
          <p:cNvPr id="77" name="TextBox 76">
            <a:extLst>
              <a:ext uri="{FF2B5EF4-FFF2-40B4-BE49-F238E27FC236}">
                <a16:creationId xmlns:a16="http://schemas.microsoft.com/office/drawing/2014/main" id="{31371633-8AE1-E356-A38F-610CD0F1DA1D}"/>
              </a:ext>
            </a:extLst>
          </p:cNvPr>
          <p:cNvSpPr txBox="1"/>
          <p:nvPr/>
        </p:nvSpPr>
        <p:spPr>
          <a:xfrm rot="16200000" flipH="1">
            <a:off x="5423116" y="2255898"/>
            <a:ext cx="152452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np [cm</a:t>
            </a:r>
            <a:r>
              <a:rPr lang="en-US" sz="1733" baseline="30000" dirty="0">
                <a:latin typeface="Arial Narrow" panose="020B0604020202020204" pitchFamily="34" charset="0"/>
                <a:cs typeface="Arial Narrow" panose="020B0604020202020204" pitchFamily="34" charset="0"/>
              </a:rPr>
              <a:t>-3</a:t>
            </a:r>
            <a:r>
              <a:rPr lang="en-US" sz="1733" dirty="0">
                <a:latin typeface="Arial Narrow" panose="020B0604020202020204" pitchFamily="34" charset="0"/>
                <a:cs typeface="Arial Narrow" panose="020B0604020202020204" pitchFamily="34" charset="0"/>
              </a:rPr>
              <a:t>]</a:t>
            </a:r>
          </a:p>
        </p:txBody>
      </p:sp>
      <p:sp>
        <p:nvSpPr>
          <p:cNvPr id="78" name="TextBox 77">
            <a:extLst>
              <a:ext uri="{FF2B5EF4-FFF2-40B4-BE49-F238E27FC236}">
                <a16:creationId xmlns:a16="http://schemas.microsoft.com/office/drawing/2014/main" id="{647E872C-F18F-634F-2865-12CE940253AC}"/>
              </a:ext>
            </a:extLst>
          </p:cNvPr>
          <p:cNvSpPr txBox="1"/>
          <p:nvPr/>
        </p:nvSpPr>
        <p:spPr>
          <a:xfrm flipH="1">
            <a:off x="6319510" y="2055591"/>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100</a:t>
            </a:r>
          </a:p>
        </p:txBody>
      </p:sp>
      <p:sp>
        <p:nvSpPr>
          <p:cNvPr id="79" name="TextBox 78">
            <a:extLst>
              <a:ext uri="{FF2B5EF4-FFF2-40B4-BE49-F238E27FC236}">
                <a16:creationId xmlns:a16="http://schemas.microsoft.com/office/drawing/2014/main" id="{F0B7A2F7-6E01-4240-F211-350608E6D572}"/>
              </a:ext>
            </a:extLst>
          </p:cNvPr>
          <p:cNvSpPr txBox="1"/>
          <p:nvPr/>
        </p:nvSpPr>
        <p:spPr>
          <a:xfrm flipH="1">
            <a:off x="6274382" y="2784118"/>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0.01</a:t>
            </a:r>
          </a:p>
        </p:txBody>
      </p:sp>
      <p:sp>
        <p:nvSpPr>
          <p:cNvPr id="80" name="TextBox 79">
            <a:extLst>
              <a:ext uri="{FF2B5EF4-FFF2-40B4-BE49-F238E27FC236}">
                <a16:creationId xmlns:a16="http://schemas.microsoft.com/office/drawing/2014/main" id="{B5EE5535-087A-03DC-6344-644DFB566DEA}"/>
              </a:ext>
            </a:extLst>
          </p:cNvPr>
          <p:cNvSpPr txBox="1"/>
          <p:nvPr/>
        </p:nvSpPr>
        <p:spPr>
          <a:xfrm flipH="1">
            <a:off x="6092750" y="3108118"/>
            <a:ext cx="82597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0.0001</a:t>
            </a:r>
          </a:p>
        </p:txBody>
      </p:sp>
      <p:sp>
        <p:nvSpPr>
          <p:cNvPr id="81" name="TextBox 80">
            <a:extLst>
              <a:ext uri="{FF2B5EF4-FFF2-40B4-BE49-F238E27FC236}">
                <a16:creationId xmlns:a16="http://schemas.microsoft.com/office/drawing/2014/main" id="{0E609199-0086-D531-B20D-461264EA8B1D}"/>
              </a:ext>
            </a:extLst>
          </p:cNvPr>
          <p:cNvSpPr txBox="1"/>
          <p:nvPr/>
        </p:nvSpPr>
        <p:spPr>
          <a:xfrm flipH="1">
            <a:off x="6227547" y="891916"/>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1200</a:t>
            </a:r>
          </a:p>
        </p:txBody>
      </p:sp>
      <p:sp>
        <p:nvSpPr>
          <p:cNvPr id="82" name="TextBox 81">
            <a:extLst>
              <a:ext uri="{FF2B5EF4-FFF2-40B4-BE49-F238E27FC236}">
                <a16:creationId xmlns:a16="http://schemas.microsoft.com/office/drawing/2014/main" id="{13EFD207-FA4C-4E62-401F-5E639D48192D}"/>
              </a:ext>
            </a:extLst>
          </p:cNvPr>
          <p:cNvSpPr txBox="1"/>
          <p:nvPr/>
        </p:nvSpPr>
        <p:spPr>
          <a:xfrm flipH="1">
            <a:off x="6321535" y="144202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600</a:t>
            </a:r>
          </a:p>
        </p:txBody>
      </p:sp>
      <p:sp>
        <p:nvSpPr>
          <p:cNvPr id="83" name="TextBox 82">
            <a:extLst>
              <a:ext uri="{FF2B5EF4-FFF2-40B4-BE49-F238E27FC236}">
                <a16:creationId xmlns:a16="http://schemas.microsoft.com/office/drawing/2014/main" id="{F28524E7-E740-6B18-6D6E-A4A35B9E257C}"/>
              </a:ext>
            </a:extLst>
          </p:cNvPr>
          <p:cNvSpPr txBox="1"/>
          <p:nvPr/>
        </p:nvSpPr>
        <p:spPr>
          <a:xfrm flipH="1">
            <a:off x="6241087" y="1077502"/>
            <a:ext cx="7998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1000</a:t>
            </a:r>
          </a:p>
        </p:txBody>
      </p:sp>
      <p:sp>
        <p:nvSpPr>
          <p:cNvPr id="84" name="TextBox 83">
            <a:extLst>
              <a:ext uri="{FF2B5EF4-FFF2-40B4-BE49-F238E27FC236}">
                <a16:creationId xmlns:a16="http://schemas.microsoft.com/office/drawing/2014/main" id="{2D439E33-7964-2027-7264-05F2B6D35171}"/>
              </a:ext>
            </a:extLst>
          </p:cNvPr>
          <p:cNvSpPr txBox="1"/>
          <p:nvPr/>
        </p:nvSpPr>
        <p:spPr>
          <a:xfrm flipH="1">
            <a:off x="6322839" y="1253227"/>
            <a:ext cx="7998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800</a:t>
            </a:r>
          </a:p>
        </p:txBody>
      </p:sp>
      <p:sp>
        <p:nvSpPr>
          <p:cNvPr id="85" name="TextBox 84">
            <a:extLst>
              <a:ext uri="{FF2B5EF4-FFF2-40B4-BE49-F238E27FC236}">
                <a16:creationId xmlns:a16="http://schemas.microsoft.com/office/drawing/2014/main" id="{F2F73285-783C-C9D1-3BD3-EDD94166AD1C}"/>
              </a:ext>
            </a:extLst>
          </p:cNvPr>
          <p:cNvSpPr txBox="1"/>
          <p:nvPr/>
        </p:nvSpPr>
        <p:spPr>
          <a:xfrm rot="16200000" flipH="1">
            <a:off x="5432052" y="1082113"/>
            <a:ext cx="1524529" cy="359009"/>
          </a:xfrm>
          <a:prstGeom prst="rect">
            <a:avLst/>
          </a:prstGeom>
          <a:noFill/>
        </p:spPr>
        <p:txBody>
          <a:bodyPr wrap="square" rtlCol="0">
            <a:spAutoFit/>
          </a:bodyPr>
          <a:lstStyle/>
          <a:p>
            <a:r>
              <a:rPr lang="en-US" sz="1733" dirty="0" err="1">
                <a:latin typeface="Arial Narrow" panose="020B0604020202020204" pitchFamily="34" charset="0"/>
                <a:cs typeface="Arial Narrow" panose="020B0604020202020204" pitchFamily="34" charset="0"/>
              </a:rPr>
              <a:t>Vp</a:t>
            </a:r>
            <a:r>
              <a:rPr lang="en-US" sz="1733" dirty="0">
                <a:latin typeface="Arial Narrow" panose="020B0604020202020204" pitchFamily="34" charset="0"/>
                <a:cs typeface="Arial Narrow" panose="020B0604020202020204" pitchFamily="34" charset="0"/>
              </a:rPr>
              <a:t> [kms</a:t>
            </a:r>
            <a:r>
              <a:rPr lang="en-US" sz="1733" baseline="30000" dirty="0">
                <a:latin typeface="Arial Narrow" panose="020B0604020202020204" pitchFamily="34" charset="0"/>
                <a:cs typeface="Arial Narrow" panose="020B0604020202020204" pitchFamily="34" charset="0"/>
              </a:rPr>
              <a:t>-1</a:t>
            </a:r>
            <a:r>
              <a:rPr lang="en-US" sz="1733" dirty="0">
                <a:latin typeface="Arial Narrow" panose="020B0604020202020204" pitchFamily="34" charset="0"/>
                <a:cs typeface="Arial Narrow" panose="020B0604020202020204" pitchFamily="34" charset="0"/>
              </a:rPr>
              <a:t>]</a:t>
            </a:r>
          </a:p>
        </p:txBody>
      </p:sp>
      <p:sp>
        <p:nvSpPr>
          <p:cNvPr id="90" name="TextBox 89">
            <a:extLst>
              <a:ext uri="{FF2B5EF4-FFF2-40B4-BE49-F238E27FC236}">
                <a16:creationId xmlns:a16="http://schemas.microsoft.com/office/drawing/2014/main" id="{AF85DA15-D24C-BE0E-BEFC-2C2ED8BDED58}"/>
              </a:ext>
            </a:extLst>
          </p:cNvPr>
          <p:cNvSpPr txBox="1"/>
          <p:nvPr/>
        </p:nvSpPr>
        <p:spPr>
          <a:xfrm>
            <a:off x="5091217" y="961685"/>
            <a:ext cx="417102" cy="359009"/>
          </a:xfrm>
          <a:prstGeom prst="rect">
            <a:avLst/>
          </a:prstGeom>
          <a:noFill/>
        </p:spPr>
        <p:txBody>
          <a:bodyPr wrap="none" rtlCol="0">
            <a:spAutoFit/>
          </a:bodyPr>
          <a:lstStyle/>
          <a:p>
            <a:r>
              <a:rPr lang="en-US" sz="1733" dirty="0">
                <a:solidFill>
                  <a:srgbClr val="A192F1"/>
                </a:solidFill>
                <a:latin typeface="Arial Narrow" panose="020B0604020202020204" pitchFamily="34" charset="0"/>
                <a:cs typeface="Arial Narrow" panose="020B0604020202020204" pitchFamily="34" charset="0"/>
              </a:rPr>
              <a:t>TS</a:t>
            </a:r>
          </a:p>
        </p:txBody>
      </p:sp>
      <p:sp>
        <p:nvSpPr>
          <p:cNvPr id="91" name="TextBox 90">
            <a:extLst>
              <a:ext uri="{FF2B5EF4-FFF2-40B4-BE49-F238E27FC236}">
                <a16:creationId xmlns:a16="http://schemas.microsoft.com/office/drawing/2014/main" id="{91FDADF8-CD8F-E11F-1BBC-1F301CD05AB8}"/>
              </a:ext>
            </a:extLst>
          </p:cNvPr>
          <p:cNvSpPr txBox="1"/>
          <p:nvPr/>
        </p:nvSpPr>
        <p:spPr>
          <a:xfrm>
            <a:off x="861167" y="603063"/>
            <a:ext cx="1040157" cy="359009"/>
          </a:xfrm>
          <a:prstGeom prst="rect">
            <a:avLst/>
          </a:prstGeom>
          <a:noFill/>
        </p:spPr>
        <p:txBody>
          <a:bodyPr wrap="none" rtlCol="0">
            <a:spAutoFit/>
          </a:bodyPr>
          <a:lstStyle/>
          <a:p>
            <a:r>
              <a:rPr lang="en-US" sz="1733" b="1" dirty="0">
                <a:latin typeface="Arial Narrow" panose="020B0604020202020204" pitchFamily="34" charset="0"/>
                <a:cs typeface="Arial Narrow" panose="020B0604020202020204" pitchFamily="34" charset="0"/>
              </a:rPr>
              <a:t>Voyager 2</a:t>
            </a:r>
          </a:p>
        </p:txBody>
      </p:sp>
      <p:sp>
        <p:nvSpPr>
          <p:cNvPr id="93" name="TextBox 92">
            <a:extLst>
              <a:ext uri="{FF2B5EF4-FFF2-40B4-BE49-F238E27FC236}">
                <a16:creationId xmlns:a16="http://schemas.microsoft.com/office/drawing/2014/main" id="{584CDDAE-F5B3-113C-4C9B-46F439BFFAB1}"/>
              </a:ext>
            </a:extLst>
          </p:cNvPr>
          <p:cNvSpPr txBox="1"/>
          <p:nvPr/>
        </p:nvSpPr>
        <p:spPr>
          <a:xfrm>
            <a:off x="4719667" y="650413"/>
            <a:ext cx="2839239"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Solar Rotation Bins (25.38 Days)</a:t>
            </a:r>
          </a:p>
        </p:txBody>
      </p:sp>
      <p:pic>
        <p:nvPicPr>
          <p:cNvPr id="95" name="Picture 94">
            <a:extLst>
              <a:ext uri="{FF2B5EF4-FFF2-40B4-BE49-F238E27FC236}">
                <a16:creationId xmlns:a16="http://schemas.microsoft.com/office/drawing/2014/main" id="{CDBC238A-FA84-65E5-1688-F2ED9C95284D}"/>
              </a:ext>
            </a:extLst>
          </p:cNvPr>
          <p:cNvPicPr>
            <a:picLocks noChangeAspect="1"/>
          </p:cNvPicPr>
          <p:nvPr/>
        </p:nvPicPr>
        <p:blipFill rotWithShape="1">
          <a:blip r:embed="rId5"/>
          <a:srcRect l="17496" t="-136" r="60818" b="95914"/>
          <a:stretch/>
        </p:blipFill>
        <p:spPr>
          <a:xfrm>
            <a:off x="3258481" y="1038776"/>
            <a:ext cx="1854572" cy="467301"/>
          </a:xfrm>
          <a:prstGeom prst="rect">
            <a:avLst/>
          </a:prstGeom>
        </p:spPr>
      </p:pic>
      <p:pic>
        <p:nvPicPr>
          <p:cNvPr id="96" name="Picture 95">
            <a:extLst>
              <a:ext uri="{FF2B5EF4-FFF2-40B4-BE49-F238E27FC236}">
                <a16:creationId xmlns:a16="http://schemas.microsoft.com/office/drawing/2014/main" id="{A6E65C86-E221-7A70-2EAB-31CC57C9C27D}"/>
              </a:ext>
            </a:extLst>
          </p:cNvPr>
          <p:cNvPicPr>
            <a:picLocks noChangeAspect="1"/>
          </p:cNvPicPr>
          <p:nvPr/>
        </p:nvPicPr>
        <p:blipFill rotWithShape="1">
          <a:blip r:embed="rId5"/>
          <a:srcRect l="17496" t="-136" r="59380" b="95914"/>
          <a:stretch/>
        </p:blipFill>
        <p:spPr>
          <a:xfrm>
            <a:off x="9304719" y="1038776"/>
            <a:ext cx="1977525" cy="467301"/>
          </a:xfrm>
          <a:prstGeom prst="rect">
            <a:avLst/>
          </a:prstGeom>
        </p:spPr>
      </p:pic>
      <p:sp>
        <p:nvSpPr>
          <p:cNvPr id="97" name="Rectangle 96">
            <a:extLst>
              <a:ext uri="{FF2B5EF4-FFF2-40B4-BE49-F238E27FC236}">
                <a16:creationId xmlns:a16="http://schemas.microsoft.com/office/drawing/2014/main" id="{A4BBF87B-5022-9956-DD06-AE90E26B5AC2}"/>
              </a:ext>
            </a:extLst>
          </p:cNvPr>
          <p:cNvSpPr/>
          <p:nvPr/>
        </p:nvSpPr>
        <p:spPr>
          <a:xfrm>
            <a:off x="2043710" y="1232942"/>
            <a:ext cx="909433" cy="294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8" name="Rectangle 97">
            <a:extLst>
              <a:ext uri="{FF2B5EF4-FFF2-40B4-BE49-F238E27FC236}">
                <a16:creationId xmlns:a16="http://schemas.microsoft.com/office/drawing/2014/main" id="{0D689D80-C4D8-88EB-4436-3AB96067A48C}"/>
              </a:ext>
            </a:extLst>
          </p:cNvPr>
          <p:cNvSpPr/>
          <p:nvPr/>
        </p:nvSpPr>
        <p:spPr>
          <a:xfrm>
            <a:off x="7856221" y="1198438"/>
            <a:ext cx="909433" cy="294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4" name="TextBox 93">
            <a:extLst>
              <a:ext uri="{FF2B5EF4-FFF2-40B4-BE49-F238E27FC236}">
                <a16:creationId xmlns:a16="http://schemas.microsoft.com/office/drawing/2014/main" id="{B5AE63A6-ABDB-E0A8-453E-E89E8D93AA13}"/>
              </a:ext>
            </a:extLst>
          </p:cNvPr>
          <p:cNvSpPr txBox="1"/>
          <p:nvPr/>
        </p:nvSpPr>
        <p:spPr>
          <a:xfrm>
            <a:off x="1929420" y="961684"/>
            <a:ext cx="1344727" cy="625684"/>
          </a:xfrm>
          <a:prstGeom prst="rect">
            <a:avLst/>
          </a:prstGeom>
          <a:noFill/>
        </p:spPr>
        <p:txBody>
          <a:bodyPr wrap="none" rtlCol="0">
            <a:spAutoFit/>
          </a:bodyPr>
          <a:lstStyle/>
          <a:p>
            <a:r>
              <a:rPr lang="en-US" sz="1733" dirty="0">
                <a:solidFill>
                  <a:srgbClr val="0734F3"/>
                </a:solidFill>
                <a:latin typeface="Arial Narrow" panose="020B0604020202020204" pitchFamily="34" charset="0"/>
                <a:cs typeface="Arial Narrow" panose="020B0604020202020204" pitchFamily="34" charset="0"/>
              </a:rPr>
              <a:t>Low Variability</a:t>
            </a:r>
          </a:p>
          <a:p>
            <a:r>
              <a:rPr lang="en-US" sz="1733" dirty="0">
                <a:solidFill>
                  <a:srgbClr val="0734F3"/>
                </a:solidFill>
                <a:latin typeface="Arial Narrow" panose="020B0604020202020204" pitchFamily="34" charset="0"/>
                <a:cs typeface="Arial Narrow" panose="020B0604020202020204" pitchFamily="34" charset="0"/>
              </a:rPr>
              <a:t>Beyond 20 au</a:t>
            </a:r>
          </a:p>
        </p:txBody>
      </p:sp>
      <p:sp>
        <p:nvSpPr>
          <p:cNvPr id="100" name="TextBox 99">
            <a:extLst>
              <a:ext uri="{FF2B5EF4-FFF2-40B4-BE49-F238E27FC236}">
                <a16:creationId xmlns:a16="http://schemas.microsoft.com/office/drawing/2014/main" id="{3B78DCA5-DA31-2541-4806-BEFB0344A0FD}"/>
              </a:ext>
            </a:extLst>
          </p:cNvPr>
          <p:cNvSpPr txBox="1"/>
          <p:nvPr/>
        </p:nvSpPr>
        <p:spPr>
          <a:xfrm>
            <a:off x="7759994" y="961684"/>
            <a:ext cx="1344727" cy="625684"/>
          </a:xfrm>
          <a:prstGeom prst="rect">
            <a:avLst/>
          </a:prstGeom>
          <a:noFill/>
        </p:spPr>
        <p:txBody>
          <a:bodyPr wrap="none" rtlCol="0">
            <a:spAutoFit/>
          </a:bodyPr>
          <a:lstStyle/>
          <a:p>
            <a:r>
              <a:rPr lang="en-US" sz="1733" dirty="0">
                <a:solidFill>
                  <a:srgbClr val="0734F3"/>
                </a:solidFill>
                <a:latin typeface="Arial Narrow" panose="020B0604020202020204" pitchFamily="34" charset="0"/>
                <a:cs typeface="Arial Narrow" panose="020B0604020202020204" pitchFamily="34" charset="0"/>
              </a:rPr>
              <a:t>Low Variability</a:t>
            </a:r>
          </a:p>
          <a:p>
            <a:r>
              <a:rPr lang="en-US" sz="1733" dirty="0">
                <a:solidFill>
                  <a:srgbClr val="0734F3"/>
                </a:solidFill>
                <a:latin typeface="Arial Narrow" panose="020B0604020202020204" pitchFamily="34" charset="0"/>
                <a:cs typeface="Arial Narrow" panose="020B0604020202020204" pitchFamily="34" charset="0"/>
              </a:rPr>
              <a:t>Beyond 20 au</a:t>
            </a:r>
          </a:p>
        </p:txBody>
      </p:sp>
      <p:sp>
        <p:nvSpPr>
          <p:cNvPr id="104" name="TextBox 103">
            <a:extLst>
              <a:ext uri="{FF2B5EF4-FFF2-40B4-BE49-F238E27FC236}">
                <a16:creationId xmlns:a16="http://schemas.microsoft.com/office/drawing/2014/main" id="{D85624C2-E289-2DDE-590D-080A144B432A}"/>
              </a:ext>
            </a:extLst>
          </p:cNvPr>
          <p:cNvSpPr txBox="1"/>
          <p:nvPr/>
        </p:nvSpPr>
        <p:spPr>
          <a:xfrm>
            <a:off x="4445830" y="5207934"/>
            <a:ext cx="1040157" cy="359009"/>
          </a:xfrm>
          <a:prstGeom prst="rect">
            <a:avLst/>
          </a:prstGeom>
          <a:noFill/>
        </p:spPr>
        <p:txBody>
          <a:bodyPr wrap="none" rtlCol="0">
            <a:spAutoFit/>
          </a:bodyPr>
          <a:lstStyle/>
          <a:p>
            <a:r>
              <a:rPr lang="en-US" sz="1733" b="1" dirty="0">
                <a:latin typeface="Arial Narrow" panose="020B0604020202020204" pitchFamily="34" charset="0"/>
                <a:cs typeface="Arial Narrow" panose="020B0604020202020204" pitchFamily="34" charset="0"/>
              </a:rPr>
              <a:t>Voyager 2</a:t>
            </a:r>
          </a:p>
        </p:txBody>
      </p:sp>
      <p:sp>
        <p:nvSpPr>
          <p:cNvPr id="105" name="TextBox 104">
            <a:extLst>
              <a:ext uri="{FF2B5EF4-FFF2-40B4-BE49-F238E27FC236}">
                <a16:creationId xmlns:a16="http://schemas.microsoft.com/office/drawing/2014/main" id="{0FD53F87-5D38-0CE8-071C-D1AE249867FA}"/>
              </a:ext>
            </a:extLst>
          </p:cNvPr>
          <p:cNvSpPr txBox="1"/>
          <p:nvPr/>
        </p:nvSpPr>
        <p:spPr>
          <a:xfrm>
            <a:off x="9006001" y="5084365"/>
            <a:ext cx="1386918" cy="359009"/>
          </a:xfrm>
          <a:prstGeom prst="rect">
            <a:avLst/>
          </a:prstGeom>
          <a:noFill/>
        </p:spPr>
        <p:txBody>
          <a:bodyPr wrap="none" rtlCol="0">
            <a:spAutoFit/>
          </a:bodyPr>
          <a:lstStyle/>
          <a:p>
            <a:r>
              <a:rPr lang="en-US" sz="1733" b="1" dirty="0">
                <a:solidFill>
                  <a:srgbClr val="FF8001"/>
                </a:solidFill>
                <a:latin typeface="Arial Narrow" panose="020B0604020202020204" pitchFamily="34" charset="0"/>
                <a:cs typeface="Arial Narrow" panose="020B0604020202020204" pitchFamily="34" charset="0"/>
              </a:rPr>
              <a:t>New Horizons</a:t>
            </a:r>
          </a:p>
        </p:txBody>
      </p:sp>
    </p:spTree>
    <p:extLst>
      <p:ext uri="{BB962C8B-B14F-4D97-AF65-F5344CB8AC3E}">
        <p14:creationId xmlns:p14="http://schemas.microsoft.com/office/powerpoint/2010/main" val="23498727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AA92-EC8F-ECCE-4920-A24FEB762A88}"/>
              </a:ext>
            </a:extLst>
          </p:cNvPr>
          <p:cNvSpPr>
            <a:spLocks noGrp="1"/>
          </p:cNvSpPr>
          <p:nvPr>
            <p:ph type="title"/>
          </p:nvPr>
        </p:nvSpPr>
        <p:spPr/>
        <p:txBody>
          <a:bodyPr/>
          <a:lstStyle/>
          <a:p>
            <a:r>
              <a:rPr lang="en-US" dirty="0"/>
              <a:t>Highest Rate Option</a:t>
            </a:r>
          </a:p>
        </p:txBody>
      </p:sp>
      <p:sp>
        <p:nvSpPr>
          <p:cNvPr id="3" name="Content Placeholder 2">
            <a:extLst>
              <a:ext uri="{FF2B5EF4-FFF2-40B4-BE49-F238E27FC236}">
                <a16:creationId xmlns:a16="http://schemas.microsoft.com/office/drawing/2014/main" id="{5D22112F-B046-0BC1-DB4B-E2512C199428}"/>
              </a:ext>
            </a:extLst>
          </p:cNvPr>
          <p:cNvSpPr>
            <a:spLocks noGrp="1"/>
          </p:cNvSpPr>
          <p:nvPr>
            <p:ph idx="1"/>
          </p:nvPr>
        </p:nvSpPr>
        <p:spPr/>
        <p:txBody>
          <a:bodyPr/>
          <a:lstStyle/>
          <a:p>
            <a:r>
              <a:rPr lang="en-US" dirty="0"/>
              <a:t>0x585 (Summary; Health and Safety) </a:t>
            </a:r>
            <a:r>
              <a:rPr lang="en-US" dirty="0">
                <a:solidFill>
                  <a:srgbClr val="FF0000"/>
                </a:solidFill>
              </a:rPr>
              <a:t>once per hour</a:t>
            </a:r>
          </a:p>
          <a:p>
            <a:r>
              <a:rPr lang="en-US" dirty="0"/>
              <a:t>0x589 (Housekeeping; Health and Safety) </a:t>
            </a:r>
            <a:r>
              <a:rPr lang="en-US" dirty="0">
                <a:solidFill>
                  <a:srgbClr val="FF0000"/>
                </a:solidFill>
              </a:rPr>
              <a:t>once per hour</a:t>
            </a:r>
          </a:p>
          <a:p>
            <a:r>
              <a:rPr lang="en-US" dirty="0"/>
              <a:t>0x586/7 (Histogram; Pickup Ions) set once per </a:t>
            </a:r>
            <a:r>
              <a:rPr lang="en-US" dirty="0">
                <a:solidFill>
                  <a:srgbClr val="FF0000"/>
                </a:solidFill>
              </a:rPr>
              <a:t>SWAP day </a:t>
            </a:r>
            <a:r>
              <a:rPr lang="en-US" dirty="0"/>
              <a:t>producing cadence of ~29 minutes</a:t>
            </a:r>
          </a:p>
          <a:p>
            <a:r>
              <a:rPr lang="en-US" dirty="0"/>
              <a:t>0x584 (Realtime; Solar Wind) set of coarse and fine sweep count rate energy distributions is recorded every 64 seconds. </a:t>
            </a:r>
          </a:p>
          <a:p>
            <a:r>
              <a:rPr lang="en-US" dirty="0"/>
              <a:t>Total Data Volume Per Day ~24.33Mbits</a:t>
            </a:r>
          </a:p>
          <a:p>
            <a:r>
              <a:rPr lang="en-US" dirty="0"/>
              <a:t>Total Data Volume For 365 days ~8.88 </a:t>
            </a:r>
            <a:r>
              <a:rPr lang="en-US" dirty="0" err="1"/>
              <a:t>Gbits</a:t>
            </a: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D9CF473-83E6-319E-5E5F-6AC7BCDDDAA9}"/>
              </a:ext>
            </a:extLst>
          </p:cNvPr>
          <p:cNvSpPr>
            <a:spLocks noGrp="1"/>
          </p:cNvSpPr>
          <p:nvPr>
            <p:ph type="sldNum" sz="quarter" idx="12"/>
          </p:nvPr>
        </p:nvSpPr>
        <p:spPr/>
        <p:txBody>
          <a:bodyPr/>
          <a:lstStyle/>
          <a:p>
            <a:fld id="{C6AF9BA7-17FB-2E48-83EB-7D6D9DF56C99}" type="slidenum">
              <a:rPr lang="en-US" smtClean="0"/>
              <a:t>30</a:t>
            </a:fld>
            <a:endParaRPr lang="en-US"/>
          </a:p>
        </p:txBody>
      </p:sp>
    </p:spTree>
    <p:extLst>
      <p:ext uri="{BB962C8B-B14F-4D97-AF65-F5344CB8AC3E}">
        <p14:creationId xmlns:p14="http://schemas.microsoft.com/office/powerpoint/2010/main" val="3316236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9FD1-46E7-05B0-3785-CB963F8A7124}"/>
              </a:ext>
            </a:extLst>
          </p:cNvPr>
          <p:cNvSpPr>
            <a:spLocks noGrp="1"/>
          </p:cNvSpPr>
          <p:nvPr>
            <p:ph type="title"/>
          </p:nvPr>
        </p:nvSpPr>
        <p:spPr>
          <a:xfrm>
            <a:off x="370840" y="131445"/>
            <a:ext cx="11292840" cy="1325563"/>
          </a:xfrm>
        </p:spPr>
        <p:txBody>
          <a:bodyPr/>
          <a:lstStyle/>
          <a:p>
            <a:r>
              <a:rPr lang="en-US" dirty="0"/>
              <a:t>Options For Increased SWAP data at the Termination Shock (TS)</a:t>
            </a:r>
          </a:p>
        </p:txBody>
      </p:sp>
      <p:sp>
        <p:nvSpPr>
          <p:cNvPr id="3" name="Content Placeholder 2">
            <a:extLst>
              <a:ext uri="{FF2B5EF4-FFF2-40B4-BE49-F238E27FC236}">
                <a16:creationId xmlns:a16="http://schemas.microsoft.com/office/drawing/2014/main" id="{C1456323-B022-7DCF-29A5-C31019AE8F65}"/>
              </a:ext>
            </a:extLst>
          </p:cNvPr>
          <p:cNvSpPr>
            <a:spLocks noGrp="1"/>
          </p:cNvSpPr>
          <p:nvPr>
            <p:ph idx="1"/>
          </p:nvPr>
        </p:nvSpPr>
        <p:spPr>
          <a:xfrm>
            <a:off x="223520" y="1825624"/>
            <a:ext cx="11653520" cy="4768215"/>
          </a:xfrm>
        </p:spPr>
        <p:txBody>
          <a:bodyPr>
            <a:normAutofit lnSpcReduction="10000"/>
          </a:bodyPr>
          <a:lstStyle/>
          <a:p>
            <a:pPr marL="514350" indent="-514350">
              <a:buFont typeface="+mj-lt"/>
              <a:buAutoNum type="arabicPeriod"/>
            </a:pPr>
            <a:r>
              <a:rPr lang="en-US" dirty="0"/>
              <a:t>Give SWAP more data volume allocation so they can increase the data collection rates.</a:t>
            </a:r>
          </a:p>
          <a:p>
            <a:pPr lvl="1"/>
            <a:r>
              <a:rPr lang="en-US" dirty="0"/>
              <a:t>Requires more space on the recorder for the additional data</a:t>
            </a:r>
          </a:p>
          <a:p>
            <a:pPr lvl="1"/>
            <a:r>
              <a:rPr lang="en-US" dirty="0"/>
              <a:t>Requires additional downlink capability to playback the additional data.</a:t>
            </a:r>
          </a:p>
          <a:p>
            <a:pPr marL="514350" indent="-514350">
              <a:buFont typeface="+mj-lt"/>
              <a:buAutoNum type="arabicPeriod"/>
            </a:pPr>
            <a:r>
              <a:rPr lang="en-US" dirty="0"/>
              <a:t>Take SWAP solar wind data (0x584) at full rates (coarse-fine scan pair every 64 seconds store in a set of 64 packets ) </a:t>
            </a:r>
          </a:p>
          <a:p>
            <a:pPr lvl="1"/>
            <a:r>
              <a:rPr lang="en-US" dirty="0"/>
              <a:t>Would need a way to play back every n</a:t>
            </a:r>
            <a:r>
              <a:rPr lang="en-US" baseline="-25000" dirty="0"/>
              <a:t>th</a:t>
            </a:r>
            <a:r>
              <a:rPr lang="en-US" dirty="0"/>
              <a:t> set of packets</a:t>
            </a:r>
          </a:p>
          <a:p>
            <a:pPr lvl="1"/>
            <a:r>
              <a:rPr lang="en-US" dirty="0"/>
              <a:t>Problem this would take too many playback commands using our current method of commanding playbacks.</a:t>
            </a:r>
          </a:p>
          <a:p>
            <a:r>
              <a:rPr lang="en-US" dirty="0">
                <a:solidFill>
                  <a:srgbClr val="1126FF"/>
                </a:solidFill>
              </a:rPr>
              <a:t>If we want to do special operations near the TS, we would then need to accurately forecast the TS location at least about 2 years ahead of time to do the load build planning since in hibernation we are doing 1 load build a year. </a:t>
            </a:r>
          </a:p>
          <a:p>
            <a:endParaRPr lang="en-US" dirty="0"/>
          </a:p>
          <a:p>
            <a:pPr lvl="1"/>
            <a:endParaRPr lang="en-US" dirty="0"/>
          </a:p>
        </p:txBody>
      </p:sp>
      <p:sp>
        <p:nvSpPr>
          <p:cNvPr id="4" name="Slide Number Placeholder 3">
            <a:extLst>
              <a:ext uri="{FF2B5EF4-FFF2-40B4-BE49-F238E27FC236}">
                <a16:creationId xmlns:a16="http://schemas.microsoft.com/office/drawing/2014/main" id="{76664A64-D83A-101D-5F14-D1994549FA8B}"/>
              </a:ext>
            </a:extLst>
          </p:cNvPr>
          <p:cNvSpPr>
            <a:spLocks noGrp="1"/>
          </p:cNvSpPr>
          <p:nvPr>
            <p:ph type="sldNum" sz="quarter" idx="12"/>
          </p:nvPr>
        </p:nvSpPr>
        <p:spPr/>
        <p:txBody>
          <a:bodyPr/>
          <a:lstStyle/>
          <a:p>
            <a:fld id="{C6AF9BA7-17FB-2E48-83EB-7D6D9DF56C99}" type="slidenum">
              <a:rPr lang="en-US" smtClean="0"/>
              <a:t>31</a:t>
            </a:fld>
            <a:endParaRPr lang="en-US"/>
          </a:p>
        </p:txBody>
      </p:sp>
    </p:spTree>
    <p:extLst>
      <p:ext uri="{BB962C8B-B14F-4D97-AF65-F5344CB8AC3E}">
        <p14:creationId xmlns:p14="http://schemas.microsoft.com/office/powerpoint/2010/main" val="3793246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94A789-EBED-74E9-2A9F-5EFA7C84CB07}"/>
              </a:ext>
            </a:extLst>
          </p:cNvPr>
          <p:cNvSpPr>
            <a:spLocks noGrp="1"/>
          </p:cNvSpPr>
          <p:nvPr>
            <p:ph type="sldNum" sz="quarter" idx="12"/>
          </p:nvPr>
        </p:nvSpPr>
        <p:spPr/>
        <p:txBody>
          <a:bodyPr/>
          <a:lstStyle/>
          <a:p>
            <a:fld id="{C6AF9BA7-17FB-2E48-83EB-7D6D9DF56C99}" type="slidenum">
              <a:rPr lang="en-US" smtClean="0"/>
              <a:t>32</a:t>
            </a:fld>
            <a:endParaRPr lang="en-US"/>
          </a:p>
        </p:txBody>
      </p:sp>
    </p:spTree>
    <p:extLst>
      <p:ext uri="{BB962C8B-B14F-4D97-AF65-F5344CB8AC3E}">
        <p14:creationId xmlns:p14="http://schemas.microsoft.com/office/powerpoint/2010/main" val="1757508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F41A66F-89F0-834D-80D6-3DB3CCC41F23}"/>
              </a:ext>
            </a:extLst>
          </p:cNvPr>
          <p:cNvSpPr>
            <a:spLocks noGrp="1"/>
          </p:cNvSpPr>
          <p:nvPr>
            <p:ph type="sldNum" sz="quarter" idx="12"/>
          </p:nvPr>
        </p:nvSpPr>
        <p:spPr/>
        <p:txBody>
          <a:bodyPr/>
          <a:lstStyle/>
          <a:p>
            <a:fld id="{5377F3EB-D5E3-A246-B565-246304C1E950}" type="slidenum">
              <a:rPr lang="en-US" smtClean="0"/>
              <a:t>33</a:t>
            </a:fld>
            <a:endParaRPr lang="en-US"/>
          </a:p>
        </p:txBody>
      </p:sp>
      <p:sp>
        <p:nvSpPr>
          <p:cNvPr id="5" name="Title 4">
            <a:extLst>
              <a:ext uri="{FF2B5EF4-FFF2-40B4-BE49-F238E27FC236}">
                <a16:creationId xmlns:a16="http://schemas.microsoft.com/office/drawing/2014/main" id="{C3682D7C-5B1A-D146-A4BE-5B6894179208}"/>
              </a:ext>
            </a:extLst>
          </p:cNvPr>
          <p:cNvSpPr>
            <a:spLocks noGrp="1"/>
          </p:cNvSpPr>
          <p:nvPr>
            <p:ph type="ctrTitle"/>
          </p:nvPr>
        </p:nvSpPr>
        <p:spPr>
          <a:xfrm>
            <a:off x="2404534" y="1"/>
            <a:ext cx="7382933" cy="1857153"/>
          </a:xfrm>
        </p:spPr>
        <p:txBody>
          <a:bodyPr>
            <a:noAutofit/>
          </a:bodyPr>
          <a:lstStyle/>
          <a:p>
            <a:pPr>
              <a:spcBef>
                <a:spcPts val="0"/>
              </a:spcBef>
            </a:pPr>
            <a:r>
              <a:rPr lang="en-US" sz="4800" dirty="0">
                <a:ea typeface="Calibri" panose="020F0502020204030204" pitchFamily="34" charset="0"/>
                <a:cs typeface="Times New Roman (Body CS)"/>
              </a:rPr>
              <a:t>Solar Wind in the</a:t>
            </a:r>
            <a:br>
              <a:rPr lang="en-US" sz="4800" dirty="0">
                <a:ea typeface="Calibri" panose="020F0502020204030204" pitchFamily="34" charset="0"/>
                <a:cs typeface="Times New Roman (Body CS)"/>
              </a:rPr>
            </a:br>
            <a:r>
              <a:rPr lang="en-US" sz="4800" dirty="0">
                <a:ea typeface="Calibri" panose="020F0502020204030204" pitchFamily="34" charset="0"/>
                <a:cs typeface="Times New Roman (Body CS)"/>
              </a:rPr>
              <a:t>Outer Heliosphere</a:t>
            </a:r>
          </a:p>
        </p:txBody>
      </p:sp>
      <p:sp>
        <p:nvSpPr>
          <p:cNvPr id="7" name="TextBox 6">
            <a:extLst>
              <a:ext uri="{FF2B5EF4-FFF2-40B4-BE49-F238E27FC236}">
                <a16:creationId xmlns:a16="http://schemas.microsoft.com/office/drawing/2014/main" id="{2E9913AF-0FC4-AE6B-D704-4D81537D80AF}"/>
              </a:ext>
            </a:extLst>
          </p:cNvPr>
          <p:cNvSpPr txBox="1"/>
          <p:nvPr/>
        </p:nvSpPr>
        <p:spPr>
          <a:xfrm>
            <a:off x="125187" y="2548153"/>
            <a:ext cx="11941628" cy="1734064"/>
          </a:xfrm>
          <a:prstGeom prst="rect">
            <a:avLst/>
          </a:prstGeom>
          <a:noFill/>
          <a:effectLst/>
        </p:spPr>
        <p:txBody>
          <a:bodyPr wrap="square" rtlCol="0">
            <a:spAutoFit/>
          </a:bodyPr>
          <a:lstStyle/>
          <a:p>
            <a:pPr algn="ctr"/>
            <a:r>
              <a:rPr lang="en-US" sz="2667" dirty="0">
                <a:latin typeface="Arial" panose="020B0604020202020204" pitchFamily="34" charset="0"/>
                <a:ea typeface="Calibri" panose="020F0502020204030204" pitchFamily="34" charset="0"/>
                <a:cs typeface="Arial" panose="020B0604020202020204" pitchFamily="34" charset="0"/>
              </a:rPr>
              <a:t>H. A. Elliott (</a:t>
            </a:r>
            <a:r>
              <a:rPr lang="en-US" sz="2667" dirty="0" err="1">
                <a:latin typeface="Arial" panose="020B0604020202020204" pitchFamily="34" charset="0"/>
                <a:ea typeface="Calibri" panose="020F0502020204030204" pitchFamily="34" charset="0"/>
                <a:cs typeface="Arial" panose="020B0604020202020204" pitchFamily="34" charset="0"/>
              </a:rPr>
              <a:t>helliott@swri.edu</a:t>
            </a:r>
            <a:r>
              <a:rPr lang="en-US" sz="2667" dirty="0">
                <a:latin typeface="Arial" panose="020B0604020202020204" pitchFamily="34" charset="0"/>
                <a:ea typeface="Calibri" panose="020F0502020204030204" pitchFamily="34" charset="0"/>
                <a:cs typeface="Arial" panose="020B0604020202020204" pitchFamily="34" charset="0"/>
              </a:rPr>
              <a:t>), J. D. Richardson, T. K. Kim, </a:t>
            </a:r>
          </a:p>
          <a:p>
            <a:pPr algn="ctr"/>
            <a:r>
              <a:rPr lang="en-US" sz="2667" dirty="0">
                <a:latin typeface="Arial" panose="020B0604020202020204" pitchFamily="34" charset="0"/>
                <a:ea typeface="Calibri" panose="020F0502020204030204" pitchFamily="34" charset="0"/>
                <a:cs typeface="Arial" panose="020B0604020202020204" pitchFamily="34" charset="0"/>
              </a:rPr>
              <a:t>M. A. </a:t>
            </a:r>
            <a:r>
              <a:rPr lang="en-US" sz="2667" dirty="0" err="1">
                <a:latin typeface="Arial" panose="020B0604020202020204" pitchFamily="34" charset="0"/>
                <a:ea typeface="Calibri" panose="020F0502020204030204" pitchFamily="34" charset="0"/>
                <a:cs typeface="Arial" panose="020B0604020202020204" pitchFamily="34" charset="0"/>
              </a:rPr>
              <a:t>Dayeh</a:t>
            </a:r>
            <a:r>
              <a:rPr lang="en-US" sz="2667" dirty="0">
                <a:latin typeface="Arial" panose="020B0604020202020204" pitchFamily="34" charset="0"/>
                <a:ea typeface="Calibri" panose="020F0502020204030204" pitchFamily="34" charset="0"/>
                <a:cs typeface="Arial" panose="020B0604020202020204" pitchFamily="34" charset="0"/>
              </a:rPr>
              <a:t>, J. M. </a:t>
            </a:r>
            <a:r>
              <a:rPr lang="en-US" sz="2667" dirty="0" err="1">
                <a:latin typeface="Arial" panose="020B0604020202020204" pitchFamily="34" charset="0"/>
                <a:ea typeface="Calibri" panose="020F0502020204030204" pitchFamily="34" charset="0"/>
                <a:cs typeface="Arial" panose="020B0604020202020204" pitchFamily="34" charset="0"/>
              </a:rPr>
              <a:t>Sokół</a:t>
            </a:r>
            <a:r>
              <a:rPr lang="en-US" sz="2667" dirty="0">
                <a:latin typeface="Arial" panose="020B0604020202020204" pitchFamily="34" charset="0"/>
                <a:ea typeface="Calibri" panose="020F0502020204030204" pitchFamily="34" charset="0"/>
                <a:cs typeface="Arial" panose="020B0604020202020204" pitchFamily="34" charset="0"/>
              </a:rPr>
              <a:t>, P. C. Brandt, M. </a:t>
            </a:r>
            <a:r>
              <a:rPr lang="en-US" sz="2667" dirty="0" err="1">
                <a:latin typeface="Arial" panose="020B0604020202020204" pitchFamily="34" charset="0"/>
                <a:ea typeface="Calibri" panose="020F0502020204030204" pitchFamily="34" charset="0"/>
                <a:cs typeface="Arial" panose="020B0604020202020204" pitchFamily="34" charset="0"/>
              </a:rPr>
              <a:t>Opher</a:t>
            </a:r>
            <a:r>
              <a:rPr lang="en-US" sz="2667" dirty="0">
                <a:latin typeface="Arial" panose="020B0604020202020204" pitchFamily="34" charset="0"/>
                <a:ea typeface="Calibri" panose="020F0502020204030204" pitchFamily="34" charset="0"/>
                <a:cs typeface="Arial" panose="020B0604020202020204" pitchFamily="34" charset="0"/>
              </a:rPr>
              <a:t>,</a:t>
            </a:r>
          </a:p>
          <a:p>
            <a:pPr algn="ctr"/>
            <a:r>
              <a:rPr lang="en-US" sz="2667" dirty="0">
                <a:latin typeface="Arial" panose="020B0604020202020204" pitchFamily="34" charset="0"/>
                <a:ea typeface="Calibri" panose="020F0502020204030204" pitchFamily="34" charset="0"/>
                <a:cs typeface="Arial" panose="020B0604020202020204" pitchFamily="34" charset="0"/>
              </a:rPr>
              <a:t> D. J. McComas, M. E. Hill, P. </a:t>
            </a:r>
            <a:r>
              <a:rPr lang="en-US" sz="2667" dirty="0" err="1">
                <a:latin typeface="Arial" panose="020B0604020202020204" pitchFamily="34" charset="0"/>
                <a:ea typeface="Calibri" panose="020F0502020204030204" pitchFamily="34" charset="0"/>
                <a:cs typeface="Arial" panose="020B0604020202020204" pitchFamily="34" charset="0"/>
              </a:rPr>
              <a:t>Kollmann</a:t>
            </a:r>
            <a:r>
              <a:rPr lang="en-US" sz="2667" dirty="0">
                <a:latin typeface="Arial" panose="020B0604020202020204" pitchFamily="34" charset="0"/>
                <a:ea typeface="Calibri" panose="020F0502020204030204" pitchFamily="34" charset="0"/>
                <a:cs typeface="Arial" panose="020B0604020202020204" pitchFamily="34" charset="0"/>
              </a:rPr>
              <a:t>, F. </a:t>
            </a:r>
            <a:r>
              <a:rPr lang="en-US" sz="2667" dirty="0" err="1">
                <a:latin typeface="Arial" panose="020B0604020202020204" pitchFamily="34" charset="0"/>
                <a:ea typeface="Calibri" panose="020F0502020204030204" pitchFamily="34" charset="0"/>
                <a:cs typeface="Arial" panose="020B0604020202020204" pitchFamily="34" charset="0"/>
              </a:rPr>
              <a:t>Bagenal</a:t>
            </a:r>
            <a:r>
              <a:rPr lang="en-US" sz="2667" dirty="0">
                <a:latin typeface="Arial" panose="020B0604020202020204" pitchFamily="34" charset="0"/>
                <a:ea typeface="Calibri" panose="020F0502020204030204" pitchFamily="34" charset="0"/>
                <a:cs typeface="Arial" panose="020B0604020202020204" pitchFamily="34" charset="0"/>
              </a:rPr>
              <a:t>, A. </a:t>
            </a:r>
            <a:r>
              <a:rPr lang="en-US" sz="2667" dirty="0" err="1">
                <a:latin typeface="Arial" panose="020B0604020202020204" pitchFamily="34" charset="0"/>
                <a:ea typeface="Calibri" panose="020F0502020204030204" pitchFamily="34" charset="0"/>
                <a:cs typeface="Arial" panose="020B0604020202020204" pitchFamily="34" charset="0"/>
              </a:rPr>
              <a:t>Poppe</a:t>
            </a:r>
            <a:r>
              <a:rPr lang="en-US" sz="2667" dirty="0">
                <a:latin typeface="Arial" panose="020B0604020202020204" pitchFamily="34" charset="0"/>
                <a:ea typeface="Calibri" panose="020F0502020204030204" pitchFamily="34" charset="0"/>
                <a:cs typeface="Arial" panose="020B0604020202020204" pitchFamily="34" charset="0"/>
              </a:rPr>
              <a:t>, </a:t>
            </a:r>
          </a:p>
          <a:p>
            <a:pPr algn="ctr"/>
            <a:r>
              <a:rPr lang="en-US" sz="2667" dirty="0">
                <a:latin typeface="Arial" panose="020B0604020202020204" pitchFamily="34" charset="0"/>
                <a:ea typeface="Calibri" panose="020F0502020204030204" pitchFamily="34" charset="0"/>
                <a:cs typeface="Arial" panose="020B0604020202020204" pitchFamily="34" charset="0"/>
              </a:rPr>
              <a:t>S. A. Stern, R. McNutt, K. N. Singer, G. R. Gladstone, T. M. Becker</a:t>
            </a:r>
          </a:p>
        </p:txBody>
      </p:sp>
      <p:sp>
        <p:nvSpPr>
          <p:cNvPr id="3" name="TextBox 2">
            <a:extLst>
              <a:ext uri="{FF2B5EF4-FFF2-40B4-BE49-F238E27FC236}">
                <a16:creationId xmlns:a16="http://schemas.microsoft.com/office/drawing/2014/main" id="{096C816F-4DB0-4210-0BDE-451D92B430FA}"/>
              </a:ext>
            </a:extLst>
          </p:cNvPr>
          <p:cNvSpPr txBox="1"/>
          <p:nvPr/>
        </p:nvSpPr>
        <p:spPr>
          <a:xfrm>
            <a:off x="4166670" y="6239468"/>
            <a:ext cx="3793859" cy="461665"/>
          </a:xfrm>
          <a:prstGeom prst="rect">
            <a:avLst/>
          </a:prstGeom>
          <a:noFill/>
        </p:spPr>
        <p:txBody>
          <a:bodyPr wrap="none" rtlCol="0">
            <a:spAutoFit/>
          </a:bodyPr>
          <a:lstStyle/>
          <a:p>
            <a:r>
              <a:rPr lang="en-US" sz="2400" dirty="0"/>
              <a:t>AIAC March 2024 Turin, Italy </a:t>
            </a:r>
          </a:p>
        </p:txBody>
      </p:sp>
    </p:spTree>
    <p:extLst>
      <p:ext uri="{BB962C8B-B14F-4D97-AF65-F5344CB8AC3E}">
        <p14:creationId xmlns:p14="http://schemas.microsoft.com/office/powerpoint/2010/main" val="3921047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FBB11-4291-60BB-74FF-BEA535CB62B1}"/>
              </a:ext>
            </a:extLst>
          </p:cNvPr>
          <p:cNvSpPr>
            <a:spLocks noGrp="1"/>
          </p:cNvSpPr>
          <p:nvPr>
            <p:ph type="title"/>
          </p:nvPr>
        </p:nvSpPr>
        <p:spPr/>
        <p:txBody>
          <a:bodyPr>
            <a:normAutofit/>
          </a:bodyPr>
          <a:lstStyle/>
          <a:p>
            <a:r>
              <a:rPr lang="en-US" dirty="0"/>
              <a:t>The Heliosphere</a:t>
            </a:r>
          </a:p>
        </p:txBody>
      </p:sp>
      <p:sp>
        <p:nvSpPr>
          <p:cNvPr id="3" name="Content Placeholder 2">
            <a:extLst>
              <a:ext uri="{FF2B5EF4-FFF2-40B4-BE49-F238E27FC236}">
                <a16:creationId xmlns:a16="http://schemas.microsoft.com/office/drawing/2014/main" id="{98EBD216-0D81-1003-EC9C-67414CD6191E}"/>
              </a:ext>
            </a:extLst>
          </p:cNvPr>
          <p:cNvSpPr>
            <a:spLocks noGrp="1"/>
          </p:cNvSpPr>
          <p:nvPr>
            <p:ph idx="1"/>
          </p:nvPr>
        </p:nvSpPr>
        <p:spPr>
          <a:xfrm>
            <a:off x="15930" y="872236"/>
            <a:ext cx="5900961" cy="4723960"/>
          </a:xfrm>
        </p:spPr>
        <p:txBody>
          <a:bodyPr>
            <a:noAutofit/>
          </a:bodyPr>
          <a:lstStyle/>
          <a:p>
            <a:pPr>
              <a:spcBef>
                <a:spcPts val="0"/>
              </a:spcBef>
            </a:pPr>
            <a:r>
              <a:rPr lang="en-US" sz="2667" dirty="0"/>
              <a:t>Inner heliosphere (r &lt; 20 au) essentially filters &amp; buffers the solar wind.</a:t>
            </a:r>
            <a:endParaRPr lang="en-US" sz="1067" dirty="0"/>
          </a:p>
          <a:p>
            <a:pPr lvl="1">
              <a:spcBef>
                <a:spcPts val="0"/>
              </a:spcBef>
            </a:pPr>
            <a:r>
              <a:rPr lang="en-US" dirty="0"/>
              <a:t>Different speed structures interact &amp; merge.</a:t>
            </a:r>
          </a:p>
          <a:p>
            <a:pPr lvl="1">
              <a:spcBef>
                <a:spcPts val="0"/>
              </a:spcBef>
            </a:pPr>
            <a:r>
              <a:rPr lang="en-US" dirty="0"/>
              <a:t>Outer </a:t>
            </a:r>
            <a:r>
              <a:rPr lang="en-US" dirty="0" err="1"/>
              <a:t>heliospheric</a:t>
            </a:r>
            <a:r>
              <a:rPr lang="en-US" dirty="0"/>
              <a:t> solar wind is more steady.</a:t>
            </a:r>
          </a:p>
          <a:p>
            <a:pPr lvl="1">
              <a:spcBef>
                <a:spcPts val="0"/>
              </a:spcBef>
            </a:pPr>
            <a:endParaRPr lang="en-US" sz="1067" dirty="0"/>
          </a:p>
          <a:p>
            <a:pPr>
              <a:spcBef>
                <a:spcPts val="0"/>
              </a:spcBef>
            </a:pPr>
            <a:r>
              <a:rPr lang="en-US" sz="2667" dirty="0"/>
              <a:t>Scale sizes increase &amp; the amplitude of structures &amp; episodic CMEs decrease in the outer heliosphere. </a:t>
            </a:r>
          </a:p>
          <a:p>
            <a:pPr>
              <a:spcBef>
                <a:spcPts val="0"/>
              </a:spcBef>
            </a:pPr>
            <a:endParaRPr lang="en-US" sz="1067" dirty="0"/>
          </a:p>
          <a:p>
            <a:pPr>
              <a:spcBef>
                <a:spcPts val="0"/>
              </a:spcBef>
            </a:pPr>
            <a:r>
              <a:rPr lang="en-US" sz="2667" dirty="0"/>
              <a:t>Beyond ~10 au the pickup ion thermal pressure is on par with solar wind thermal pressure.</a:t>
            </a:r>
          </a:p>
          <a:p>
            <a:pPr marL="0" indent="0">
              <a:spcBef>
                <a:spcPts val="0"/>
              </a:spcBef>
              <a:buNone/>
            </a:pPr>
            <a:endParaRPr lang="en-US" sz="2533" dirty="0"/>
          </a:p>
        </p:txBody>
      </p:sp>
      <p:sp>
        <p:nvSpPr>
          <p:cNvPr id="4" name="Slide Number Placeholder 3">
            <a:extLst>
              <a:ext uri="{FF2B5EF4-FFF2-40B4-BE49-F238E27FC236}">
                <a16:creationId xmlns:a16="http://schemas.microsoft.com/office/drawing/2014/main" id="{06A400D8-E58D-4828-2F95-765C04AF4ECD}"/>
              </a:ext>
            </a:extLst>
          </p:cNvPr>
          <p:cNvSpPr>
            <a:spLocks noGrp="1"/>
          </p:cNvSpPr>
          <p:nvPr>
            <p:ph type="sldNum" sz="quarter" idx="12"/>
          </p:nvPr>
        </p:nvSpPr>
        <p:spPr/>
        <p:txBody>
          <a:bodyPr/>
          <a:lstStyle/>
          <a:p>
            <a:fld id="{5377F3EB-D5E3-A246-B565-246304C1E950}" type="slidenum">
              <a:rPr lang="en-US" smtClean="0"/>
              <a:t>34</a:t>
            </a:fld>
            <a:endParaRPr lang="en-US" dirty="0"/>
          </a:p>
        </p:txBody>
      </p:sp>
      <p:sp>
        <p:nvSpPr>
          <p:cNvPr id="6" name="Content Placeholder 2">
            <a:extLst>
              <a:ext uri="{FF2B5EF4-FFF2-40B4-BE49-F238E27FC236}">
                <a16:creationId xmlns:a16="http://schemas.microsoft.com/office/drawing/2014/main" id="{52402782-E507-5319-D7D1-39A72C154EFB}"/>
              </a:ext>
            </a:extLst>
          </p:cNvPr>
          <p:cNvSpPr txBox="1">
            <a:spLocks/>
          </p:cNvSpPr>
          <p:nvPr/>
        </p:nvSpPr>
        <p:spPr>
          <a:xfrm>
            <a:off x="1" y="5763717"/>
            <a:ext cx="11960513" cy="1112561"/>
          </a:xfrm>
          <a:prstGeom prst="rect">
            <a:avLst/>
          </a:prstGeom>
        </p:spPr>
        <p:txBody>
          <a:bodyPr vert="horz" lIns="121920" tIns="60960" rIns="121920" bIns="60960" rtlCol="0">
            <a:noAutofit/>
          </a:bodyPr>
          <a:lstStyle>
            <a:lvl1pPr marL="257175" indent="-257175" algn="l" defTabSz="342900" rtl="0" eaLnBrk="1" latinLnBrk="0" hangingPunct="1">
              <a:spcBef>
                <a:spcPct val="20000"/>
              </a:spcBef>
              <a:buFont typeface="Arial"/>
              <a:buChar char="•"/>
              <a:defRPr sz="2400" b="0" i="0" kern="1200">
                <a:solidFill>
                  <a:schemeClr val="tx1"/>
                </a:solidFill>
                <a:latin typeface="Arial Narrow" panose="020B0604020202020204" pitchFamily="34" charset="0"/>
                <a:ea typeface="+mn-ea"/>
                <a:cs typeface="Arial Narrow" panose="020B060402020202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Arial Narrow" panose="020B0604020202020204" pitchFamily="34" charset="0"/>
                <a:ea typeface="+mn-ea"/>
                <a:cs typeface="Arial Narrow" panose="020B060402020202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Arial Narrow" panose="020B0604020202020204" pitchFamily="34" charset="0"/>
                <a:ea typeface="+mn-ea"/>
                <a:cs typeface="Arial Narrow" panose="020B060402020202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Arial Narrow" panose="020B0604020202020204" pitchFamily="34" charset="0"/>
                <a:ea typeface="+mn-ea"/>
                <a:cs typeface="Arial Narrow" panose="020B060402020202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Arial Narrow" panose="020B0604020202020204" pitchFamily="34" charset="0"/>
                <a:ea typeface="+mn-ea"/>
                <a:cs typeface="Arial Narrow"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a:spcBef>
                <a:spcPts val="0"/>
              </a:spcBef>
            </a:pPr>
            <a:r>
              <a:rPr lang="en-US" sz="2667" dirty="0"/>
              <a:t>Outer </a:t>
            </a:r>
            <a:r>
              <a:rPr lang="en-US" sz="2667" dirty="0" err="1"/>
              <a:t>heliospheric</a:t>
            </a:r>
            <a:r>
              <a:rPr lang="en-US" sz="2667" dirty="0"/>
              <a:t> solar wind is gradually slowed &amp; heated out to the termination shock. </a:t>
            </a:r>
          </a:p>
          <a:p>
            <a:endParaRPr lang="en-US" dirty="0"/>
          </a:p>
        </p:txBody>
      </p:sp>
      <p:grpSp>
        <p:nvGrpSpPr>
          <p:cNvPr id="17" name="Group 16">
            <a:extLst>
              <a:ext uri="{FF2B5EF4-FFF2-40B4-BE49-F238E27FC236}">
                <a16:creationId xmlns:a16="http://schemas.microsoft.com/office/drawing/2014/main" id="{90F1BECC-8189-DB88-7174-FC3222D164A2}"/>
              </a:ext>
            </a:extLst>
          </p:cNvPr>
          <p:cNvGrpSpPr/>
          <p:nvPr/>
        </p:nvGrpSpPr>
        <p:grpSpPr>
          <a:xfrm>
            <a:off x="5962191" y="937616"/>
            <a:ext cx="5980256" cy="4292091"/>
            <a:chOff x="4531277" y="842032"/>
            <a:chExt cx="4485192" cy="3219068"/>
          </a:xfrm>
        </p:grpSpPr>
        <p:pic>
          <p:nvPicPr>
            <p:cNvPr id="5" name="Picture 4">
              <a:extLst>
                <a:ext uri="{FF2B5EF4-FFF2-40B4-BE49-F238E27FC236}">
                  <a16:creationId xmlns:a16="http://schemas.microsoft.com/office/drawing/2014/main" id="{E9D29129-918E-9A20-9B73-1457EF223336}"/>
                </a:ext>
              </a:extLst>
            </p:cNvPr>
            <p:cNvPicPr>
              <a:picLocks noChangeAspect="1"/>
            </p:cNvPicPr>
            <p:nvPr/>
          </p:nvPicPr>
          <p:blipFill rotWithShape="1">
            <a:blip r:embed="rId3"/>
            <a:srcRect l="8820" r="10853"/>
            <a:stretch/>
          </p:blipFill>
          <p:spPr>
            <a:xfrm>
              <a:off x="4531277" y="842032"/>
              <a:ext cx="4485192" cy="3219068"/>
            </a:xfrm>
            <a:prstGeom prst="rect">
              <a:avLst/>
            </a:prstGeom>
          </p:spPr>
        </p:pic>
        <p:sp>
          <p:nvSpPr>
            <p:cNvPr id="10" name="TextBox 9">
              <a:extLst>
                <a:ext uri="{FF2B5EF4-FFF2-40B4-BE49-F238E27FC236}">
                  <a16:creationId xmlns:a16="http://schemas.microsoft.com/office/drawing/2014/main" id="{5DC2FB46-4A98-522F-9192-9F8C73B278B4}"/>
                </a:ext>
              </a:extLst>
            </p:cNvPr>
            <p:cNvSpPr txBox="1"/>
            <p:nvPr/>
          </p:nvSpPr>
          <p:spPr>
            <a:xfrm>
              <a:off x="6043861" y="2575731"/>
              <a:ext cx="1517841" cy="346249"/>
            </a:xfrm>
            <a:prstGeom prst="rect">
              <a:avLst/>
            </a:prstGeom>
            <a:noFill/>
          </p:spPr>
          <p:txBody>
            <a:bodyPr wrap="square" rtlCol="0">
              <a:spAutoFit/>
            </a:bodyPr>
            <a:lstStyle/>
            <a:p>
              <a:pPr algn="ctr"/>
              <a:r>
                <a:rPr lang="en-US" sz="2400" dirty="0">
                  <a:solidFill>
                    <a:srgbClr val="FFFF00"/>
                  </a:solidFill>
                  <a:effectLst>
                    <a:outerShdw blurRad="50800" dist="12700" dir="5400000" algn="ctr" rotWithShape="0">
                      <a:schemeClr val="tx1"/>
                    </a:outerShdw>
                  </a:effectLst>
                  <a:latin typeface="Arial Narrow" panose="020B0604020202020204" pitchFamily="34" charset="0"/>
                  <a:cs typeface="Arial Narrow" panose="020B0604020202020204" pitchFamily="34" charset="0"/>
                </a:rPr>
                <a:t>Filter</a:t>
              </a:r>
            </a:p>
          </p:txBody>
        </p:sp>
        <p:sp>
          <p:nvSpPr>
            <p:cNvPr id="11" name="Right Bracket 10">
              <a:extLst>
                <a:ext uri="{FF2B5EF4-FFF2-40B4-BE49-F238E27FC236}">
                  <a16:creationId xmlns:a16="http://schemas.microsoft.com/office/drawing/2014/main" id="{D95A9ACA-CA3E-0C59-F499-28622A638B23}"/>
                </a:ext>
              </a:extLst>
            </p:cNvPr>
            <p:cNvSpPr/>
            <p:nvPr/>
          </p:nvSpPr>
          <p:spPr>
            <a:xfrm rot="5400000">
              <a:off x="6779923" y="2425629"/>
              <a:ext cx="45719" cy="328070"/>
            </a:xfrm>
            <a:prstGeom prst="rightBracket">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solidFill>
                  <a:srgbClr val="FFFF00"/>
                </a:solidFill>
              </a:endParaRPr>
            </a:p>
          </p:txBody>
        </p:sp>
        <p:sp>
          <p:nvSpPr>
            <p:cNvPr id="13" name="TextBox 12">
              <a:extLst>
                <a:ext uri="{FF2B5EF4-FFF2-40B4-BE49-F238E27FC236}">
                  <a16:creationId xmlns:a16="http://schemas.microsoft.com/office/drawing/2014/main" id="{D8ACDE35-2D31-C5A3-73E3-D102FB26A487}"/>
                </a:ext>
              </a:extLst>
            </p:cNvPr>
            <p:cNvSpPr txBox="1"/>
            <p:nvPr/>
          </p:nvSpPr>
          <p:spPr>
            <a:xfrm>
              <a:off x="5541062" y="1864933"/>
              <a:ext cx="2765055" cy="346249"/>
            </a:xfrm>
            <a:prstGeom prst="rect">
              <a:avLst/>
            </a:prstGeom>
            <a:noFill/>
          </p:spPr>
          <p:txBody>
            <a:bodyPr wrap="square" rtlCol="0">
              <a:spAutoFit/>
            </a:bodyPr>
            <a:lstStyle/>
            <a:p>
              <a:pPr algn="ctr"/>
              <a:r>
                <a:rPr lang="en-US" sz="2400" dirty="0">
                  <a:solidFill>
                    <a:srgbClr val="00B050"/>
                  </a:solidFill>
                  <a:effectLst>
                    <a:outerShdw blurRad="50800" dist="12700" dir="5400000" algn="ctr" rotWithShape="0">
                      <a:schemeClr val="tx1"/>
                    </a:outerShdw>
                  </a:effectLst>
                  <a:latin typeface="Arial Narrow" panose="020B0604020202020204" pitchFamily="34" charset="0"/>
                  <a:cs typeface="Arial Narrow" panose="020B0604020202020204" pitchFamily="34" charset="0"/>
                </a:rPr>
                <a:t>Gradual Slowing &amp; Heating</a:t>
              </a:r>
            </a:p>
          </p:txBody>
        </p:sp>
        <p:sp>
          <p:nvSpPr>
            <p:cNvPr id="15" name="Right Bracket 14">
              <a:extLst>
                <a:ext uri="{FF2B5EF4-FFF2-40B4-BE49-F238E27FC236}">
                  <a16:creationId xmlns:a16="http://schemas.microsoft.com/office/drawing/2014/main" id="{FDC66120-928C-6E7C-06ED-849FBAF0B555}"/>
                </a:ext>
              </a:extLst>
            </p:cNvPr>
            <p:cNvSpPr/>
            <p:nvPr/>
          </p:nvSpPr>
          <p:spPr>
            <a:xfrm rot="16200000" flipV="1">
              <a:off x="7395473" y="1843338"/>
              <a:ext cx="45719" cy="989484"/>
            </a:xfrm>
            <a:prstGeom prst="rightBracket">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solidFill>
                  <a:srgbClr val="00B050"/>
                </a:solidFill>
              </a:endParaRPr>
            </a:p>
          </p:txBody>
        </p:sp>
        <p:sp>
          <p:nvSpPr>
            <p:cNvPr id="16" name="Right Bracket 15">
              <a:extLst>
                <a:ext uri="{FF2B5EF4-FFF2-40B4-BE49-F238E27FC236}">
                  <a16:creationId xmlns:a16="http://schemas.microsoft.com/office/drawing/2014/main" id="{FB35AE17-F847-718C-B387-F90131C940A6}"/>
                </a:ext>
              </a:extLst>
            </p:cNvPr>
            <p:cNvSpPr/>
            <p:nvPr/>
          </p:nvSpPr>
          <p:spPr>
            <a:xfrm rot="16200000" flipV="1">
              <a:off x="6280247" y="1943404"/>
              <a:ext cx="45719" cy="789353"/>
            </a:xfrm>
            <a:prstGeom prst="rightBracket">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solidFill>
                  <a:srgbClr val="00B050"/>
                </a:solidFill>
              </a:endParaRPr>
            </a:p>
          </p:txBody>
        </p:sp>
      </p:grpSp>
      <p:sp>
        <p:nvSpPr>
          <p:cNvPr id="19" name="TextBox 18">
            <a:extLst>
              <a:ext uri="{FF2B5EF4-FFF2-40B4-BE49-F238E27FC236}">
                <a16:creationId xmlns:a16="http://schemas.microsoft.com/office/drawing/2014/main" id="{89EADD04-7D1F-9530-1AAE-C452CD073513}"/>
              </a:ext>
            </a:extLst>
          </p:cNvPr>
          <p:cNvSpPr txBox="1"/>
          <p:nvPr/>
        </p:nvSpPr>
        <p:spPr>
          <a:xfrm>
            <a:off x="8324630" y="5217330"/>
            <a:ext cx="3816527" cy="379656"/>
          </a:xfrm>
          <a:prstGeom prst="rect">
            <a:avLst/>
          </a:prstGeom>
          <a:noFill/>
        </p:spPr>
        <p:txBody>
          <a:bodyPr wrap="square">
            <a:spAutoFit/>
          </a:bodyPr>
          <a:lstStyle/>
          <a:p>
            <a:r>
              <a:rPr lang="en-US" sz="1867" i="1" dirty="0">
                <a:latin typeface="Arial Narrow" panose="020B0604020202020204" pitchFamily="34" charset="0"/>
                <a:cs typeface="Arial Narrow" panose="020B0604020202020204" pitchFamily="34" charset="0"/>
              </a:rPr>
              <a:t>Modified Credit NASA/Adler Planetarium</a:t>
            </a:r>
          </a:p>
        </p:txBody>
      </p:sp>
    </p:spTree>
    <p:extLst>
      <p:ext uri="{BB962C8B-B14F-4D97-AF65-F5344CB8AC3E}">
        <p14:creationId xmlns:p14="http://schemas.microsoft.com/office/powerpoint/2010/main" val="4120597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6D7A-0322-5D35-F968-4CF0B9BBF931}"/>
              </a:ext>
            </a:extLst>
          </p:cNvPr>
          <p:cNvSpPr>
            <a:spLocks noGrp="1"/>
          </p:cNvSpPr>
          <p:nvPr>
            <p:ph type="title"/>
          </p:nvPr>
        </p:nvSpPr>
        <p:spPr>
          <a:xfrm>
            <a:off x="609600" y="14227"/>
            <a:ext cx="10972800" cy="677780"/>
          </a:xfrm>
        </p:spPr>
        <p:txBody>
          <a:bodyPr>
            <a:normAutofit fontScale="90000"/>
          </a:bodyPr>
          <a:lstStyle/>
          <a:p>
            <a:r>
              <a:rPr lang="en-US" dirty="0"/>
              <a:t>Outer </a:t>
            </a:r>
            <a:r>
              <a:rPr lang="en-US" dirty="0" err="1"/>
              <a:t>Heliospheric</a:t>
            </a:r>
            <a:r>
              <a:rPr lang="en-US" dirty="0"/>
              <a:t> Measurements &amp; Solar Cycle</a:t>
            </a:r>
          </a:p>
        </p:txBody>
      </p:sp>
      <p:sp>
        <p:nvSpPr>
          <p:cNvPr id="3" name="Content Placeholder 2">
            <a:extLst>
              <a:ext uri="{FF2B5EF4-FFF2-40B4-BE49-F238E27FC236}">
                <a16:creationId xmlns:a16="http://schemas.microsoft.com/office/drawing/2014/main" id="{8D2F1D41-5328-5233-C9C5-09BA32114B5C}"/>
              </a:ext>
            </a:extLst>
          </p:cNvPr>
          <p:cNvSpPr>
            <a:spLocks noGrp="1"/>
          </p:cNvSpPr>
          <p:nvPr>
            <p:ph idx="1"/>
          </p:nvPr>
        </p:nvSpPr>
        <p:spPr>
          <a:xfrm>
            <a:off x="0" y="4666356"/>
            <a:ext cx="8602133" cy="2088893"/>
          </a:xfrm>
        </p:spPr>
        <p:txBody>
          <a:bodyPr>
            <a:normAutofit/>
          </a:bodyPr>
          <a:lstStyle/>
          <a:p>
            <a:pPr marL="380990" indent="-380990" defTabSz="341367">
              <a:spcBef>
                <a:spcPts val="379"/>
              </a:spcBef>
            </a:pPr>
            <a:r>
              <a:rPr lang="en-US" sz="2400" dirty="0">
                <a:latin typeface="Arial Narrow" panose="020B0604020202020204" pitchFamily="34" charset="0"/>
                <a:cs typeface="Arial Narrow" panose="020B0604020202020204" pitchFamily="34" charset="0"/>
              </a:rPr>
              <a:t>Pioneers 10 &amp; 11 and Voyager 2 experienced a more active solar cycle.</a:t>
            </a:r>
          </a:p>
          <a:p>
            <a:pPr marL="380990" indent="-256026" defTabSz="341367">
              <a:spcBef>
                <a:spcPts val="379"/>
              </a:spcBef>
            </a:pPr>
            <a:endParaRPr lang="en-US" sz="800" dirty="0">
              <a:latin typeface="Arial Narrow" panose="020B0604020202020204" pitchFamily="34" charset="0"/>
              <a:cs typeface="Arial Narrow" panose="020B0604020202020204" pitchFamily="34" charset="0"/>
            </a:endParaRPr>
          </a:p>
          <a:p>
            <a:pPr marL="380990" indent="-380990" defTabSz="341367">
              <a:spcBef>
                <a:spcPts val="379"/>
              </a:spcBef>
            </a:pPr>
            <a:r>
              <a:rPr lang="en-US" sz="2400" dirty="0">
                <a:latin typeface="Arial Narrow" panose="020B0604020202020204" pitchFamily="34" charset="0"/>
                <a:cs typeface="Arial Narrow" panose="020B0604020202020204" pitchFamily="34" charset="0"/>
              </a:rPr>
              <a:t>New Horizons observations collected during a weak solar cycle.</a:t>
            </a:r>
          </a:p>
          <a:p>
            <a:pPr marL="380990" indent="-380990" defTabSz="341367">
              <a:spcBef>
                <a:spcPts val="379"/>
              </a:spcBef>
            </a:pPr>
            <a:endParaRPr lang="en-US" sz="800" dirty="0">
              <a:latin typeface="Arial Narrow" panose="020B0604020202020204" pitchFamily="34" charset="0"/>
              <a:cs typeface="Arial Narrow" panose="020B0604020202020204" pitchFamily="34" charset="0"/>
            </a:endParaRPr>
          </a:p>
          <a:p>
            <a:pPr marL="380990" indent="-380990" defTabSz="341367">
              <a:spcBef>
                <a:spcPts val="379"/>
              </a:spcBef>
            </a:pPr>
            <a:r>
              <a:rPr lang="en-US" sz="2400" dirty="0"/>
              <a:t>New Horizons moves along same longitude as Voyager 2, but stays in the ecliptic headed towards the ENA ribbon.</a:t>
            </a:r>
            <a:endParaRPr lang="en-US" sz="2400" dirty="0">
              <a:latin typeface="Arial Narrow" panose="020B0604020202020204" pitchFamily="34" charset="0"/>
              <a:cs typeface="Arial Narrow" panose="020B0604020202020204" pitchFamily="34" charset="0"/>
            </a:endParaRPr>
          </a:p>
          <a:p>
            <a:pPr marL="0" indent="0" defTabSz="341367">
              <a:buNone/>
            </a:pPr>
            <a:endParaRPr lang="en-US" sz="2133" dirty="0"/>
          </a:p>
        </p:txBody>
      </p:sp>
      <p:sp>
        <p:nvSpPr>
          <p:cNvPr id="4" name="Slide Number Placeholder 3">
            <a:extLst>
              <a:ext uri="{FF2B5EF4-FFF2-40B4-BE49-F238E27FC236}">
                <a16:creationId xmlns:a16="http://schemas.microsoft.com/office/drawing/2014/main" id="{C27B1C96-41DF-4FD4-C207-DBC07CE8145F}"/>
              </a:ext>
            </a:extLst>
          </p:cNvPr>
          <p:cNvSpPr>
            <a:spLocks noGrp="1"/>
          </p:cNvSpPr>
          <p:nvPr>
            <p:ph type="sldNum" sz="quarter" idx="12"/>
          </p:nvPr>
        </p:nvSpPr>
        <p:spPr/>
        <p:txBody>
          <a:bodyPr/>
          <a:lstStyle/>
          <a:p>
            <a:fld id="{5377F3EB-D5E3-A246-B565-246304C1E950}" type="slidenum">
              <a:rPr lang="en-US" smtClean="0"/>
              <a:t>35</a:t>
            </a:fld>
            <a:endParaRPr lang="en-US"/>
          </a:p>
        </p:txBody>
      </p:sp>
      <p:pic>
        <p:nvPicPr>
          <p:cNvPr id="8" name="Picture 7">
            <a:extLst>
              <a:ext uri="{FF2B5EF4-FFF2-40B4-BE49-F238E27FC236}">
                <a16:creationId xmlns:a16="http://schemas.microsoft.com/office/drawing/2014/main" id="{968C2C9B-5E79-8DC3-6177-EF8C12C57901}"/>
              </a:ext>
            </a:extLst>
          </p:cNvPr>
          <p:cNvPicPr>
            <a:picLocks noChangeAspect="1"/>
          </p:cNvPicPr>
          <p:nvPr/>
        </p:nvPicPr>
        <p:blipFill rotWithShape="1">
          <a:blip r:embed="rId2"/>
          <a:srcRect l="5587" t="17949" r="17591" b="27681"/>
          <a:stretch/>
        </p:blipFill>
        <p:spPr>
          <a:xfrm>
            <a:off x="391293" y="692008"/>
            <a:ext cx="7250904" cy="3965337"/>
          </a:xfrm>
          <a:prstGeom prst="rect">
            <a:avLst/>
          </a:prstGeom>
        </p:spPr>
      </p:pic>
      <p:pic>
        <p:nvPicPr>
          <p:cNvPr id="5" name="Picture 4">
            <a:extLst>
              <a:ext uri="{FF2B5EF4-FFF2-40B4-BE49-F238E27FC236}">
                <a16:creationId xmlns:a16="http://schemas.microsoft.com/office/drawing/2014/main" id="{6B43C8F4-3796-C48F-2B14-B789416ABB55}"/>
              </a:ext>
            </a:extLst>
          </p:cNvPr>
          <p:cNvPicPr>
            <a:picLocks noChangeAspect="1"/>
          </p:cNvPicPr>
          <p:nvPr/>
        </p:nvPicPr>
        <p:blipFill>
          <a:blip r:embed="rId3"/>
          <a:stretch>
            <a:fillRect/>
          </a:stretch>
        </p:blipFill>
        <p:spPr>
          <a:xfrm>
            <a:off x="8003091" y="781634"/>
            <a:ext cx="4158509" cy="5279359"/>
          </a:xfrm>
          <a:prstGeom prst="rect">
            <a:avLst/>
          </a:prstGeom>
        </p:spPr>
      </p:pic>
      <p:sp>
        <p:nvSpPr>
          <p:cNvPr id="6" name="TextBox 5">
            <a:extLst>
              <a:ext uri="{FF2B5EF4-FFF2-40B4-BE49-F238E27FC236}">
                <a16:creationId xmlns:a16="http://schemas.microsoft.com/office/drawing/2014/main" id="{422AF480-51AA-C650-3B3F-387ECE26B550}"/>
              </a:ext>
            </a:extLst>
          </p:cNvPr>
          <p:cNvSpPr txBox="1"/>
          <p:nvPr/>
        </p:nvSpPr>
        <p:spPr>
          <a:xfrm>
            <a:off x="10182147" y="6026373"/>
            <a:ext cx="1845377" cy="420564"/>
          </a:xfrm>
          <a:prstGeom prst="rect">
            <a:avLst/>
          </a:prstGeom>
          <a:noFill/>
        </p:spPr>
        <p:txBody>
          <a:bodyPr wrap="none" rtlCol="0">
            <a:spAutoFit/>
          </a:bodyPr>
          <a:lstStyle/>
          <a:p>
            <a:r>
              <a:rPr lang="en-US" sz="2133" i="1" dirty="0">
                <a:latin typeface="Arial Narrow" panose="020B0604020202020204" pitchFamily="34" charset="0"/>
                <a:cs typeface="Arial Narrow" panose="020B0604020202020204" pitchFamily="34" charset="0"/>
              </a:rPr>
              <a:t>Elliott et al. 2016</a:t>
            </a:r>
          </a:p>
        </p:txBody>
      </p:sp>
    </p:spTree>
    <p:extLst>
      <p:ext uri="{BB962C8B-B14F-4D97-AF65-F5344CB8AC3E}">
        <p14:creationId xmlns:p14="http://schemas.microsoft.com/office/powerpoint/2010/main" val="4138162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16CADFC-0967-5069-659F-0502EF8E0802}"/>
              </a:ext>
            </a:extLst>
          </p:cNvPr>
          <p:cNvPicPr>
            <a:picLocks noChangeAspect="1"/>
          </p:cNvPicPr>
          <p:nvPr/>
        </p:nvPicPr>
        <p:blipFill rotWithShape="1">
          <a:blip r:embed="rId3"/>
          <a:srcRect l="14476" t="7865" b="48593"/>
          <a:stretch/>
        </p:blipFill>
        <p:spPr>
          <a:xfrm>
            <a:off x="6351386" y="708456"/>
            <a:ext cx="5369989" cy="3538089"/>
          </a:xfrm>
          <a:prstGeom prst="rect">
            <a:avLst/>
          </a:prstGeom>
        </p:spPr>
      </p:pic>
      <p:pic>
        <p:nvPicPr>
          <p:cNvPr id="18" name="Picture 17">
            <a:extLst>
              <a:ext uri="{FF2B5EF4-FFF2-40B4-BE49-F238E27FC236}">
                <a16:creationId xmlns:a16="http://schemas.microsoft.com/office/drawing/2014/main" id="{6C413E14-EB40-1838-57B3-E5C80FC0E190}"/>
              </a:ext>
            </a:extLst>
          </p:cNvPr>
          <p:cNvPicPr>
            <a:picLocks noChangeAspect="1"/>
          </p:cNvPicPr>
          <p:nvPr/>
        </p:nvPicPr>
        <p:blipFill rotWithShape="1">
          <a:blip r:embed="rId3"/>
          <a:srcRect l="14338" t="79500" b="5103"/>
          <a:stretch/>
        </p:blipFill>
        <p:spPr>
          <a:xfrm>
            <a:off x="6342785" y="4199301"/>
            <a:ext cx="5378591" cy="1251092"/>
          </a:xfrm>
          <a:prstGeom prst="rect">
            <a:avLst/>
          </a:prstGeom>
        </p:spPr>
      </p:pic>
      <p:grpSp>
        <p:nvGrpSpPr>
          <p:cNvPr id="15" name="Group 14">
            <a:extLst>
              <a:ext uri="{FF2B5EF4-FFF2-40B4-BE49-F238E27FC236}">
                <a16:creationId xmlns:a16="http://schemas.microsoft.com/office/drawing/2014/main" id="{18F3C697-27E2-7508-55B6-A4A4500690CE}"/>
              </a:ext>
            </a:extLst>
          </p:cNvPr>
          <p:cNvGrpSpPr>
            <a:grpSpLocks noChangeAspect="1"/>
          </p:cNvGrpSpPr>
          <p:nvPr/>
        </p:nvGrpSpPr>
        <p:grpSpPr>
          <a:xfrm>
            <a:off x="831339" y="709236"/>
            <a:ext cx="5378589" cy="4720529"/>
            <a:chOff x="1009470" y="643036"/>
            <a:chExt cx="3403634" cy="2987206"/>
          </a:xfrm>
        </p:grpSpPr>
        <p:pic>
          <p:nvPicPr>
            <p:cNvPr id="7" name="Picture 6">
              <a:extLst>
                <a:ext uri="{FF2B5EF4-FFF2-40B4-BE49-F238E27FC236}">
                  <a16:creationId xmlns:a16="http://schemas.microsoft.com/office/drawing/2014/main" id="{5689479D-2991-6FA0-2E37-B4DAEAF1325C}"/>
                </a:ext>
              </a:extLst>
            </p:cNvPr>
            <p:cNvPicPr>
              <a:picLocks noChangeAspect="1"/>
            </p:cNvPicPr>
            <p:nvPr/>
          </p:nvPicPr>
          <p:blipFill rotWithShape="1">
            <a:blip r:embed="rId4"/>
            <a:srcRect l="14363" t="7794" b="48652"/>
            <a:stretch/>
          </p:blipFill>
          <p:spPr>
            <a:xfrm>
              <a:off x="1009470" y="643036"/>
              <a:ext cx="3403634" cy="2240260"/>
            </a:xfrm>
            <a:prstGeom prst="rect">
              <a:avLst/>
            </a:prstGeom>
          </p:spPr>
        </p:pic>
        <p:pic>
          <p:nvPicPr>
            <p:cNvPr id="9" name="Picture 8">
              <a:extLst>
                <a:ext uri="{FF2B5EF4-FFF2-40B4-BE49-F238E27FC236}">
                  <a16:creationId xmlns:a16="http://schemas.microsoft.com/office/drawing/2014/main" id="{F0891A66-D738-4A3D-FED7-DC11186D3AF4}"/>
                </a:ext>
              </a:extLst>
            </p:cNvPr>
            <p:cNvPicPr>
              <a:picLocks noChangeAspect="1"/>
            </p:cNvPicPr>
            <p:nvPr/>
          </p:nvPicPr>
          <p:blipFill rotWithShape="1">
            <a:blip r:embed="rId4"/>
            <a:srcRect l="14435" t="79648" b="5221"/>
            <a:stretch/>
          </p:blipFill>
          <p:spPr>
            <a:xfrm>
              <a:off x="1012297" y="2851939"/>
              <a:ext cx="3400807" cy="778303"/>
            </a:xfrm>
            <a:prstGeom prst="rect">
              <a:avLst/>
            </a:prstGeom>
          </p:spPr>
        </p:pic>
      </p:grpSp>
      <p:sp>
        <p:nvSpPr>
          <p:cNvPr id="2" name="Title 1">
            <a:extLst>
              <a:ext uri="{FF2B5EF4-FFF2-40B4-BE49-F238E27FC236}">
                <a16:creationId xmlns:a16="http://schemas.microsoft.com/office/drawing/2014/main" id="{910013DA-8B83-C356-D8BF-15D6DBE2E863}"/>
              </a:ext>
            </a:extLst>
          </p:cNvPr>
          <p:cNvSpPr>
            <a:spLocks noGrp="1"/>
          </p:cNvSpPr>
          <p:nvPr>
            <p:ph type="title"/>
          </p:nvPr>
        </p:nvSpPr>
        <p:spPr>
          <a:xfrm>
            <a:off x="1152726" y="26419"/>
            <a:ext cx="9761692" cy="677780"/>
          </a:xfrm>
        </p:spPr>
        <p:txBody>
          <a:bodyPr>
            <a:normAutofit fontScale="90000"/>
          </a:bodyPr>
          <a:lstStyle/>
          <a:p>
            <a:r>
              <a:rPr lang="en-US" dirty="0"/>
              <a:t>Radial Profiles of Solar Wind Plasma Properties</a:t>
            </a:r>
          </a:p>
        </p:txBody>
      </p:sp>
      <p:sp>
        <p:nvSpPr>
          <p:cNvPr id="4" name="Slide Number Placeholder 3">
            <a:extLst>
              <a:ext uri="{FF2B5EF4-FFF2-40B4-BE49-F238E27FC236}">
                <a16:creationId xmlns:a16="http://schemas.microsoft.com/office/drawing/2014/main" id="{5E0EC1B8-0D7C-6EDE-9959-6382D4A3D186}"/>
              </a:ext>
            </a:extLst>
          </p:cNvPr>
          <p:cNvSpPr>
            <a:spLocks noGrp="1"/>
          </p:cNvSpPr>
          <p:nvPr>
            <p:ph type="sldNum" sz="quarter" idx="12"/>
          </p:nvPr>
        </p:nvSpPr>
        <p:spPr/>
        <p:txBody>
          <a:bodyPr/>
          <a:lstStyle/>
          <a:p>
            <a:fld id="{5377F3EB-D5E3-A246-B565-246304C1E950}" type="slidenum">
              <a:rPr lang="en-US" smtClean="0"/>
              <a:t>36</a:t>
            </a:fld>
            <a:endParaRPr lang="en-US"/>
          </a:p>
        </p:txBody>
      </p:sp>
      <p:sp>
        <p:nvSpPr>
          <p:cNvPr id="26" name="Content Placeholder 25">
            <a:extLst>
              <a:ext uri="{FF2B5EF4-FFF2-40B4-BE49-F238E27FC236}">
                <a16:creationId xmlns:a16="http://schemas.microsoft.com/office/drawing/2014/main" id="{D5E88FA3-0E10-3589-FA39-175077675306}"/>
              </a:ext>
            </a:extLst>
          </p:cNvPr>
          <p:cNvSpPr txBox="1">
            <a:spLocks noGrp="1"/>
          </p:cNvSpPr>
          <p:nvPr>
            <p:ph idx="1"/>
          </p:nvPr>
        </p:nvSpPr>
        <p:spPr>
          <a:xfrm>
            <a:off x="20865" y="5709072"/>
            <a:ext cx="12391268" cy="1069203"/>
          </a:xfrm>
          <a:prstGeom prst="rect">
            <a:avLst/>
          </a:prstGeom>
          <a:noFill/>
        </p:spPr>
        <p:txBody>
          <a:bodyPr wrap="square">
            <a:spAutoFit/>
          </a:bodyPr>
          <a:lstStyle/>
          <a:p>
            <a:pPr marL="380990" indent="-380990"/>
            <a:r>
              <a:rPr lang="en-US" sz="2267" dirty="0">
                <a:latin typeface="Arial Narrow" panose="020B0604020202020204" pitchFamily="34" charset="0"/>
                <a:cs typeface="Arial Narrow" panose="020B0604020202020204" pitchFamily="34" charset="0"/>
              </a:rPr>
              <a:t>Outer </a:t>
            </a:r>
            <a:r>
              <a:rPr lang="en-US" sz="2267" dirty="0" err="1">
                <a:latin typeface="Arial Narrow" panose="020B0604020202020204" pitchFamily="34" charset="0"/>
                <a:cs typeface="Arial Narrow" panose="020B0604020202020204" pitchFamily="34" charset="0"/>
              </a:rPr>
              <a:t>heliospheric</a:t>
            </a:r>
            <a:r>
              <a:rPr lang="en-US" sz="2267" dirty="0">
                <a:latin typeface="Arial Narrow" panose="020B0604020202020204" pitchFamily="34" charset="0"/>
                <a:cs typeface="Arial Narrow" panose="020B0604020202020204" pitchFamily="34" charset="0"/>
              </a:rPr>
              <a:t> temperature is well above adiabatic &amp; density expands at nearly the R</a:t>
            </a:r>
            <a:r>
              <a:rPr lang="en-US" sz="2267" baseline="30000" dirty="0">
                <a:latin typeface="Arial Narrow" panose="020B0604020202020204" pitchFamily="34" charset="0"/>
                <a:cs typeface="Arial Narrow" panose="020B0604020202020204" pitchFamily="34" charset="0"/>
              </a:rPr>
              <a:t>-2</a:t>
            </a:r>
            <a:r>
              <a:rPr lang="en-US" sz="2267" dirty="0">
                <a:latin typeface="Arial Narrow" panose="020B0604020202020204" pitchFamily="34" charset="0"/>
                <a:cs typeface="Arial Narrow" panose="020B0604020202020204" pitchFamily="34" charset="0"/>
              </a:rPr>
              <a:t> spherical rate.</a:t>
            </a:r>
          </a:p>
          <a:p>
            <a:pPr marL="0" indent="0">
              <a:buNone/>
            </a:pPr>
            <a:endParaRPr lang="en-US" sz="667" dirty="0">
              <a:latin typeface="Arial Narrow" panose="020B0604020202020204" pitchFamily="34" charset="0"/>
              <a:cs typeface="Arial Narrow" panose="020B0604020202020204" pitchFamily="34" charset="0"/>
            </a:endParaRPr>
          </a:p>
          <a:p>
            <a:pPr marL="380990" indent="-380990"/>
            <a:r>
              <a:rPr lang="en-US" sz="2267" dirty="0"/>
              <a:t>B</a:t>
            </a:r>
            <a:r>
              <a:rPr lang="en-US" sz="2267" dirty="0">
                <a:latin typeface="Arial Narrow" panose="020B0604020202020204" pitchFamily="34" charset="0"/>
                <a:cs typeface="Arial Narrow" panose="020B0604020202020204" pitchFamily="34" charset="0"/>
              </a:rPr>
              <a:t>etween 41&amp; 57 au NH observed slow steady wind and V2 was at higher latitudes observing faster wind.</a:t>
            </a:r>
          </a:p>
        </p:txBody>
      </p:sp>
      <p:sp>
        <p:nvSpPr>
          <p:cNvPr id="66" name="TextBox 65">
            <a:extLst>
              <a:ext uri="{FF2B5EF4-FFF2-40B4-BE49-F238E27FC236}">
                <a16:creationId xmlns:a16="http://schemas.microsoft.com/office/drawing/2014/main" id="{D9122A81-4255-6672-8D54-7BAB7565876F}"/>
              </a:ext>
            </a:extLst>
          </p:cNvPr>
          <p:cNvSpPr txBox="1"/>
          <p:nvPr/>
        </p:nvSpPr>
        <p:spPr>
          <a:xfrm flipH="1">
            <a:off x="371359" y="1307103"/>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400</a:t>
            </a:r>
          </a:p>
        </p:txBody>
      </p:sp>
      <p:sp>
        <p:nvSpPr>
          <p:cNvPr id="33" name="TextBox 32">
            <a:extLst>
              <a:ext uri="{FF2B5EF4-FFF2-40B4-BE49-F238E27FC236}">
                <a16:creationId xmlns:a16="http://schemas.microsoft.com/office/drawing/2014/main" id="{B7044A20-DA7E-2303-0155-5E6DF7613980}"/>
              </a:ext>
            </a:extLst>
          </p:cNvPr>
          <p:cNvSpPr txBox="1"/>
          <p:nvPr/>
        </p:nvSpPr>
        <p:spPr>
          <a:xfrm>
            <a:off x="3024319" y="5382731"/>
            <a:ext cx="671979"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R [au]</a:t>
            </a:r>
          </a:p>
        </p:txBody>
      </p:sp>
      <p:sp>
        <p:nvSpPr>
          <p:cNvPr id="10" name="TextBox 9">
            <a:extLst>
              <a:ext uri="{FF2B5EF4-FFF2-40B4-BE49-F238E27FC236}">
                <a16:creationId xmlns:a16="http://schemas.microsoft.com/office/drawing/2014/main" id="{950451C0-8D72-B681-1C18-E6E005FF6CEA}"/>
              </a:ext>
            </a:extLst>
          </p:cNvPr>
          <p:cNvSpPr txBox="1"/>
          <p:nvPr/>
        </p:nvSpPr>
        <p:spPr>
          <a:xfrm>
            <a:off x="4973441" y="692134"/>
            <a:ext cx="417102" cy="359009"/>
          </a:xfrm>
          <a:prstGeom prst="rect">
            <a:avLst/>
          </a:prstGeom>
          <a:noFill/>
        </p:spPr>
        <p:txBody>
          <a:bodyPr wrap="none" rtlCol="0">
            <a:spAutoFit/>
          </a:bodyPr>
          <a:lstStyle/>
          <a:p>
            <a:r>
              <a:rPr lang="en-US" sz="1733" dirty="0">
                <a:solidFill>
                  <a:srgbClr val="A192F1"/>
                </a:solidFill>
                <a:latin typeface="Arial Narrow" panose="020B0604020202020204" pitchFamily="34" charset="0"/>
                <a:cs typeface="Arial Narrow" panose="020B0604020202020204" pitchFamily="34" charset="0"/>
              </a:rPr>
              <a:t>TS</a:t>
            </a:r>
          </a:p>
        </p:txBody>
      </p:sp>
      <p:sp>
        <p:nvSpPr>
          <p:cNvPr id="12" name="TextBox 11">
            <a:extLst>
              <a:ext uri="{FF2B5EF4-FFF2-40B4-BE49-F238E27FC236}">
                <a16:creationId xmlns:a16="http://schemas.microsoft.com/office/drawing/2014/main" id="{9E5BCFBD-CB8F-6CBD-8B24-F5C45EB83D94}"/>
              </a:ext>
            </a:extLst>
          </p:cNvPr>
          <p:cNvSpPr txBox="1"/>
          <p:nvPr/>
        </p:nvSpPr>
        <p:spPr>
          <a:xfrm>
            <a:off x="1277601" y="692134"/>
            <a:ext cx="1705916" cy="359009"/>
          </a:xfrm>
          <a:prstGeom prst="rect">
            <a:avLst/>
          </a:prstGeom>
          <a:noFill/>
        </p:spPr>
        <p:txBody>
          <a:bodyPr wrap="none" rtlCol="0">
            <a:spAutoFit/>
          </a:bodyPr>
          <a:lstStyle/>
          <a:p>
            <a:r>
              <a:rPr lang="en-US" sz="1733" dirty="0">
                <a:solidFill>
                  <a:srgbClr val="4095B6"/>
                </a:solidFill>
                <a:latin typeface="Arial Narrow" panose="020B0604020202020204" pitchFamily="34" charset="0"/>
                <a:cs typeface="Arial Narrow" panose="020B0604020202020204" pitchFamily="34" charset="0"/>
              </a:rPr>
              <a:t>NH Interstellar PUI</a:t>
            </a:r>
          </a:p>
        </p:txBody>
      </p:sp>
      <p:sp>
        <p:nvSpPr>
          <p:cNvPr id="13" name="TextBox 12">
            <a:extLst>
              <a:ext uri="{FF2B5EF4-FFF2-40B4-BE49-F238E27FC236}">
                <a16:creationId xmlns:a16="http://schemas.microsoft.com/office/drawing/2014/main" id="{32AAA381-C4DC-7D55-32A0-2E6F4BEB51F7}"/>
              </a:ext>
            </a:extLst>
          </p:cNvPr>
          <p:cNvSpPr txBox="1"/>
          <p:nvPr/>
        </p:nvSpPr>
        <p:spPr>
          <a:xfrm>
            <a:off x="3175470" y="692134"/>
            <a:ext cx="1656964" cy="359009"/>
          </a:xfrm>
          <a:prstGeom prst="rect">
            <a:avLst/>
          </a:prstGeom>
          <a:noFill/>
        </p:spPr>
        <p:txBody>
          <a:bodyPr wrap="square" rtlCol="0">
            <a:spAutoFit/>
          </a:bodyPr>
          <a:lstStyle/>
          <a:p>
            <a:r>
              <a:rPr lang="en-US" sz="1733" dirty="0">
                <a:solidFill>
                  <a:srgbClr val="FF8001"/>
                </a:solidFill>
                <a:latin typeface="Arial Narrow" panose="020B0604020202020204" pitchFamily="34" charset="0"/>
                <a:cs typeface="Arial Narrow" panose="020B0604020202020204" pitchFamily="34" charset="0"/>
              </a:rPr>
              <a:t>NH Solar Wind</a:t>
            </a:r>
          </a:p>
        </p:txBody>
      </p:sp>
      <p:sp>
        <p:nvSpPr>
          <p:cNvPr id="14" name="TextBox 13">
            <a:extLst>
              <a:ext uri="{FF2B5EF4-FFF2-40B4-BE49-F238E27FC236}">
                <a16:creationId xmlns:a16="http://schemas.microsoft.com/office/drawing/2014/main" id="{4CEAFB24-132E-9392-9B78-03E81B69BB8A}"/>
              </a:ext>
            </a:extLst>
          </p:cNvPr>
          <p:cNvSpPr txBox="1"/>
          <p:nvPr/>
        </p:nvSpPr>
        <p:spPr>
          <a:xfrm>
            <a:off x="1279569" y="908558"/>
            <a:ext cx="1348446"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V2 Solar Wind</a:t>
            </a:r>
          </a:p>
        </p:txBody>
      </p:sp>
      <p:sp>
        <p:nvSpPr>
          <p:cNvPr id="28" name="TextBox 27">
            <a:extLst>
              <a:ext uri="{FF2B5EF4-FFF2-40B4-BE49-F238E27FC236}">
                <a16:creationId xmlns:a16="http://schemas.microsoft.com/office/drawing/2014/main" id="{31289965-26DD-986B-339C-581FFAEFA63E}"/>
              </a:ext>
            </a:extLst>
          </p:cNvPr>
          <p:cNvSpPr txBox="1"/>
          <p:nvPr/>
        </p:nvSpPr>
        <p:spPr>
          <a:xfrm>
            <a:off x="1613660" y="5344295"/>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29" name="TextBox 28">
            <a:extLst>
              <a:ext uri="{FF2B5EF4-FFF2-40B4-BE49-F238E27FC236}">
                <a16:creationId xmlns:a16="http://schemas.microsoft.com/office/drawing/2014/main" id="{E1FFAD16-546E-E752-0B11-8E8D3096F32B}"/>
              </a:ext>
            </a:extLst>
          </p:cNvPr>
          <p:cNvSpPr txBox="1"/>
          <p:nvPr/>
        </p:nvSpPr>
        <p:spPr>
          <a:xfrm>
            <a:off x="2612647" y="5344295"/>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40</a:t>
            </a:r>
          </a:p>
        </p:txBody>
      </p:sp>
      <p:sp>
        <p:nvSpPr>
          <p:cNvPr id="30" name="TextBox 29">
            <a:extLst>
              <a:ext uri="{FF2B5EF4-FFF2-40B4-BE49-F238E27FC236}">
                <a16:creationId xmlns:a16="http://schemas.microsoft.com/office/drawing/2014/main" id="{74E1DF29-5BF2-7260-02B3-4577ACBF247E}"/>
              </a:ext>
            </a:extLst>
          </p:cNvPr>
          <p:cNvSpPr txBox="1"/>
          <p:nvPr/>
        </p:nvSpPr>
        <p:spPr>
          <a:xfrm>
            <a:off x="3663150" y="5344295"/>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60</a:t>
            </a:r>
          </a:p>
        </p:txBody>
      </p:sp>
      <p:sp>
        <p:nvSpPr>
          <p:cNvPr id="31" name="TextBox 30">
            <a:extLst>
              <a:ext uri="{FF2B5EF4-FFF2-40B4-BE49-F238E27FC236}">
                <a16:creationId xmlns:a16="http://schemas.microsoft.com/office/drawing/2014/main" id="{29B26353-8525-F233-ABD8-123B862CE1A4}"/>
              </a:ext>
            </a:extLst>
          </p:cNvPr>
          <p:cNvSpPr txBox="1"/>
          <p:nvPr/>
        </p:nvSpPr>
        <p:spPr>
          <a:xfrm>
            <a:off x="4666803" y="5344295"/>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80</a:t>
            </a:r>
          </a:p>
        </p:txBody>
      </p:sp>
      <p:sp>
        <p:nvSpPr>
          <p:cNvPr id="41" name="TextBox 40">
            <a:extLst>
              <a:ext uri="{FF2B5EF4-FFF2-40B4-BE49-F238E27FC236}">
                <a16:creationId xmlns:a16="http://schemas.microsoft.com/office/drawing/2014/main" id="{B02013E4-5778-5A44-B2F1-A8076569773F}"/>
              </a:ext>
            </a:extLst>
          </p:cNvPr>
          <p:cNvSpPr txBox="1"/>
          <p:nvPr/>
        </p:nvSpPr>
        <p:spPr>
          <a:xfrm>
            <a:off x="431953" y="4222258"/>
            <a:ext cx="447132"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30</a:t>
            </a:r>
          </a:p>
        </p:txBody>
      </p:sp>
      <p:sp>
        <p:nvSpPr>
          <p:cNvPr id="42" name="TextBox 41">
            <a:extLst>
              <a:ext uri="{FF2B5EF4-FFF2-40B4-BE49-F238E27FC236}">
                <a16:creationId xmlns:a16="http://schemas.microsoft.com/office/drawing/2014/main" id="{47F7B0EE-A026-A7CF-216F-003C40D54F3D}"/>
              </a:ext>
            </a:extLst>
          </p:cNvPr>
          <p:cNvSpPr txBox="1"/>
          <p:nvPr/>
        </p:nvSpPr>
        <p:spPr>
          <a:xfrm>
            <a:off x="444086" y="4439615"/>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15</a:t>
            </a:r>
          </a:p>
        </p:txBody>
      </p:sp>
      <p:sp>
        <p:nvSpPr>
          <p:cNvPr id="43" name="TextBox 42">
            <a:extLst>
              <a:ext uri="{FF2B5EF4-FFF2-40B4-BE49-F238E27FC236}">
                <a16:creationId xmlns:a16="http://schemas.microsoft.com/office/drawing/2014/main" id="{7A05FAE8-F696-8FA8-9B8D-99827BA7AD25}"/>
              </a:ext>
            </a:extLst>
          </p:cNvPr>
          <p:cNvSpPr txBox="1"/>
          <p:nvPr/>
        </p:nvSpPr>
        <p:spPr>
          <a:xfrm>
            <a:off x="550713" y="4634541"/>
            <a:ext cx="44713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44" name="TextBox 43">
            <a:extLst>
              <a:ext uri="{FF2B5EF4-FFF2-40B4-BE49-F238E27FC236}">
                <a16:creationId xmlns:a16="http://schemas.microsoft.com/office/drawing/2014/main" id="{5D019799-95AE-B0D6-2674-1F6869AF4BC8}"/>
              </a:ext>
            </a:extLst>
          </p:cNvPr>
          <p:cNvSpPr txBox="1"/>
          <p:nvPr/>
        </p:nvSpPr>
        <p:spPr>
          <a:xfrm>
            <a:off x="398373" y="5077413"/>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-30</a:t>
            </a:r>
          </a:p>
        </p:txBody>
      </p:sp>
      <p:sp>
        <p:nvSpPr>
          <p:cNvPr id="45" name="TextBox 44">
            <a:extLst>
              <a:ext uri="{FF2B5EF4-FFF2-40B4-BE49-F238E27FC236}">
                <a16:creationId xmlns:a16="http://schemas.microsoft.com/office/drawing/2014/main" id="{A539B823-BE6C-7028-1F0B-76F3EF3FEFBA}"/>
              </a:ext>
            </a:extLst>
          </p:cNvPr>
          <p:cNvSpPr txBox="1"/>
          <p:nvPr/>
        </p:nvSpPr>
        <p:spPr>
          <a:xfrm>
            <a:off x="421089" y="4821589"/>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-15</a:t>
            </a:r>
          </a:p>
        </p:txBody>
      </p:sp>
      <p:sp>
        <p:nvSpPr>
          <p:cNvPr id="46" name="TextBox 45">
            <a:extLst>
              <a:ext uri="{FF2B5EF4-FFF2-40B4-BE49-F238E27FC236}">
                <a16:creationId xmlns:a16="http://schemas.microsoft.com/office/drawing/2014/main" id="{14FF0534-F106-F851-C5E3-1CD8DCF695EB}"/>
              </a:ext>
            </a:extLst>
          </p:cNvPr>
          <p:cNvSpPr txBox="1"/>
          <p:nvPr/>
        </p:nvSpPr>
        <p:spPr>
          <a:xfrm rot="16200000" flipH="1">
            <a:off x="-228728" y="4633388"/>
            <a:ext cx="111224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Lat [deg]</a:t>
            </a:r>
          </a:p>
        </p:txBody>
      </p:sp>
      <p:sp>
        <p:nvSpPr>
          <p:cNvPr id="47" name="TextBox 46">
            <a:extLst>
              <a:ext uri="{FF2B5EF4-FFF2-40B4-BE49-F238E27FC236}">
                <a16:creationId xmlns:a16="http://schemas.microsoft.com/office/drawing/2014/main" id="{A10B29D1-84D5-0DF9-AD97-C7E160A5FEB5}"/>
              </a:ext>
            </a:extLst>
          </p:cNvPr>
          <p:cNvSpPr txBox="1"/>
          <p:nvPr/>
        </p:nvSpPr>
        <p:spPr>
          <a:xfrm rot="16200000" flipH="1">
            <a:off x="-473683" y="3356298"/>
            <a:ext cx="155930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Log</a:t>
            </a:r>
            <a:r>
              <a:rPr lang="en-US" sz="1733" baseline="-25000" dirty="0">
                <a:latin typeface="Arial Narrow" panose="020B0604020202020204" pitchFamily="34" charset="0"/>
                <a:cs typeface="Arial Narrow" panose="020B0604020202020204" pitchFamily="34" charset="0"/>
              </a:rPr>
              <a:t>10</a:t>
            </a:r>
            <a:r>
              <a:rPr lang="en-US" sz="1733" dirty="0">
                <a:latin typeface="Arial Narrow" panose="020B0604020202020204" pitchFamily="34" charset="0"/>
                <a:cs typeface="Arial Narrow" panose="020B0604020202020204" pitchFamily="34" charset="0"/>
              </a:rPr>
              <a:t>(</a:t>
            </a:r>
            <a:r>
              <a:rPr lang="en-US" sz="1733" dirty="0" err="1">
                <a:latin typeface="Arial Narrow" panose="020B0604020202020204" pitchFamily="34" charset="0"/>
                <a:cs typeface="Arial Narrow" panose="020B0604020202020204" pitchFamily="34" charset="0"/>
              </a:rPr>
              <a:t>Tp</a:t>
            </a:r>
            <a:r>
              <a:rPr lang="en-US" sz="1733" dirty="0">
                <a:latin typeface="Arial Narrow" panose="020B0604020202020204" pitchFamily="34" charset="0"/>
                <a:cs typeface="Arial Narrow" panose="020B0604020202020204" pitchFamily="34" charset="0"/>
              </a:rPr>
              <a:t>) [K]</a:t>
            </a:r>
          </a:p>
        </p:txBody>
      </p:sp>
      <p:sp>
        <p:nvSpPr>
          <p:cNvPr id="48" name="TextBox 47">
            <a:extLst>
              <a:ext uri="{FF2B5EF4-FFF2-40B4-BE49-F238E27FC236}">
                <a16:creationId xmlns:a16="http://schemas.microsoft.com/office/drawing/2014/main" id="{3BF58593-4496-37EF-EA0D-F92AB390D3C3}"/>
              </a:ext>
            </a:extLst>
          </p:cNvPr>
          <p:cNvSpPr txBox="1"/>
          <p:nvPr/>
        </p:nvSpPr>
        <p:spPr>
          <a:xfrm rot="16200000" flipH="1">
            <a:off x="-540607" y="1891393"/>
            <a:ext cx="152452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np [cm</a:t>
            </a:r>
            <a:r>
              <a:rPr lang="en-US" sz="1733" baseline="30000" dirty="0">
                <a:latin typeface="Arial Narrow" panose="020B0604020202020204" pitchFamily="34" charset="0"/>
                <a:cs typeface="Arial Narrow" panose="020B0604020202020204" pitchFamily="34" charset="0"/>
              </a:rPr>
              <a:t>-3</a:t>
            </a:r>
            <a:r>
              <a:rPr lang="en-US" sz="1733" dirty="0">
                <a:latin typeface="Arial Narrow" panose="020B0604020202020204" pitchFamily="34" charset="0"/>
                <a:cs typeface="Arial Narrow" panose="020B0604020202020204" pitchFamily="34" charset="0"/>
              </a:rPr>
              <a:t>]</a:t>
            </a:r>
          </a:p>
        </p:txBody>
      </p:sp>
      <p:sp>
        <p:nvSpPr>
          <p:cNvPr id="49" name="TextBox 48">
            <a:extLst>
              <a:ext uri="{FF2B5EF4-FFF2-40B4-BE49-F238E27FC236}">
                <a16:creationId xmlns:a16="http://schemas.microsoft.com/office/drawing/2014/main" id="{806AB4C2-C4D2-60FC-68AA-23FAC08D2DD0}"/>
              </a:ext>
            </a:extLst>
          </p:cNvPr>
          <p:cNvSpPr txBox="1"/>
          <p:nvPr/>
        </p:nvSpPr>
        <p:spPr>
          <a:xfrm rot="16200000" flipH="1">
            <a:off x="-517132" y="847452"/>
            <a:ext cx="1524529" cy="359009"/>
          </a:xfrm>
          <a:prstGeom prst="rect">
            <a:avLst/>
          </a:prstGeom>
          <a:noFill/>
        </p:spPr>
        <p:txBody>
          <a:bodyPr wrap="square" rtlCol="0">
            <a:spAutoFit/>
          </a:bodyPr>
          <a:lstStyle/>
          <a:p>
            <a:r>
              <a:rPr lang="en-US" sz="1733" dirty="0" err="1">
                <a:latin typeface="Arial Narrow" panose="020B0604020202020204" pitchFamily="34" charset="0"/>
                <a:cs typeface="Arial Narrow" panose="020B0604020202020204" pitchFamily="34" charset="0"/>
              </a:rPr>
              <a:t>Vp</a:t>
            </a:r>
            <a:r>
              <a:rPr lang="en-US" sz="1733" dirty="0">
                <a:latin typeface="Arial Narrow" panose="020B0604020202020204" pitchFamily="34" charset="0"/>
                <a:cs typeface="Arial Narrow" panose="020B0604020202020204" pitchFamily="34" charset="0"/>
              </a:rPr>
              <a:t> [kms</a:t>
            </a:r>
            <a:r>
              <a:rPr lang="en-US" sz="1733" baseline="30000" dirty="0">
                <a:latin typeface="Arial Narrow" panose="020B0604020202020204" pitchFamily="34" charset="0"/>
                <a:cs typeface="Arial Narrow" panose="020B0604020202020204" pitchFamily="34" charset="0"/>
              </a:rPr>
              <a:t>-1</a:t>
            </a:r>
            <a:r>
              <a:rPr lang="en-US" sz="1733" dirty="0">
                <a:latin typeface="Arial Narrow" panose="020B0604020202020204" pitchFamily="34" charset="0"/>
                <a:cs typeface="Arial Narrow" panose="020B0604020202020204" pitchFamily="34" charset="0"/>
              </a:rPr>
              <a:t>]</a:t>
            </a:r>
          </a:p>
        </p:txBody>
      </p:sp>
      <p:sp>
        <p:nvSpPr>
          <p:cNvPr id="50" name="TextBox 49">
            <a:extLst>
              <a:ext uri="{FF2B5EF4-FFF2-40B4-BE49-F238E27FC236}">
                <a16:creationId xmlns:a16="http://schemas.microsoft.com/office/drawing/2014/main" id="{BCC2EEC2-D8E6-C0F2-6555-B171B18FF5E7}"/>
              </a:ext>
            </a:extLst>
          </p:cNvPr>
          <p:cNvSpPr txBox="1"/>
          <p:nvPr/>
        </p:nvSpPr>
        <p:spPr>
          <a:xfrm flipH="1">
            <a:off x="517855" y="3945025"/>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a:t>
            </a:r>
          </a:p>
        </p:txBody>
      </p:sp>
      <p:sp>
        <p:nvSpPr>
          <p:cNvPr id="51" name="TextBox 50">
            <a:extLst>
              <a:ext uri="{FF2B5EF4-FFF2-40B4-BE49-F238E27FC236}">
                <a16:creationId xmlns:a16="http://schemas.microsoft.com/office/drawing/2014/main" id="{0C8C7022-17C7-F223-C392-6DCCBCE55D4E}"/>
              </a:ext>
            </a:extLst>
          </p:cNvPr>
          <p:cNvSpPr txBox="1"/>
          <p:nvPr/>
        </p:nvSpPr>
        <p:spPr>
          <a:xfrm flipH="1">
            <a:off x="517855" y="375397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3</a:t>
            </a:r>
          </a:p>
        </p:txBody>
      </p:sp>
      <p:sp>
        <p:nvSpPr>
          <p:cNvPr id="52" name="TextBox 51">
            <a:extLst>
              <a:ext uri="{FF2B5EF4-FFF2-40B4-BE49-F238E27FC236}">
                <a16:creationId xmlns:a16="http://schemas.microsoft.com/office/drawing/2014/main" id="{E86F80D6-829A-13ED-8921-B2A0203C7050}"/>
              </a:ext>
            </a:extLst>
          </p:cNvPr>
          <p:cNvSpPr txBox="1"/>
          <p:nvPr/>
        </p:nvSpPr>
        <p:spPr>
          <a:xfrm flipH="1">
            <a:off x="517855" y="3564326"/>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a:t>
            </a:r>
          </a:p>
        </p:txBody>
      </p:sp>
      <p:sp>
        <p:nvSpPr>
          <p:cNvPr id="53" name="TextBox 52">
            <a:extLst>
              <a:ext uri="{FF2B5EF4-FFF2-40B4-BE49-F238E27FC236}">
                <a16:creationId xmlns:a16="http://schemas.microsoft.com/office/drawing/2014/main" id="{F8C766AC-DE7D-4A94-DDC2-500536EE4603}"/>
              </a:ext>
            </a:extLst>
          </p:cNvPr>
          <p:cNvSpPr txBox="1"/>
          <p:nvPr/>
        </p:nvSpPr>
        <p:spPr>
          <a:xfrm>
            <a:off x="517856" y="3351359"/>
            <a:ext cx="6025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5</a:t>
            </a:r>
          </a:p>
        </p:txBody>
      </p:sp>
      <p:sp>
        <p:nvSpPr>
          <p:cNvPr id="54" name="TextBox 53">
            <a:extLst>
              <a:ext uri="{FF2B5EF4-FFF2-40B4-BE49-F238E27FC236}">
                <a16:creationId xmlns:a16="http://schemas.microsoft.com/office/drawing/2014/main" id="{09CBEF6E-18DD-E145-E4D2-ECA1630A7F9A}"/>
              </a:ext>
            </a:extLst>
          </p:cNvPr>
          <p:cNvSpPr txBox="1"/>
          <p:nvPr/>
        </p:nvSpPr>
        <p:spPr>
          <a:xfrm flipH="1">
            <a:off x="517855" y="3156442"/>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a:t>
            </a:r>
          </a:p>
        </p:txBody>
      </p:sp>
      <p:sp>
        <p:nvSpPr>
          <p:cNvPr id="55" name="TextBox 54">
            <a:extLst>
              <a:ext uri="{FF2B5EF4-FFF2-40B4-BE49-F238E27FC236}">
                <a16:creationId xmlns:a16="http://schemas.microsoft.com/office/drawing/2014/main" id="{1CD835DA-ABD8-4A48-AD66-FC595F6BEA2C}"/>
              </a:ext>
            </a:extLst>
          </p:cNvPr>
          <p:cNvSpPr txBox="1"/>
          <p:nvPr/>
        </p:nvSpPr>
        <p:spPr>
          <a:xfrm flipH="1">
            <a:off x="517855" y="2936125"/>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7</a:t>
            </a:r>
          </a:p>
        </p:txBody>
      </p:sp>
      <p:sp>
        <p:nvSpPr>
          <p:cNvPr id="56" name="TextBox 55">
            <a:extLst>
              <a:ext uri="{FF2B5EF4-FFF2-40B4-BE49-F238E27FC236}">
                <a16:creationId xmlns:a16="http://schemas.microsoft.com/office/drawing/2014/main" id="{AA776861-27C9-1198-2BBC-1F534D4AFBD9}"/>
              </a:ext>
            </a:extLst>
          </p:cNvPr>
          <p:cNvSpPr txBox="1"/>
          <p:nvPr/>
        </p:nvSpPr>
        <p:spPr>
          <a:xfrm flipH="1">
            <a:off x="355787" y="1691086"/>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100</a:t>
            </a:r>
          </a:p>
        </p:txBody>
      </p:sp>
      <p:sp>
        <p:nvSpPr>
          <p:cNvPr id="58" name="TextBox 57">
            <a:extLst>
              <a:ext uri="{FF2B5EF4-FFF2-40B4-BE49-F238E27FC236}">
                <a16:creationId xmlns:a16="http://schemas.microsoft.com/office/drawing/2014/main" id="{C726504B-3376-E6F2-5D21-E48D89207111}"/>
              </a:ext>
            </a:extLst>
          </p:cNvPr>
          <p:cNvSpPr txBox="1"/>
          <p:nvPr/>
        </p:nvSpPr>
        <p:spPr>
          <a:xfrm flipH="1">
            <a:off x="555510" y="208217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a:t>
            </a:r>
          </a:p>
        </p:txBody>
      </p:sp>
      <p:sp>
        <p:nvSpPr>
          <p:cNvPr id="60" name="TextBox 59">
            <a:extLst>
              <a:ext uri="{FF2B5EF4-FFF2-40B4-BE49-F238E27FC236}">
                <a16:creationId xmlns:a16="http://schemas.microsoft.com/office/drawing/2014/main" id="{B43E97FE-D141-4C9B-961F-8997A7332FF9}"/>
              </a:ext>
            </a:extLst>
          </p:cNvPr>
          <p:cNvSpPr txBox="1"/>
          <p:nvPr/>
        </p:nvSpPr>
        <p:spPr>
          <a:xfrm flipH="1">
            <a:off x="310659" y="2419612"/>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0.01</a:t>
            </a:r>
          </a:p>
        </p:txBody>
      </p:sp>
      <p:sp>
        <p:nvSpPr>
          <p:cNvPr id="62" name="TextBox 61">
            <a:extLst>
              <a:ext uri="{FF2B5EF4-FFF2-40B4-BE49-F238E27FC236}">
                <a16:creationId xmlns:a16="http://schemas.microsoft.com/office/drawing/2014/main" id="{4F884353-032A-ED1E-268D-C45FE6CE21A5}"/>
              </a:ext>
            </a:extLst>
          </p:cNvPr>
          <p:cNvSpPr txBox="1"/>
          <p:nvPr/>
        </p:nvSpPr>
        <p:spPr>
          <a:xfrm flipH="1">
            <a:off x="129027" y="2743612"/>
            <a:ext cx="82597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0.0001</a:t>
            </a:r>
          </a:p>
        </p:txBody>
      </p:sp>
      <p:sp>
        <p:nvSpPr>
          <p:cNvPr id="64" name="TextBox 63">
            <a:extLst>
              <a:ext uri="{FF2B5EF4-FFF2-40B4-BE49-F238E27FC236}">
                <a16:creationId xmlns:a16="http://schemas.microsoft.com/office/drawing/2014/main" id="{F5FEEE12-0D2C-5E0E-6C53-4BCE2132851A}"/>
              </a:ext>
            </a:extLst>
          </p:cNvPr>
          <p:cNvSpPr txBox="1"/>
          <p:nvPr/>
        </p:nvSpPr>
        <p:spPr>
          <a:xfrm flipH="1">
            <a:off x="263824" y="580884"/>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1200</a:t>
            </a:r>
          </a:p>
        </p:txBody>
      </p:sp>
      <p:sp>
        <p:nvSpPr>
          <p:cNvPr id="65" name="TextBox 64">
            <a:extLst>
              <a:ext uri="{FF2B5EF4-FFF2-40B4-BE49-F238E27FC236}">
                <a16:creationId xmlns:a16="http://schemas.microsoft.com/office/drawing/2014/main" id="{126850E3-9ADD-2F9D-1EEC-D81439D61004}"/>
              </a:ext>
            </a:extLst>
          </p:cNvPr>
          <p:cNvSpPr txBox="1"/>
          <p:nvPr/>
        </p:nvSpPr>
        <p:spPr>
          <a:xfrm flipH="1">
            <a:off x="357812" y="1130997"/>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600</a:t>
            </a:r>
          </a:p>
        </p:txBody>
      </p:sp>
      <p:sp>
        <p:nvSpPr>
          <p:cNvPr id="67" name="TextBox 66">
            <a:extLst>
              <a:ext uri="{FF2B5EF4-FFF2-40B4-BE49-F238E27FC236}">
                <a16:creationId xmlns:a16="http://schemas.microsoft.com/office/drawing/2014/main" id="{7EC4D77C-6DC6-7E5A-771B-3609E874E848}"/>
              </a:ext>
            </a:extLst>
          </p:cNvPr>
          <p:cNvSpPr txBox="1"/>
          <p:nvPr/>
        </p:nvSpPr>
        <p:spPr>
          <a:xfrm flipH="1">
            <a:off x="277364" y="766470"/>
            <a:ext cx="7998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1000</a:t>
            </a:r>
          </a:p>
        </p:txBody>
      </p:sp>
      <p:sp>
        <p:nvSpPr>
          <p:cNvPr id="68" name="TextBox 67">
            <a:extLst>
              <a:ext uri="{FF2B5EF4-FFF2-40B4-BE49-F238E27FC236}">
                <a16:creationId xmlns:a16="http://schemas.microsoft.com/office/drawing/2014/main" id="{AF3DC469-0C83-EA06-625A-82FDB922A80A}"/>
              </a:ext>
            </a:extLst>
          </p:cNvPr>
          <p:cNvSpPr txBox="1"/>
          <p:nvPr/>
        </p:nvSpPr>
        <p:spPr>
          <a:xfrm flipH="1">
            <a:off x="358832" y="942931"/>
            <a:ext cx="7998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800</a:t>
            </a:r>
          </a:p>
        </p:txBody>
      </p:sp>
      <p:sp>
        <p:nvSpPr>
          <p:cNvPr id="69" name="TextBox 68">
            <a:extLst>
              <a:ext uri="{FF2B5EF4-FFF2-40B4-BE49-F238E27FC236}">
                <a16:creationId xmlns:a16="http://schemas.microsoft.com/office/drawing/2014/main" id="{71D6FC63-3C96-F871-CDD9-782F77AD7AA8}"/>
              </a:ext>
            </a:extLst>
          </p:cNvPr>
          <p:cNvSpPr txBox="1"/>
          <p:nvPr/>
        </p:nvSpPr>
        <p:spPr>
          <a:xfrm flipH="1">
            <a:off x="371359" y="1483565"/>
            <a:ext cx="858120"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200</a:t>
            </a:r>
          </a:p>
        </p:txBody>
      </p:sp>
      <p:sp>
        <p:nvSpPr>
          <p:cNvPr id="19" name="TextBox 18">
            <a:extLst>
              <a:ext uri="{FF2B5EF4-FFF2-40B4-BE49-F238E27FC236}">
                <a16:creationId xmlns:a16="http://schemas.microsoft.com/office/drawing/2014/main" id="{BEAF6454-D3DB-DE5D-2D00-322BA2522C47}"/>
              </a:ext>
            </a:extLst>
          </p:cNvPr>
          <p:cNvSpPr txBox="1"/>
          <p:nvPr/>
        </p:nvSpPr>
        <p:spPr>
          <a:xfrm>
            <a:off x="10501444" y="704046"/>
            <a:ext cx="417102" cy="359009"/>
          </a:xfrm>
          <a:prstGeom prst="rect">
            <a:avLst/>
          </a:prstGeom>
          <a:noFill/>
        </p:spPr>
        <p:txBody>
          <a:bodyPr wrap="none" rtlCol="0">
            <a:spAutoFit/>
          </a:bodyPr>
          <a:lstStyle/>
          <a:p>
            <a:r>
              <a:rPr lang="en-US" sz="1733" dirty="0">
                <a:solidFill>
                  <a:srgbClr val="A192F1"/>
                </a:solidFill>
                <a:latin typeface="Arial Narrow" panose="020B0604020202020204" pitchFamily="34" charset="0"/>
                <a:cs typeface="Arial Narrow" panose="020B0604020202020204" pitchFamily="34" charset="0"/>
              </a:rPr>
              <a:t>TS</a:t>
            </a:r>
          </a:p>
        </p:txBody>
      </p:sp>
      <p:sp>
        <p:nvSpPr>
          <p:cNvPr id="20" name="TextBox 19">
            <a:extLst>
              <a:ext uri="{FF2B5EF4-FFF2-40B4-BE49-F238E27FC236}">
                <a16:creationId xmlns:a16="http://schemas.microsoft.com/office/drawing/2014/main" id="{808B28A4-FA2F-1836-A1FB-81DADF3F0339}"/>
              </a:ext>
            </a:extLst>
          </p:cNvPr>
          <p:cNvSpPr txBox="1"/>
          <p:nvPr/>
        </p:nvSpPr>
        <p:spPr>
          <a:xfrm>
            <a:off x="6410265" y="1463189"/>
            <a:ext cx="1705916" cy="359009"/>
          </a:xfrm>
          <a:prstGeom prst="rect">
            <a:avLst/>
          </a:prstGeom>
          <a:noFill/>
        </p:spPr>
        <p:txBody>
          <a:bodyPr wrap="none" rtlCol="0">
            <a:spAutoFit/>
          </a:bodyPr>
          <a:lstStyle/>
          <a:p>
            <a:r>
              <a:rPr lang="en-US" sz="1733" dirty="0">
                <a:solidFill>
                  <a:srgbClr val="4095B6"/>
                </a:solidFill>
                <a:latin typeface="Arial Narrow" panose="020B0604020202020204" pitchFamily="34" charset="0"/>
                <a:cs typeface="Arial Narrow" panose="020B0604020202020204" pitchFamily="34" charset="0"/>
              </a:rPr>
              <a:t>NH Interstellar PUI</a:t>
            </a:r>
          </a:p>
        </p:txBody>
      </p:sp>
      <p:sp>
        <p:nvSpPr>
          <p:cNvPr id="21" name="TextBox 20">
            <a:extLst>
              <a:ext uri="{FF2B5EF4-FFF2-40B4-BE49-F238E27FC236}">
                <a16:creationId xmlns:a16="http://schemas.microsoft.com/office/drawing/2014/main" id="{4B593886-F28E-0750-4801-32792E86280C}"/>
              </a:ext>
            </a:extLst>
          </p:cNvPr>
          <p:cNvSpPr txBox="1"/>
          <p:nvPr/>
        </p:nvSpPr>
        <p:spPr>
          <a:xfrm>
            <a:off x="7942442" y="1463188"/>
            <a:ext cx="1656964" cy="359009"/>
          </a:xfrm>
          <a:prstGeom prst="rect">
            <a:avLst/>
          </a:prstGeom>
          <a:noFill/>
        </p:spPr>
        <p:txBody>
          <a:bodyPr wrap="square" rtlCol="0">
            <a:spAutoFit/>
          </a:bodyPr>
          <a:lstStyle/>
          <a:p>
            <a:r>
              <a:rPr lang="en-US" sz="1733" dirty="0">
                <a:solidFill>
                  <a:srgbClr val="FF8001"/>
                </a:solidFill>
                <a:latin typeface="Arial Narrow" panose="020B0604020202020204" pitchFamily="34" charset="0"/>
                <a:cs typeface="Arial Narrow" panose="020B0604020202020204" pitchFamily="34" charset="0"/>
              </a:rPr>
              <a:t>NH Solar Wind</a:t>
            </a:r>
          </a:p>
        </p:txBody>
      </p:sp>
      <p:sp>
        <p:nvSpPr>
          <p:cNvPr id="23" name="TextBox 22">
            <a:extLst>
              <a:ext uri="{FF2B5EF4-FFF2-40B4-BE49-F238E27FC236}">
                <a16:creationId xmlns:a16="http://schemas.microsoft.com/office/drawing/2014/main" id="{ADC5C52B-B366-F75D-AE77-771DCCFA09E1}"/>
              </a:ext>
            </a:extLst>
          </p:cNvPr>
          <p:cNvSpPr txBox="1"/>
          <p:nvPr/>
        </p:nvSpPr>
        <p:spPr>
          <a:xfrm>
            <a:off x="6410265" y="1238018"/>
            <a:ext cx="1348446"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V2 Solar Wind</a:t>
            </a:r>
          </a:p>
        </p:txBody>
      </p:sp>
      <p:sp>
        <p:nvSpPr>
          <p:cNvPr id="27" name="TextBox 26">
            <a:extLst>
              <a:ext uri="{FF2B5EF4-FFF2-40B4-BE49-F238E27FC236}">
                <a16:creationId xmlns:a16="http://schemas.microsoft.com/office/drawing/2014/main" id="{3E266DC5-9C1F-E14B-234E-CAF8298CA7FB}"/>
              </a:ext>
            </a:extLst>
          </p:cNvPr>
          <p:cNvSpPr txBox="1"/>
          <p:nvPr/>
        </p:nvSpPr>
        <p:spPr>
          <a:xfrm>
            <a:off x="7246165" y="688857"/>
            <a:ext cx="3250890"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Solar Rotation Averaged (25.38 Days)</a:t>
            </a:r>
          </a:p>
        </p:txBody>
      </p:sp>
      <p:sp>
        <p:nvSpPr>
          <p:cNvPr id="34" name="TextBox 33">
            <a:extLst>
              <a:ext uri="{FF2B5EF4-FFF2-40B4-BE49-F238E27FC236}">
                <a16:creationId xmlns:a16="http://schemas.microsoft.com/office/drawing/2014/main" id="{9F9491A1-3B6B-8692-0122-CC3631DCB120}"/>
              </a:ext>
            </a:extLst>
          </p:cNvPr>
          <p:cNvSpPr txBox="1"/>
          <p:nvPr/>
        </p:nvSpPr>
        <p:spPr>
          <a:xfrm>
            <a:off x="7232044" y="5344295"/>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35" name="TextBox 34">
            <a:extLst>
              <a:ext uri="{FF2B5EF4-FFF2-40B4-BE49-F238E27FC236}">
                <a16:creationId xmlns:a16="http://schemas.microsoft.com/office/drawing/2014/main" id="{8B38B96E-8D07-59EE-2AAE-6C333DBFDD61}"/>
              </a:ext>
            </a:extLst>
          </p:cNvPr>
          <p:cNvSpPr txBox="1"/>
          <p:nvPr/>
        </p:nvSpPr>
        <p:spPr>
          <a:xfrm>
            <a:off x="8231031" y="5344295"/>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40</a:t>
            </a:r>
          </a:p>
        </p:txBody>
      </p:sp>
      <p:sp>
        <p:nvSpPr>
          <p:cNvPr id="36" name="TextBox 35">
            <a:extLst>
              <a:ext uri="{FF2B5EF4-FFF2-40B4-BE49-F238E27FC236}">
                <a16:creationId xmlns:a16="http://schemas.microsoft.com/office/drawing/2014/main" id="{75386A93-E2E3-2D66-0EE0-9F3B0B9CA5C6}"/>
              </a:ext>
            </a:extLst>
          </p:cNvPr>
          <p:cNvSpPr txBox="1"/>
          <p:nvPr/>
        </p:nvSpPr>
        <p:spPr>
          <a:xfrm>
            <a:off x="9221007" y="5344295"/>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60</a:t>
            </a:r>
          </a:p>
        </p:txBody>
      </p:sp>
      <p:sp>
        <p:nvSpPr>
          <p:cNvPr id="37" name="TextBox 36">
            <a:extLst>
              <a:ext uri="{FF2B5EF4-FFF2-40B4-BE49-F238E27FC236}">
                <a16:creationId xmlns:a16="http://schemas.microsoft.com/office/drawing/2014/main" id="{0EC482CB-FEE3-C15B-844B-61C98AE7FCEA}"/>
              </a:ext>
            </a:extLst>
          </p:cNvPr>
          <p:cNvSpPr txBox="1"/>
          <p:nvPr/>
        </p:nvSpPr>
        <p:spPr>
          <a:xfrm>
            <a:off x="10198720" y="5344295"/>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80</a:t>
            </a:r>
          </a:p>
        </p:txBody>
      </p:sp>
      <p:sp>
        <p:nvSpPr>
          <p:cNvPr id="38" name="TextBox 37">
            <a:extLst>
              <a:ext uri="{FF2B5EF4-FFF2-40B4-BE49-F238E27FC236}">
                <a16:creationId xmlns:a16="http://schemas.microsoft.com/office/drawing/2014/main" id="{898681DC-BFC7-CEA9-CFB6-E006828104E9}"/>
              </a:ext>
            </a:extLst>
          </p:cNvPr>
          <p:cNvSpPr txBox="1"/>
          <p:nvPr/>
        </p:nvSpPr>
        <p:spPr>
          <a:xfrm>
            <a:off x="8651350" y="5382731"/>
            <a:ext cx="671979"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R [au]</a:t>
            </a:r>
          </a:p>
        </p:txBody>
      </p:sp>
      <p:sp>
        <p:nvSpPr>
          <p:cNvPr id="70" name="TextBox 69">
            <a:extLst>
              <a:ext uri="{FF2B5EF4-FFF2-40B4-BE49-F238E27FC236}">
                <a16:creationId xmlns:a16="http://schemas.microsoft.com/office/drawing/2014/main" id="{AEE7A934-5312-1705-21D3-138B7951CA53}"/>
              </a:ext>
            </a:extLst>
          </p:cNvPr>
          <p:cNvSpPr txBox="1"/>
          <p:nvPr/>
        </p:nvSpPr>
        <p:spPr>
          <a:xfrm rot="16200000" flipH="1">
            <a:off x="5361020" y="4582385"/>
            <a:ext cx="111224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Lat [deg]</a:t>
            </a:r>
          </a:p>
        </p:txBody>
      </p:sp>
      <p:sp>
        <p:nvSpPr>
          <p:cNvPr id="71" name="TextBox 70">
            <a:extLst>
              <a:ext uri="{FF2B5EF4-FFF2-40B4-BE49-F238E27FC236}">
                <a16:creationId xmlns:a16="http://schemas.microsoft.com/office/drawing/2014/main" id="{F098B33A-2176-588F-21B9-5DA4D657B2DD}"/>
              </a:ext>
            </a:extLst>
          </p:cNvPr>
          <p:cNvSpPr txBox="1"/>
          <p:nvPr/>
        </p:nvSpPr>
        <p:spPr>
          <a:xfrm rot="16200000" flipH="1">
            <a:off x="5091040" y="3292865"/>
            <a:ext cx="155930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Log</a:t>
            </a:r>
            <a:r>
              <a:rPr lang="en-US" sz="1733" baseline="-25000" dirty="0">
                <a:latin typeface="Arial Narrow" panose="020B0604020202020204" pitchFamily="34" charset="0"/>
                <a:cs typeface="Arial Narrow" panose="020B0604020202020204" pitchFamily="34" charset="0"/>
              </a:rPr>
              <a:t>10</a:t>
            </a:r>
            <a:r>
              <a:rPr lang="en-US" sz="1733" dirty="0">
                <a:latin typeface="Arial Narrow" panose="020B0604020202020204" pitchFamily="34" charset="0"/>
                <a:cs typeface="Arial Narrow" panose="020B0604020202020204" pitchFamily="34" charset="0"/>
              </a:rPr>
              <a:t>(</a:t>
            </a:r>
            <a:r>
              <a:rPr lang="en-US" sz="1733" dirty="0" err="1">
                <a:latin typeface="Arial Narrow" panose="020B0604020202020204" pitchFamily="34" charset="0"/>
                <a:cs typeface="Arial Narrow" panose="020B0604020202020204" pitchFamily="34" charset="0"/>
              </a:rPr>
              <a:t>Tp</a:t>
            </a:r>
            <a:r>
              <a:rPr lang="en-US" sz="1733" dirty="0">
                <a:latin typeface="Arial Narrow" panose="020B0604020202020204" pitchFamily="34" charset="0"/>
                <a:cs typeface="Arial Narrow" panose="020B0604020202020204" pitchFamily="34" charset="0"/>
              </a:rPr>
              <a:t>) [K]</a:t>
            </a:r>
          </a:p>
        </p:txBody>
      </p:sp>
      <p:sp>
        <p:nvSpPr>
          <p:cNvPr id="72" name="TextBox 71">
            <a:extLst>
              <a:ext uri="{FF2B5EF4-FFF2-40B4-BE49-F238E27FC236}">
                <a16:creationId xmlns:a16="http://schemas.microsoft.com/office/drawing/2014/main" id="{21A56EB4-9EB7-E1CC-5403-6AF7478C1F24}"/>
              </a:ext>
            </a:extLst>
          </p:cNvPr>
          <p:cNvSpPr txBox="1"/>
          <p:nvPr/>
        </p:nvSpPr>
        <p:spPr>
          <a:xfrm rot="16200000" flipH="1">
            <a:off x="4955638" y="1891394"/>
            <a:ext cx="152452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np [cm</a:t>
            </a:r>
            <a:r>
              <a:rPr lang="en-US" sz="1733" baseline="30000" dirty="0">
                <a:latin typeface="Arial Narrow" panose="020B0604020202020204" pitchFamily="34" charset="0"/>
                <a:cs typeface="Arial Narrow" panose="020B0604020202020204" pitchFamily="34" charset="0"/>
              </a:rPr>
              <a:t>-3</a:t>
            </a:r>
            <a:r>
              <a:rPr lang="en-US" sz="1733" dirty="0">
                <a:latin typeface="Arial Narrow" panose="020B0604020202020204" pitchFamily="34" charset="0"/>
                <a:cs typeface="Arial Narrow" panose="020B0604020202020204" pitchFamily="34" charset="0"/>
              </a:rPr>
              <a:t>]</a:t>
            </a:r>
          </a:p>
        </p:txBody>
      </p:sp>
      <p:sp>
        <p:nvSpPr>
          <p:cNvPr id="73" name="TextBox 72">
            <a:extLst>
              <a:ext uri="{FF2B5EF4-FFF2-40B4-BE49-F238E27FC236}">
                <a16:creationId xmlns:a16="http://schemas.microsoft.com/office/drawing/2014/main" id="{8E538465-576B-197C-F3F2-122E0614DA76}"/>
              </a:ext>
            </a:extLst>
          </p:cNvPr>
          <p:cNvSpPr txBox="1"/>
          <p:nvPr/>
        </p:nvSpPr>
        <p:spPr>
          <a:xfrm rot="16200000" flipH="1">
            <a:off x="4936977" y="770441"/>
            <a:ext cx="1524529" cy="359009"/>
          </a:xfrm>
          <a:prstGeom prst="rect">
            <a:avLst/>
          </a:prstGeom>
          <a:noFill/>
        </p:spPr>
        <p:txBody>
          <a:bodyPr wrap="square" rtlCol="0">
            <a:spAutoFit/>
          </a:bodyPr>
          <a:lstStyle/>
          <a:p>
            <a:r>
              <a:rPr lang="en-US" sz="1733" dirty="0" err="1">
                <a:latin typeface="Arial Narrow" panose="020B0604020202020204" pitchFamily="34" charset="0"/>
                <a:cs typeface="Arial Narrow" panose="020B0604020202020204" pitchFamily="34" charset="0"/>
              </a:rPr>
              <a:t>Vp</a:t>
            </a:r>
            <a:r>
              <a:rPr lang="en-US" sz="1733" dirty="0">
                <a:latin typeface="Arial Narrow" panose="020B0604020202020204" pitchFamily="34" charset="0"/>
                <a:cs typeface="Arial Narrow" panose="020B0604020202020204" pitchFamily="34" charset="0"/>
              </a:rPr>
              <a:t> [kms</a:t>
            </a:r>
            <a:r>
              <a:rPr lang="en-US" sz="1733" baseline="30000" dirty="0">
                <a:latin typeface="Arial Narrow" panose="020B0604020202020204" pitchFamily="34" charset="0"/>
                <a:cs typeface="Arial Narrow" panose="020B0604020202020204" pitchFamily="34" charset="0"/>
              </a:rPr>
              <a:t>-1</a:t>
            </a:r>
            <a:r>
              <a:rPr lang="en-US" sz="1733" dirty="0">
                <a:latin typeface="Arial Narrow" panose="020B0604020202020204" pitchFamily="34" charset="0"/>
                <a:cs typeface="Arial Narrow" panose="020B0604020202020204" pitchFamily="34" charset="0"/>
              </a:rPr>
              <a:t>]</a:t>
            </a:r>
          </a:p>
        </p:txBody>
      </p:sp>
      <p:sp>
        <p:nvSpPr>
          <p:cNvPr id="75" name="TextBox 74">
            <a:extLst>
              <a:ext uri="{FF2B5EF4-FFF2-40B4-BE49-F238E27FC236}">
                <a16:creationId xmlns:a16="http://schemas.microsoft.com/office/drawing/2014/main" id="{8130ACF0-0499-21D8-0C0E-ADADB0E728CB}"/>
              </a:ext>
            </a:extLst>
          </p:cNvPr>
          <p:cNvSpPr txBox="1"/>
          <p:nvPr/>
        </p:nvSpPr>
        <p:spPr>
          <a:xfrm flipH="1">
            <a:off x="5951942" y="1019831"/>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400</a:t>
            </a:r>
          </a:p>
        </p:txBody>
      </p:sp>
      <p:sp>
        <p:nvSpPr>
          <p:cNvPr id="76" name="TextBox 75">
            <a:extLst>
              <a:ext uri="{FF2B5EF4-FFF2-40B4-BE49-F238E27FC236}">
                <a16:creationId xmlns:a16="http://schemas.microsoft.com/office/drawing/2014/main" id="{5533BBBE-F959-CBF2-0440-0BB90033ABE5}"/>
              </a:ext>
            </a:extLst>
          </p:cNvPr>
          <p:cNvSpPr txBox="1"/>
          <p:nvPr/>
        </p:nvSpPr>
        <p:spPr>
          <a:xfrm flipH="1">
            <a:off x="5961232" y="684110"/>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600</a:t>
            </a:r>
          </a:p>
        </p:txBody>
      </p:sp>
      <p:sp>
        <p:nvSpPr>
          <p:cNvPr id="77" name="TextBox 76">
            <a:extLst>
              <a:ext uri="{FF2B5EF4-FFF2-40B4-BE49-F238E27FC236}">
                <a16:creationId xmlns:a16="http://schemas.microsoft.com/office/drawing/2014/main" id="{60671ABC-1D16-068B-97E9-3E648C7F5E7E}"/>
              </a:ext>
            </a:extLst>
          </p:cNvPr>
          <p:cNvSpPr txBox="1"/>
          <p:nvPr/>
        </p:nvSpPr>
        <p:spPr>
          <a:xfrm flipH="1">
            <a:off x="5976431" y="1375298"/>
            <a:ext cx="858120"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200</a:t>
            </a:r>
          </a:p>
        </p:txBody>
      </p:sp>
      <p:sp>
        <p:nvSpPr>
          <p:cNvPr id="78" name="TextBox 77">
            <a:extLst>
              <a:ext uri="{FF2B5EF4-FFF2-40B4-BE49-F238E27FC236}">
                <a16:creationId xmlns:a16="http://schemas.microsoft.com/office/drawing/2014/main" id="{AE7BB140-8B0B-CBC6-DCC2-339C0F72F29A}"/>
              </a:ext>
            </a:extLst>
          </p:cNvPr>
          <p:cNvSpPr txBox="1"/>
          <p:nvPr/>
        </p:nvSpPr>
        <p:spPr>
          <a:xfrm flipH="1">
            <a:off x="6160791" y="1931335"/>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a:t>
            </a:r>
          </a:p>
        </p:txBody>
      </p:sp>
      <p:sp>
        <p:nvSpPr>
          <p:cNvPr id="79" name="TextBox 78">
            <a:extLst>
              <a:ext uri="{FF2B5EF4-FFF2-40B4-BE49-F238E27FC236}">
                <a16:creationId xmlns:a16="http://schemas.microsoft.com/office/drawing/2014/main" id="{FB3CDE3D-9C78-BD19-890A-F29B5706AA58}"/>
              </a:ext>
            </a:extLst>
          </p:cNvPr>
          <p:cNvSpPr txBox="1"/>
          <p:nvPr/>
        </p:nvSpPr>
        <p:spPr>
          <a:xfrm flipH="1">
            <a:off x="5915940" y="2350048"/>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0.01</a:t>
            </a:r>
          </a:p>
        </p:txBody>
      </p:sp>
      <p:sp>
        <p:nvSpPr>
          <p:cNvPr id="80" name="TextBox 79">
            <a:extLst>
              <a:ext uri="{FF2B5EF4-FFF2-40B4-BE49-F238E27FC236}">
                <a16:creationId xmlns:a16="http://schemas.microsoft.com/office/drawing/2014/main" id="{B7DDBFB8-8D96-6956-050A-0B496D25FB40}"/>
              </a:ext>
            </a:extLst>
          </p:cNvPr>
          <p:cNvSpPr txBox="1"/>
          <p:nvPr/>
        </p:nvSpPr>
        <p:spPr>
          <a:xfrm flipH="1">
            <a:off x="5720873" y="2754603"/>
            <a:ext cx="82597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0.0001</a:t>
            </a:r>
          </a:p>
        </p:txBody>
      </p:sp>
      <p:sp>
        <p:nvSpPr>
          <p:cNvPr id="81" name="TextBox 80">
            <a:extLst>
              <a:ext uri="{FF2B5EF4-FFF2-40B4-BE49-F238E27FC236}">
                <a16:creationId xmlns:a16="http://schemas.microsoft.com/office/drawing/2014/main" id="{7706CFBF-03E1-410E-4250-4B98E089AD86}"/>
              </a:ext>
            </a:extLst>
          </p:cNvPr>
          <p:cNvSpPr txBox="1"/>
          <p:nvPr/>
        </p:nvSpPr>
        <p:spPr>
          <a:xfrm flipH="1">
            <a:off x="6097515" y="3906735"/>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3</a:t>
            </a:r>
          </a:p>
        </p:txBody>
      </p:sp>
      <p:sp>
        <p:nvSpPr>
          <p:cNvPr id="82" name="TextBox 81">
            <a:extLst>
              <a:ext uri="{FF2B5EF4-FFF2-40B4-BE49-F238E27FC236}">
                <a16:creationId xmlns:a16="http://schemas.microsoft.com/office/drawing/2014/main" id="{80925298-08C7-ECC2-0A27-FD6D3EE03750}"/>
              </a:ext>
            </a:extLst>
          </p:cNvPr>
          <p:cNvSpPr txBox="1"/>
          <p:nvPr/>
        </p:nvSpPr>
        <p:spPr>
          <a:xfrm flipH="1">
            <a:off x="6097515" y="3676442"/>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a:t>
            </a:r>
          </a:p>
        </p:txBody>
      </p:sp>
      <p:sp>
        <p:nvSpPr>
          <p:cNvPr id="83" name="TextBox 82">
            <a:extLst>
              <a:ext uri="{FF2B5EF4-FFF2-40B4-BE49-F238E27FC236}">
                <a16:creationId xmlns:a16="http://schemas.microsoft.com/office/drawing/2014/main" id="{3CC71E11-E6D7-175C-CD61-EEF93AF7EE32}"/>
              </a:ext>
            </a:extLst>
          </p:cNvPr>
          <p:cNvSpPr txBox="1"/>
          <p:nvPr/>
        </p:nvSpPr>
        <p:spPr>
          <a:xfrm>
            <a:off x="6097516" y="3436382"/>
            <a:ext cx="6025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5</a:t>
            </a:r>
          </a:p>
        </p:txBody>
      </p:sp>
      <p:sp>
        <p:nvSpPr>
          <p:cNvPr id="84" name="TextBox 83">
            <a:extLst>
              <a:ext uri="{FF2B5EF4-FFF2-40B4-BE49-F238E27FC236}">
                <a16:creationId xmlns:a16="http://schemas.microsoft.com/office/drawing/2014/main" id="{566C17DF-A45F-56D9-A2B4-1B983894958E}"/>
              </a:ext>
            </a:extLst>
          </p:cNvPr>
          <p:cNvSpPr txBox="1"/>
          <p:nvPr/>
        </p:nvSpPr>
        <p:spPr>
          <a:xfrm flipH="1">
            <a:off x="6097515" y="3214371"/>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a:t>
            </a:r>
          </a:p>
        </p:txBody>
      </p:sp>
      <p:sp>
        <p:nvSpPr>
          <p:cNvPr id="85" name="TextBox 84">
            <a:extLst>
              <a:ext uri="{FF2B5EF4-FFF2-40B4-BE49-F238E27FC236}">
                <a16:creationId xmlns:a16="http://schemas.microsoft.com/office/drawing/2014/main" id="{B71F3F01-07D8-3188-2C65-86C44A8937AC}"/>
              </a:ext>
            </a:extLst>
          </p:cNvPr>
          <p:cNvSpPr txBox="1"/>
          <p:nvPr/>
        </p:nvSpPr>
        <p:spPr>
          <a:xfrm flipH="1">
            <a:off x="6097515" y="2994054"/>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7</a:t>
            </a:r>
          </a:p>
        </p:txBody>
      </p:sp>
      <p:sp>
        <p:nvSpPr>
          <p:cNvPr id="86" name="TextBox 85">
            <a:extLst>
              <a:ext uri="{FF2B5EF4-FFF2-40B4-BE49-F238E27FC236}">
                <a16:creationId xmlns:a16="http://schemas.microsoft.com/office/drawing/2014/main" id="{185B2020-7ACC-A298-7CF4-DB9FE4405239}"/>
              </a:ext>
            </a:extLst>
          </p:cNvPr>
          <p:cNvSpPr txBox="1"/>
          <p:nvPr/>
        </p:nvSpPr>
        <p:spPr>
          <a:xfrm>
            <a:off x="6034150" y="4114495"/>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15</a:t>
            </a:r>
          </a:p>
        </p:txBody>
      </p:sp>
      <p:sp>
        <p:nvSpPr>
          <p:cNvPr id="87" name="TextBox 86">
            <a:extLst>
              <a:ext uri="{FF2B5EF4-FFF2-40B4-BE49-F238E27FC236}">
                <a16:creationId xmlns:a16="http://schemas.microsoft.com/office/drawing/2014/main" id="{BA7379A4-9000-A0F3-08D4-D83EA49093B1}"/>
              </a:ext>
            </a:extLst>
          </p:cNvPr>
          <p:cNvSpPr txBox="1"/>
          <p:nvPr/>
        </p:nvSpPr>
        <p:spPr>
          <a:xfrm>
            <a:off x="6127231" y="4444887"/>
            <a:ext cx="44713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88" name="TextBox 87">
            <a:extLst>
              <a:ext uri="{FF2B5EF4-FFF2-40B4-BE49-F238E27FC236}">
                <a16:creationId xmlns:a16="http://schemas.microsoft.com/office/drawing/2014/main" id="{0B00C3A0-F6C4-4B30-F5FA-FD35D9587FF3}"/>
              </a:ext>
            </a:extLst>
          </p:cNvPr>
          <p:cNvSpPr txBox="1"/>
          <p:nvPr/>
        </p:nvSpPr>
        <p:spPr>
          <a:xfrm>
            <a:off x="5988397" y="5115599"/>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-30</a:t>
            </a:r>
          </a:p>
        </p:txBody>
      </p:sp>
      <p:sp>
        <p:nvSpPr>
          <p:cNvPr id="89" name="TextBox 88">
            <a:extLst>
              <a:ext uri="{FF2B5EF4-FFF2-40B4-BE49-F238E27FC236}">
                <a16:creationId xmlns:a16="http://schemas.microsoft.com/office/drawing/2014/main" id="{E454A771-5152-9AC2-E496-F0EA87CC428B}"/>
              </a:ext>
            </a:extLst>
          </p:cNvPr>
          <p:cNvSpPr txBox="1"/>
          <p:nvPr/>
        </p:nvSpPr>
        <p:spPr>
          <a:xfrm>
            <a:off x="6011113" y="4778495"/>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-15</a:t>
            </a:r>
          </a:p>
        </p:txBody>
      </p:sp>
      <p:sp>
        <p:nvSpPr>
          <p:cNvPr id="96" name="TextBox 95">
            <a:extLst>
              <a:ext uri="{FF2B5EF4-FFF2-40B4-BE49-F238E27FC236}">
                <a16:creationId xmlns:a16="http://schemas.microsoft.com/office/drawing/2014/main" id="{770AE500-B725-481B-EE44-484C28F6DF76}"/>
              </a:ext>
            </a:extLst>
          </p:cNvPr>
          <p:cNvSpPr txBox="1"/>
          <p:nvPr/>
        </p:nvSpPr>
        <p:spPr>
          <a:xfrm>
            <a:off x="11055590" y="1131743"/>
            <a:ext cx="1211993" cy="2103589"/>
          </a:xfrm>
          <a:prstGeom prst="rect">
            <a:avLst/>
          </a:prstGeom>
          <a:noFill/>
        </p:spPr>
        <p:txBody>
          <a:bodyPr wrap="square" rtlCol="0">
            <a:spAutoFit/>
          </a:bodyPr>
          <a:lstStyle/>
          <a:p>
            <a:r>
              <a:rPr lang="en-US" sz="1867" dirty="0">
                <a:solidFill>
                  <a:srgbClr val="FF0000"/>
                </a:solidFill>
                <a:latin typeface="Arial Narrow" panose="020B0604020202020204" pitchFamily="34" charset="0"/>
                <a:cs typeface="Arial Narrow" panose="020B0604020202020204" pitchFamily="34" charset="0"/>
              </a:rPr>
              <a:t>Slower, more dense &amp; cooler wind in ecliptic at solar minimum.</a:t>
            </a:r>
          </a:p>
        </p:txBody>
      </p:sp>
      <p:cxnSp>
        <p:nvCxnSpPr>
          <p:cNvPr id="98" name="Straight Arrow Connector 97">
            <a:extLst>
              <a:ext uri="{FF2B5EF4-FFF2-40B4-BE49-F238E27FC236}">
                <a16:creationId xmlns:a16="http://schemas.microsoft.com/office/drawing/2014/main" id="{68C19353-50A6-C290-EBAA-F2ADCE5D121A}"/>
              </a:ext>
            </a:extLst>
          </p:cNvPr>
          <p:cNvCxnSpPr>
            <a:cxnSpLocks/>
          </p:cNvCxnSpPr>
          <p:nvPr/>
        </p:nvCxnSpPr>
        <p:spPr>
          <a:xfrm flipH="1" flipV="1">
            <a:off x="8885152" y="1380124"/>
            <a:ext cx="2232731" cy="1101048"/>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2" name="Straight Arrow Connector 101">
            <a:extLst>
              <a:ext uri="{FF2B5EF4-FFF2-40B4-BE49-F238E27FC236}">
                <a16:creationId xmlns:a16="http://schemas.microsoft.com/office/drawing/2014/main" id="{6D10A0BC-1209-0638-FB6C-FB7AA59F7F76}"/>
              </a:ext>
            </a:extLst>
          </p:cNvPr>
          <p:cNvCxnSpPr>
            <a:cxnSpLocks/>
          </p:cNvCxnSpPr>
          <p:nvPr/>
        </p:nvCxnSpPr>
        <p:spPr>
          <a:xfrm flipH="1">
            <a:off x="9193392" y="2450498"/>
            <a:ext cx="1930720" cy="167613"/>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Straight Arrow Connector 105">
            <a:extLst>
              <a:ext uri="{FF2B5EF4-FFF2-40B4-BE49-F238E27FC236}">
                <a16:creationId xmlns:a16="http://schemas.microsoft.com/office/drawing/2014/main" id="{E852B3E6-694C-9B7C-D8B7-66D0761034CE}"/>
              </a:ext>
            </a:extLst>
          </p:cNvPr>
          <p:cNvCxnSpPr>
            <a:cxnSpLocks/>
          </p:cNvCxnSpPr>
          <p:nvPr/>
        </p:nvCxnSpPr>
        <p:spPr>
          <a:xfrm flipH="1">
            <a:off x="8933394" y="2472029"/>
            <a:ext cx="2190719" cy="1348683"/>
          </a:xfrm>
          <a:prstGeom prst="straightConnector1">
            <a:avLst/>
          </a:prstGeom>
          <a:ln w="127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F60C8AA7-3035-3594-26B6-D9CD5463902C}"/>
              </a:ext>
            </a:extLst>
          </p:cNvPr>
          <p:cNvSpPr txBox="1"/>
          <p:nvPr/>
        </p:nvSpPr>
        <p:spPr>
          <a:xfrm>
            <a:off x="4110281" y="4779275"/>
            <a:ext cx="1040157" cy="359009"/>
          </a:xfrm>
          <a:prstGeom prst="rect">
            <a:avLst/>
          </a:prstGeom>
          <a:noFill/>
        </p:spPr>
        <p:txBody>
          <a:bodyPr wrap="none" rtlCol="0">
            <a:spAutoFit/>
          </a:bodyPr>
          <a:lstStyle/>
          <a:p>
            <a:r>
              <a:rPr lang="en-US" sz="1733" b="1" dirty="0">
                <a:latin typeface="Arial Narrow" panose="020B0604020202020204" pitchFamily="34" charset="0"/>
                <a:cs typeface="Arial Narrow" panose="020B0604020202020204" pitchFamily="34" charset="0"/>
              </a:rPr>
              <a:t>Voyager 2</a:t>
            </a:r>
          </a:p>
        </p:txBody>
      </p:sp>
      <p:sp>
        <p:nvSpPr>
          <p:cNvPr id="129" name="TextBox 128">
            <a:extLst>
              <a:ext uri="{FF2B5EF4-FFF2-40B4-BE49-F238E27FC236}">
                <a16:creationId xmlns:a16="http://schemas.microsoft.com/office/drawing/2014/main" id="{83D70BFA-4EEF-9158-1D3C-5F8ADBF451B3}"/>
              </a:ext>
            </a:extLst>
          </p:cNvPr>
          <p:cNvSpPr txBox="1"/>
          <p:nvPr/>
        </p:nvSpPr>
        <p:spPr>
          <a:xfrm>
            <a:off x="9794189" y="4875854"/>
            <a:ext cx="1040157" cy="359009"/>
          </a:xfrm>
          <a:prstGeom prst="rect">
            <a:avLst/>
          </a:prstGeom>
          <a:noFill/>
        </p:spPr>
        <p:txBody>
          <a:bodyPr wrap="none" rtlCol="0">
            <a:spAutoFit/>
          </a:bodyPr>
          <a:lstStyle/>
          <a:p>
            <a:r>
              <a:rPr lang="en-US" sz="1733" b="1" dirty="0">
                <a:latin typeface="Arial Narrow" panose="020B0604020202020204" pitchFamily="34" charset="0"/>
                <a:cs typeface="Arial Narrow" panose="020B0604020202020204" pitchFamily="34" charset="0"/>
              </a:rPr>
              <a:t>Voyager 2</a:t>
            </a:r>
          </a:p>
        </p:txBody>
      </p:sp>
      <p:sp>
        <p:nvSpPr>
          <p:cNvPr id="130" name="TextBox 129">
            <a:extLst>
              <a:ext uri="{FF2B5EF4-FFF2-40B4-BE49-F238E27FC236}">
                <a16:creationId xmlns:a16="http://schemas.microsoft.com/office/drawing/2014/main" id="{48AA584F-3AC8-FEF4-A7BA-7A7331CDBCA3}"/>
              </a:ext>
            </a:extLst>
          </p:cNvPr>
          <p:cNvSpPr txBox="1"/>
          <p:nvPr/>
        </p:nvSpPr>
        <p:spPr>
          <a:xfrm>
            <a:off x="8637684" y="4426183"/>
            <a:ext cx="1386918" cy="359009"/>
          </a:xfrm>
          <a:prstGeom prst="rect">
            <a:avLst/>
          </a:prstGeom>
          <a:noFill/>
        </p:spPr>
        <p:txBody>
          <a:bodyPr wrap="none" rtlCol="0">
            <a:spAutoFit/>
          </a:bodyPr>
          <a:lstStyle/>
          <a:p>
            <a:r>
              <a:rPr lang="en-US" sz="1733" b="1" dirty="0">
                <a:solidFill>
                  <a:srgbClr val="FF8001"/>
                </a:solidFill>
                <a:latin typeface="Arial Narrow" panose="020B0604020202020204" pitchFamily="34" charset="0"/>
                <a:cs typeface="Arial Narrow" panose="020B0604020202020204" pitchFamily="34" charset="0"/>
              </a:rPr>
              <a:t>New Horizons</a:t>
            </a:r>
          </a:p>
        </p:txBody>
      </p:sp>
      <p:sp>
        <p:nvSpPr>
          <p:cNvPr id="131" name="TextBox 130">
            <a:extLst>
              <a:ext uri="{FF2B5EF4-FFF2-40B4-BE49-F238E27FC236}">
                <a16:creationId xmlns:a16="http://schemas.microsoft.com/office/drawing/2014/main" id="{A52D7F51-AB33-63A3-106F-1E199DC9B900}"/>
              </a:ext>
            </a:extLst>
          </p:cNvPr>
          <p:cNvSpPr txBox="1"/>
          <p:nvPr/>
        </p:nvSpPr>
        <p:spPr>
          <a:xfrm>
            <a:off x="3047620" y="4403655"/>
            <a:ext cx="1386918" cy="359009"/>
          </a:xfrm>
          <a:prstGeom prst="rect">
            <a:avLst/>
          </a:prstGeom>
          <a:noFill/>
        </p:spPr>
        <p:txBody>
          <a:bodyPr wrap="none" rtlCol="0">
            <a:spAutoFit/>
          </a:bodyPr>
          <a:lstStyle/>
          <a:p>
            <a:r>
              <a:rPr lang="en-US" sz="1733" b="1" dirty="0">
                <a:solidFill>
                  <a:srgbClr val="FF8001"/>
                </a:solidFill>
                <a:latin typeface="Arial Narrow" panose="020B0604020202020204" pitchFamily="34" charset="0"/>
                <a:cs typeface="Arial Narrow" panose="020B0604020202020204" pitchFamily="34" charset="0"/>
              </a:rPr>
              <a:t>New Horizons</a:t>
            </a:r>
          </a:p>
        </p:txBody>
      </p:sp>
      <p:sp>
        <p:nvSpPr>
          <p:cNvPr id="132" name="TextBox 131">
            <a:extLst>
              <a:ext uri="{FF2B5EF4-FFF2-40B4-BE49-F238E27FC236}">
                <a16:creationId xmlns:a16="http://schemas.microsoft.com/office/drawing/2014/main" id="{B60F86C1-3C47-5F2E-A127-019D031B9CDD}"/>
              </a:ext>
            </a:extLst>
          </p:cNvPr>
          <p:cNvSpPr txBox="1"/>
          <p:nvPr/>
        </p:nvSpPr>
        <p:spPr>
          <a:xfrm>
            <a:off x="6435576" y="4693771"/>
            <a:ext cx="2145139" cy="666977"/>
          </a:xfrm>
          <a:prstGeom prst="rect">
            <a:avLst/>
          </a:prstGeom>
          <a:noFill/>
        </p:spPr>
        <p:txBody>
          <a:bodyPr wrap="none" rtlCol="0">
            <a:spAutoFit/>
          </a:bodyPr>
          <a:lstStyle/>
          <a:p>
            <a:r>
              <a:rPr lang="en-US" sz="1867" i="1" dirty="0">
                <a:latin typeface="Arial Narrow" panose="020B0604020202020204" pitchFamily="34" charset="0"/>
                <a:cs typeface="Arial Narrow" panose="020B0604020202020204" pitchFamily="34" charset="0"/>
              </a:rPr>
              <a:t>Adapted from </a:t>
            </a:r>
          </a:p>
          <a:p>
            <a:r>
              <a:rPr lang="en-US" sz="1867" i="1" dirty="0">
                <a:latin typeface="Arial Narrow" panose="020B0604020202020204" pitchFamily="34" charset="0"/>
                <a:cs typeface="Arial Narrow" panose="020B0604020202020204" pitchFamily="34" charset="0"/>
              </a:rPr>
              <a:t>Richardson </a:t>
            </a:r>
            <a:r>
              <a:rPr lang="en-US" sz="1867" i="1" dirty="0">
                <a:latin typeface="Arial Narrow" panose="020B0604020202020204" pitchFamily="34" charset="0"/>
                <a:ea typeface="Calibri" panose="020F0502020204030204" pitchFamily="34" charset="0"/>
                <a:cs typeface="Arial Narrow" panose="020B0604020202020204" pitchFamily="34" charset="0"/>
              </a:rPr>
              <a:t>et al. 2022</a:t>
            </a:r>
            <a:endParaRPr lang="en-US" sz="1867" i="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180613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5808AF12-0094-3084-91D9-8BB0BC6C0C1E}"/>
              </a:ext>
            </a:extLst>
          </p:cNvPr>
          <p:cNvGrpSpPr/>
          <p:nvPr/>
        </p:nvGrpSpPr>
        <p:grpSpPr>
          <a:xfrm>
            <a:off x="929808" y="929043"/>
            <a:ext cx="4726317" cy="4989805"/>
            <a:chOff x="1580523" y="1788936"/>
            <a:chExt cx="3544738" cy="3742354"/>
          </a:xfrm>
        </p:grpSpPr>
        <p:pic>
          <p:nvPicPr>
            <p:cNvPr id="50" name="Picture 49">
              <a:extLst>
                <a:ext uri="{FF2B5EF4-FFF2-40B4-BE49-F238E27FC236}">
                  <a16:creationId xmlns:a16="http://schemas.microsoft.com/office/drawing/2014/main" id="{7E3310ED-1AAD-73AA-8AB7-6782E4365E2C}"/>
                </a:ext>
              </a:extLst>
            </p:cNvPr>
            <p:cNvPicPr>
              <a:picLocks noChangeAspect="1"/>
            </p:cNvPicPr>
            <p:nvPr/>
          </p:nvPicPr>
          <p:blipFill rotWithShape="1">
            <a:blip r:embed="rId3"/>
            <a:srcRect l="14502" t="3648" r="10224" b="50093"/>
            <a:stretch/>
          </p:blipFill>
          <p:spPr>
            <a:xfrm>
              <a:off x="1580523" y="1788936"/>
              <a:ext cx="3544738" cy="2819090"/>
            </a:xfrm>
            <a:prstGeom prst="rect">
              <a:avLst/>
            </a:prstGeom>
          </p:spPr>
        </p:pic>
        <p:pic>
          <p:nvPicPr>
            <p:cNvPr id="51" name="Picture 50">
              <a:extLst>
                <a:ext uri="{FF2B5EF4-FFF2-40B4-BE49-F238E27FC236}">
                  <a16:creationId xmlns:a16="http://schemas.microsoft.com/office/drawing/2014/main" id="{CDD44949-7BE0-5C61-E4A2-5DE7DEA4EE06}"/>
                </a:ext>
              </a:extLst>
            </p:cNvPr>
            <p:cNvPicPr>
              <a:picLocks noChangeAspect="1"/>
            </p:cNvPicPr>
            <p:nvPr/>
          </p:nvPicPr>
          <p:blipFill rotWithShape="1">
            <a:blip r:embed="rId3"/>
            <a:srcRect l="14949" t="79124" r="10226" b="4728"/>
            <a:stretch/>
          </p:blipFill>
          <p:spPr>
            <a:xfrm>
              <a:off x="1601615" y="4547144"/>
              <a:ext cx="3523646" cy="984146"/>
            </a:xfrm>
            <a:prstGeom prst="rect">
              <a:avLst/>
            </a:prstGeom>
          </p:spPr>
        </p:pic>
      </p:grpSp>
      <p:grpSp>
        <p:nvGrpSpPr>
          <p:cNvPr id="55" name="Group 54">
            <a:extLst>
              <a:ext uri="{FF2B5EF4-FFF2-40B4-BE49-F238E27FC236}">
                <a16:creationId xmlns:a16="http://schemas.microsoft.com/office/drawing/2014/main" id="{1107D7B2-5A29-DE53-457B-EF3BC3ABC5B9}"/>
              </a:ext>
            </a:extLst>
          </p:cNvPr>
          <p:cNvGrpSpPr/>
          <p:nvPr/>
        </p:nvGrpSpPr>
        <p:grpSpPr>
          <a:xfrm>
            <a:off x="6758294" y="943389"/>
            <a:ext cx="4752143" cy="4932247"/>
            <a:chOff x="5068720" y="707541"/>
            <a:chExt cx="3564107" cy="3699185"/>
          </a:xfrm>
        </p:grpSpPr>
        <p:pic>
          <p:nvPicPr>
            <p:cNvPr id="9" name="Picture 8">
              <a:extLst>
                <a:ext uri="{FF2B5EF4-FFF2-40B4-BE49-F238E27FC236}">
                  <a16:creationId xmlns:a16="http://schemas.microsoft.com/office/drawing/2014/main" id="{BF90699B-BA3F-B9D5-E029-5BC54B2545F0}"/>
                </a:ext>
              </a:extLst>
            </p:cNvPr>
            <p:cNvPicPr>
              <a:picLocks noChangeAspect="1"/>
            </p:cNvPicPr>
            <p:nvPr/>
          </p:nvPicPr>
          <p:blipFill rotWithShape="1">
            <a:blip r:embed="rId4"/>
            <a:srcRect l="14629" t="3709" r="10147" b="50719"/>
            <a:stretch/>
          </p:blipFill>
          <p:spPr>
            <a:xfrm>
              <a:off x="5068720" y="707541"/>
              <a:ext cx="3542383" cy="2777272"/>
            </a:xfrm>
            <a:prstGeom prst="rect">
              <a:avLst/>
            </a:prstGeom>
          </p:spPr>
        </p:pic>
        <p:pic>
          <p:nvPicPr>
            <p:cNvPr id="53" name="Picture 52">
              <a:extLst>
                <a:ext uri="{FF2B5EF4-FFF2-40B4-BE49-F238E27FC236}">
                  <a16:creationId xmlns:a16="http://schemas.microsoft.com/office/drawing/2014/main" id="{EF211D0C-0016-3783-57AE-F62B722C22C3}"/>
                </a:ext>
              </a:extLst>
            </p:cNvPr>
            <p:cNvPicPr>
              <a:picLocks noChangeAspect="1"/>
            </p:cNvPicPr>
            <p:nvPr/>
          </p:nvPicPr>
          <p:blipFill rotWithShape="1">
            <a:blip r:embed="rId4"/>
            <a:srcRect l="14629" t="79568" r="9687" b="4605"/>
            <a:stretch/>
          </p:blipFill>
          <p:spPr>
            <a:xfrm>
              <a:off x="5068720" y="3442220"/>
              <a:ext cx="3564107" cy="964506"/>
            </a:xfrm>
            <a:prstGeom prst="rect">
              <a:avLst/>
            </a:prstGeom>
          </p:spPr>
        </p:pic>
      </p:grpSp>
      <p:sp>
        <p:nvSpPr>
          <p:cNvPr id="2" name="Title 1">
            <a:extLst>
              <a:ext uri="{FF2B5EF4-FFF2-40B4-BE49-F238E27FC236}">
                <a16:creationId xmlns:a16="http://schemas.microsoft.com/office/drawing/2014/main" id="{910013DA-8B83-C356-D8BF-15D6DBE2E863}"/>
              </a:ext>
            </a:extLst>
          </p:cNvPr>
          <p:cNvSpPr>
            <a:spLocks noGrp="1"/>
          </p:cNvSpPr>
          <p:nvPr>
            <p:ph type="title"/>
          </p:nvPr>
        </p:nvSpPr>
        <p:spPr>
          <a:xfrm>
            <a:off x="609600" y="14227"/>
            <a:ext cx="10972800" cy="677780"/>
          </a:xfrm>
        </p:spPr>
        <p:txBody>
          <a:bodyPr>
            <a:normAutofit fontScale="90000"/>
          </a:bodyPr>
          <a:lstStyle/>
          <a:p>
            <a:r>
              <a:rPr lang="en-US" dirty="0"/>
              <a:t>Radial Profiles for Voyager 2 and New Horizons</a:t>
            </a:r>
          </a:p>
        </p:txBody>
      </p:sp>
      <p:sp>
        <p:nvSpPr>
          <p:cNvPr id="3" name="Content Placeholder 2">
            <a:extLst>
              <a:ext uri="{FF2B5EF4-FFF2-40B4-BE49-F238E27FC236}">
                <a16:creationId xmlns:a16="http://schemas.microsoft.com/office/drawing/2014/main" id="{D648D1DC-79E5-6D13-A347-AF7958AD161A}"/>
              </a:ext>
            </a:extLst>
          </p:cNvPr>
          <p:cNvSpPr>
            <a:spLocks noGrp="1"/>
          </p:cNvSpPr>
          <p:nvPr>
            <p:ph idx="1"/>
          </p:nvPr>
        </p:nvSpPr>
        <p:spPr>
          <a:xfrm>
            <a:off x="132617" y="6096685"/>
            <a:ext cx="11852952" cy="677780"/>
          </a:xfrm>
        </p:spPr>
        <p:txBody>
          <a:bodyPr>
            <a:noAutofit/>
          </a:bodyPr>
          <a:lstStyle/>
          <a:p>
            <a:r>
              <a:rPr lang="en-US" sz="2133" dirty="0"/>
              <a:t>Beyond 20 the variability of the solar wind has decreased significantly such that individual structures at 1 au are not readily apparent and have merged and worn down. </a:t>
            </a:r>
          </a:p>
        </p:txBody>
      </p:sp>
      <p:sp>
        <p:nvSpPr>
          <p:cNvPr id="4" name="Slide Number Placeholder 3">
            <a:extLst>
              <a:ext uri="{FF2B5EF4-FFF2-40B4-BE49-F238E27FC236}">
                <a16:creationId xmlns:a16="http://schemas.microsoft.com/office/drawing/2014/main" id="{5E0EC1B8-0D7C-6EDE-9959-6382D4A3D186}"/>
              </a:ext>
            </a:extLst>
          </p:cNvPr>
          <p:cNvSpPr>
            <a:spLocks noGrp="1"/>
          </p:cNvSpPr>
          <p:nvPr>
            <p:ph type="sldNum" sz="quarter" idx="12"/>
          </p:nvPr>
        </p:nvSpPr>
        <p:spPr>
          <a:xfrm>
            <a:off x="8817895" y="5961639"/>
            <a:ext cx="2844800" cy="365125"/>
          </a:xfrm>
        </p:spPr>
        <p:txBody>
          <a:bodyPr/>
          <a:lstStyle/>
          <a:p>
            <a:fld id="{5377F3EB-D5E3-A246-B565-246304C1E950}" type="slidenum">
              <a:rPr lang="en-US" smtClean="0"/>
              <a:t>37</a:t>
            </a:fld>
            <a:endParaRPr lang="en-US" dirty="0"/>
          </a:p>
        </p:txBody>
      </p:sp>
      <p:sp>
        <p:nvSpPr>
          <p:cNvPr id="15" name="TextBox 14">
            <a:extLst>
              <a:ext uri="{FF2B5EF4-FFF2-40B4-BE49-F238E27FC236}">
                <a16:creationId xmlns:a16="http://schemas.microsoft.com/office/drawing/2014/main" id="{ABF55061-166C-C4AC-18E3-4429861C9AA3}"/>
              </a:ext>
            </a:extLst>
          </p:cNvPr>
          <p:cNvSpPr txBox="1"/>
          <p:nvPr/>
        </p:nvSpPr>
        <p:spPr>
          <a:xfrm flipH="1">
            <a:off x="517139" y="1596745"/>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400</a:t>
            </a:r>
          </a:p>
        </p:txBody>
      </p:sp>
      <p:sp>
        <p:nvSpPr>
          <p:cNvPr id="16" name="TextBox 15">
            <a:extLst>
              <a:ext uri="{FF2B5EF4-FFF2-40B4-BE49-F238E27FC236}">
                <a16:creationId xmlns:a16="http://schemas.microsoft.com/office/drawing/2014/main" id="{86974ABD-CB84-2E2C-2429-ED0FDB53497F}"/>
              </a:ext>
            </a:extLst>
          </p:cNvPr>
          <p:cNvSpPr txBox="1"/>
          <p:nvPr/>
        </p:nvSpPr>
        <p:spPr>
          <a:xfrm>
            <a:off x="577733" y="4565372"/>
            <a:ext cx="447132"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a:t>
            </a:r>
          </a:p>
        </p:txBody>
      </p:sp>
      <p:sp>
        <p:nvSpPr>
          <p:cNvPr id="17" name="TextBox 16">
            <a:extLst>
              <a:ext uri="{FF2B5EF4-FFF2-40B4-BE49-F238E27FC236}">
                <a16:creationId xmlns:a16="http://schemas.microsoft.com/office/drawing/2014/main" id="{11DD6AC0-B982-4452-F0C9-EAF822FE3F84}"/>
              </a:ext>
            </a:extLst>
          </p:cNvPr>
          <p:cNvSpPr txBox="1"/>
          <p:nvPr/>
        </p:nvSpPr>
        <p:spPr>
          <a:xfrm>
            <a:off x="589866" y="4782730"/>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18" name="TextBox 17">
            <a:extLst>
              <a:ext uri="{FF2B5EF4-FFF2-40B4-BE49-F238E27FC236}">
                <a16:creationId xmlns:a16="http://schemas.microsoft.com/office/drawing/2014/main" id="{E3DDCE85-CAF2-0860-EF6A-95E053B16D00}"/>
              </a:ext>
            </a:extLst>
          </p:cNvPr>
          <p:cNvSpPr txBox="1"/>
          <p:nvPr/>
        </p:nvSpPr>
        <p:spPr>
          <a:xfrm>
            <a:off x="696493" y="5006685"/>
            <a:ext cx="44713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19" name="TextBox 18">
            <a:extLst>
              <a:ext uri="{FF2B5EF4-FFF2-40B4-BE49-F238E27FC236}">
                <a16:creationId xmlns:a16="http://schemas.microsoft.com/office/drawing/2014/main" id="{48F0E964-4860-AD09-9BAF-792C3658F61C}"/>
              </a:ext>
            </a:extLst>
          </p:cNvPr>
          <p:cNvSpPr txBox="1"/>
          <p:nvPr/>
        </p:nvSpPr>
        <p:spPr>
          <a:xfrm>
            <a:off x="544153" y="5530099"/>
            <a:ext cx="506976"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a:t>
            </a:r>
          </a:p>
        </p:txBody>
      </p:sp>
      <p:sp>
        <p:nvSpPr>
          <p:cNvPr id="20" name="TextBox 19">
            <a:extLst>
              <a:ext uri="{FF2B5EF4-FFF2-40B4-BE49-F238E27FC236}">
                <a16:creationId xmlns:a16="http://schemas.microsoft.com/office/drawing/2014/main" id="{D4E25217-0604-A388-67A4-BF4EF64C9D88}"/>
              </a:ext>
            </a:extLst>
          </p:cNvPr>
          <p:cNvSpPr txBox="1"/>
          <p:nvPr/>
        </p:nvSpPr>
        <p:spPr>
          <a:xfrm>
            <a:off x="537840" y="5280821"/>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21" name="TextBox 20">
            <a:extLst>
              <a:ext uri="{FF2B5EF4-FFF2-40B4-BE49-F238E27FC236}">
                <a16:creationId xmlns:a16="http://schemas.microsoft.com/office/drawing/2014/main" id="{38351EA1-7D60-0955-59BC-BFDF925CA543}"/>
              </a:ext>
            </a:extLst>
          </p:cNvPr>
          <p:cNvSpPr txBox="1"/>
          <p:nvPr/>
        </p:nvSpPr>
        <p:spPr>
          <a:xfrm rot="16200000" flipH="1">
            <a:off x="-120047" y="4961820"/>
            <a:ext cx="111224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Lat [deg]</a:t>
            </a:r>
          </a:p>
        </p:txBody>
      </p:sp>
      <p:sp>
        <p:nvSpPr>
          <p:cNvPr id="22" name="TextBox 21">
            <a:extLst>
              <a:ext uri="{FF2B5EF4-FFF2-40B4-BE49-F238E27FC236}">
                <a16:creationId xmlns:a16="http://schemas.microsoft.com/office/drawing/2014/main" id="{E7CEBA3F-4A04-FFC1-C3D4-4B8615D31836}"/>
              </a:ext>
            </a:extLst>
          </p:cNvPr>
          <p:cNvSpPr txBox="1"/>
          <p:nvPr/>
        </p:nvSpPr>
        <p:spPr>
          <a:xfrm rot="16200000" flipH="1">
            <a:off x="-327903" y="3699413"/>
            <a:ext cx="155930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Log</a:t>
            </a:r>
            <a:r>
              <a:rPr lang="en-US" sz="1733" baseline="-25000" dirty="0">
                <a:latin typeface="Arial Narrow" panose="020B0604020202020204" pitchFamily="34" charset="0"/>
                <a:cs typeface="Arial Narrow" panose="020B0604020202020204" pitchFamily="34" charset="0"/>
              </a:rPr>
              <a:t>10</a:t>
            </a:r>
            <a:r>
              <a:rPr lang="en-US" sz="1733" dirty="0">
                <a:latin typeface="Arial Narrow" panose="020B0604020202020204" pitchFamily="34" charset="0"/>
                <a:cs typeface="Arial Narrow" panose="020B0604020202020204" pitchFamily="34" charset="0"/>
              </a:rPr>
              <a:t>(</a:t>
            </a:r>
            <a:r>
              <a:rPr lang="en-US" sz="1733" dirty="0" err="1">
                <a:latin typeface="Arial Narrow" panose="020B0604020202020204" pitchFamily="34" charset="0"/>
                <a:cs typeface="Arial Narrow" panose="020B0604020202020204" pitchFamily="34" charset="0"/>
              </a:rPr>
              <a:t>Tp</a:t>
            </a:r>
            <a:r>
              <a:rPr lang="en-US" sz="1733" dirty="0">
                <a:latin typeface="Arial Narrow" panose="020B0604020202020204" pitchFamily="34" charset="0"/>
                <a:cs typeface="Arial Narrow" panose="020B0604020202020204" pitchFamily="34" charset="0"/>
              </a:rPr>
              <a:t>) [K]</a:t>
            </a:r>
          </a:p>
        </p:txBody>
      </p:sp>
      <p:sp>
        <p:nvSpPr>
          <p:cNvPr id="23" name="TextBox 22">
            <a:extLst>
              <a:ext uri="{FF2B5EF4-FFF2-40B4-BE49-F238E27FC236}">
                <a16:creationId xmlns:a16="http://schemas.microsoft.com/office/drawing/2014/main" id="{AA254D16-961F-7C61-E111-C6CB76E65EF0}"/>
              </a:ext>
            </a:extLst>
          </p:cNvPr>
          <p:cNvSpPr txBox="1"/>
          <p:nvPr/>
        </p:nvSpPr>
        <p:spPr>
          <a:xfrm rot="16200000" flipH="1">
            <a:off x="-394827" y="2234508"/>
            <a:ext cx="152452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np [cm</a:t>
            </a:r>
            <a:r>
              <a:rPr lang="en-US" sz="1733" baseline="30000" dirty="0">
                <a:latin typeface="Arial Narrow" panose="020B0604020202020204" pitchFamily="34" charset="0"/>
                <a:cs typeface="Arial Narrow" panose="020B0604020202020204" pitchFamily="34" charset="0"/>
              </a:rPr>
              <a:t>-3</a:t>
            </a:r>
            <a:r>
              <a:rPr lang="en-US" sz="1733" dirty="0">
                <a:latin typeface="Arial Narrow" panose="020B0604020202020204" pitchFamily="34" charset="0"/>
                <a:cs typeface="Arial Narrow" panose="020B0604020202020204" pitchFamily="34" charset="0"/>
              </a:rPr>
              <a:t>]</a:t>
            </a:r>
          </a:p>
        </p:txBody>
      </p:sp>
      <p:sp>
        <p:nvSpPr>
          <p:cNvPr id="24" name="TextBox 23">
            <a:extLst>
              <a:ext uri="{FF2B5EF4-FFF2-40B4-BE49-F238E27FC236}">
                <a16:creationId xmlns:a16="http://schemas.microsoft.com/office/drawing/2014/main" id="{6790AA9D-E451-A097-1216-3D4BB548831B}"/>
              </a:ext>
            </a:extLst>
          </p:cNvPr>
          <p:cNvSpPr txBox="1"/>
          <p:nvPr/>
        </p:nvSpPr>
        <p:spPr>
          <a:xfrm flipH="1">
            <a:off x="684627" y="4363334"/>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a:t>
            </a:r>
          </a:p>
        </p:txBody>
      </p:sp>
      <p:sp>
        <p:nvSpPr>
          <p:cNvPr id="25" name="TextBox 24">
            <a:extLst>
              <a:ext uri="{FF2B5EF4-FFF2-40B4-BE49-F238E27FC236}">
                <a16:creationId xmlns:a16="http://schemas.microsoft.com/office/drawing/2014/main" id="{3E5E03F5-E85F-8972-5642-30C078C75FC2}"/>
              </a:ext>
            </a:extLst>
          </p:cNvPr>
          <p:cNvSpPr txBox="1"/>
          <p:nvPr/>
        </p:nvSpPr>
        <p:spPr>
          <a:xfrm flipH="1">
            <a:off x="695719" y="4171957"/>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3</a:t>
            </a:r>
          </a:p>
        </p:txBody>
      </p:sp>
      <p:sp>
        <p:nvSpPr>
          <p:cNvPr id="26" name="TextBox 25">
            <a:extLst>
              <a:ext uri="{FF2B5EF4-FFF2-40B4-BE49-F238E27FC236}">
                <a16:creationId xmlns:a16="http://schemas.microsoft.com/office/drawing/2014/main" id="{6DBD6249-93C4-9F9C-8BA6-C33247393690}"/>
              </a:ext>
            </a:extLst>
          </p:cNvPr>
          <p:cNvSpPr txBox="1"/>
          <p:nvPr/>
        </p:nvSpPr>
        <p:spPr>
          <a:xfrm flipH="1">
            <a:off x="695719" y="397160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a:t>
            </a:r>
          </a:p>
        </p:txBody>
      </p:sp>
      <p:sp>
        <p:nvSpPr>
          <p:cNvPr id="27" name="TextBox 26">
            <a:extLst>
              <a:ext uri="{FF2B5EF4-FFF2-40B4-BE49-F238E27FC236}">
                <a16:creationId xmlns:a16="http://schemas.microsoft.com/office/drawing/2014/main" id="{0B2EE641-8D51-CC23-F2B6-AB43571AC5AD}"/>
              </a:ext>
            </a:extLst>
          </p:cNvPr>
          <p:cNvSpPr txBox="1"/>
          <p:nvPr/>
        </p:nvSpPr>
        <p:spPr>
          <a:xfrm>
            <a:off x="685025" y="3780031"/>
            <a:ext cx="6025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5</a:t>
            </a:r>
          </a:p>
        </p:txBody>
      </p:sp>
      <p:sp>
        <p:nvSpPr>
          <p:cNvPr id="28" name="TextBox 27">
            <a:extLst>
              <a:ext uri="{FF2B5EF4-FFF2-40B4-BE49-F238E27FC236}">
                <a16:creationId xmlns:a16="http://schemas.microsoft.com/office/drawing/2014/main" id="{2CCC94FC-B0E6-4A43-2332-1C222E47F386}"/>
              </a:ext>
            </a:extLst>
          </p:cNvPr>
          <p:cNvSpPr txBox="1"/>
          <p:nvPr/>
        </p:nvSpPr>
        <p:spPr>
          <a:xfrm flipH="1">
            <a:off x="685024" y="357441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a:t>
            </a:r>
          </a:p>
        </p:txBody>
      </p:sp>
      <p:sp>
        <p:nvSpPr>
          <p:cNvPr id="29" name="TextBox 28">
            <a:extLst>
              <a:ext uri="{FF2B5EF4-FFF2-40B4-BE49-F238E27FC236}">
                <a16:creationId xmlns:a16="http://schemas.microsoft.com/office/drawing/2014/main" id="{75ED7965-F8EA-DBD1-6F1D-10C61E522819}"/>
              </a:ext>
            </a:extLst>
          </p:cNvPr>
          <p:cNvSpPr txBox="1"/>
          <p:nvPr/>
        </p:nvSpPr>
        <p:spPr>
          <a:xfrm flipH="1">
            <a:off x="695719" y="3364797"/>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7</a:t>
            </a:r>
          </a:p>
        </p:txBody>
      </p:sp>
      <p:sp>
        <p:nvSpPr>
          <p:cNvPr id="30" name="TextBox 29">
            <a:extLst>
              <a:ext uri="{FF2B5EF4-FFF2-40B4-BE49-F238E27FC236}">
                <a16:creationId xmlns:a16="http://schemas.microsoft.com/office/drawing/2014/main" id="{F3062534-4A6B-80EF-31DD-BE88148D2F1A}"/>
              </a:ext>
            </a:extLst>
          </p:cNvPr>
          <p:cNvSpPr txBox="1"/>
          <p:nvPr/>
        </p:nvSpPr>
        <p:spPr>
          <a:xfrm flipH="1">
            <a:off x="501567" y="2034201"/>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100</a:t>
            </a:r>
          </a:p>
        </p:txBody>
      </p:sp>
      <p:sp>
        <p:nvSpPr>
          <p:cNvPr id="31" name="TextBox 30">
            <a:extLst>
              <a:ext uri="{FF2B5EF4-FFF2-40B4-BE49-F238E27FC236}">
                <a16:creationId xmlns:a16="http://schemas.microsoft.com/office/drawing/2014/main" id="{DD8D45CF-4802-C21C-6EB5-C21C6C9CC3C5}"/>
              </a:ext>
            </a:extLst>
          </p:cNvPr>
          <p:cNvSpPr txBox="1"/>
          <p:nvPr/>
        </p:nvSpPr>
        <p:spPr>
          <a:xfrm flipH="1">
            <a:off x="701290" y="2425294"/>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a:t>
            </a:r>
          </a:p>
        </p:txBody>
      </p:sp>
      <p:sp>
        <p:nvSpPr>
          <p:cNvPr id="32" name="TextBox 31">
            <a:extLst>
              <a:ext uri="{FF2B5EF4-FFF2-40B4-BE49-F238E27FC236}">
                <a16:creationId xmlns:a16="http://schemas.microsoft.com/office/drawing/2014/main" id="{8AAACB1D-DB0B-331E-1CD1-131A741323AD}"/>
              </a:ext>
            </a:extLst>
          </p:cNvPr>
          <p:cNvSpPr txBox="1"/>
          <p:nvPr/>
        </p:nvSpPr>
        <p:spPr>
          <a:xfrm flipH="1">
            <a:off x="456439" y="2762727"/>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0.01</a:t>
            </a:r>
          </a:p>
        </p:txBody>
      </p:sp>
      <p:sp>
        <p:nvSpPr>
          <p:cNvPr id="33" name="TextBox 32">
            <a:extLst>
              <a:ext uri="{FF2B5EF4-FFF2-40B4-BE49-F238E27FC236}">
                <a16:creationId xmlns:a16="http://schemas.microsoft.com/office/drawing/2014/main" id="{0B8C64B3-B140-DE2C-330B-E55E734D1C52}"/>
              </a:ext>
            </a:extLst>
          </p:cNvPr>
          <p:cNvSpPr txBox="1"/>
          <p:nvPr/>
        </p:nvSpPr>
        <p:spPr>
          <a:xfrm flipH="1">
            <a:off x="274807" y="3086727"/>
            <a:ext cx="82597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0.0001</a:t>
            </a:r>
          </a:p>
        </p:txBody>
      </p:sp>
      <p:sp>
        <p:nvSpPr>
          <p:cNvPr id="34" name="TextBox 33">
            <a:extLst>
              <a:ext uri="{FF2B5EF4-FFF2-40B4-BE49-F238E27FC236}">
                <a16:creationId xmlns:a16="http://schemas.microsoft.com/office/drawing/2014/main" id="{F86A47A7-0A27-44DB-DA83-50B23EE25FD6}"/>
              </a:ext>
            </a:extLst>
          </p:cNvPr>
          <p:cNvSpPr txBox="1"/>
          <p:nvPr/>
        </p:nvSpPr>
        <p:spPr>
          <a:xfrm flipH="1">
            <a:off x="409604" y="870526"/>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1200</a:t>
            </a:r>
          </a:p>
        </p:txBody>
      </p:sp>
      <p:sp>
        <p:nvSpPr>
          <p:cNvPr id="35" name="TextBox 34">
            <a:extLst>
              <a:ext uri="{FF2B5EF4-FFF2-40B4-BE49-F238E27FC236}">
                <a16:creationId xmlns:a16="http://schemas.microsoft.com/office/drawing/2014/main" id="{FEB68B2C-A675-E97F-D3D7-E28613EED8D5}"/>
              </a:ext>
            </a:extLst>
          </p:cNvPr>
          <p:cNvSpPr txBox="1"/>
          <p:nvPr/>
        </p:nvSpPr>
        <p:spPr>
          <a:xfrm flipH="1">
            <a:off x="503592" y="1420638"/>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600</a:t>
            </a:r>
          </a:p>
        </p:txBody>
      </p:sp>
      <p:sp>
        <p:nvSpPr>
          <p:cNvPr id="36" name="TextBox 35">
            <a:extLst>
              <a:ext uri="{FF2B5EF4-FFF2-40B4-BE49-F238E27FC236}">
                <a16:creationId xmlns:a16="http://schemas.microsoft.com/office/drawing/2014/main" id="{5C96B4FF-FAD5-84DF-9598-F60070A83A00}"/>
              </a:ext>
            </a:extLst>
          </p:cNvPr>
          <p:cNvSpPr txBox="1"/>
          <p:nvPr/>
        </p:nvSpPr>
        <p:spPr>
          <a:xfrm flipH="1">
            <a:off x="423144" y="1056111"/>
            <a:ext cx="7998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1000</a:t>
            </a:r>
          </a:p>
        </p:txBody>
      </p:sp>
      <p:sp>
        <p:nvSpPr>
          <p:cNvPr id="37" name="TextBox 36">
            <a:extLst>
              <a:ext uri="{FF2B5EF4-FFF2-40B4-BE49-F238E27FC236}">
                <a16:creationId xmlns:a16="http://schemas.microsoft.com/office/drawing/2014/main" id="{F968B21E-705F-4415-8CF3-758E00F5B8F7}"/>
              </a:ext>
            </a:extLst>
          </p:cNvPr>
          <p:cNvSpPr txBox="1"/>
          <p:nvPr/>
        </p:nvSpPr>
        <p:spPr>
          <a:xfrm flipH="1">
            <a:off x="504612" y="1243267"/>
            <a:ext cx="7998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800</a:t>
            </a:r>
          </a:p>
        </p:txBody>
      </p:sp>
      <p:sp>
        <p:nvSpPr>
          <p:cNvPr id="38" name="TextBox 37">
            <a:extLst>
              <a:ext uri="{FF2B5EF4-FFF2-40B4-BE49-F238E27FC236}">
                <a16:creationId xmlns:a16="http://schemas.microsoft.com/office/drawing/2014/main" id="{C3779C22-7DF0-D37C-B980-2334B4667109}"/>
              </a:ext>
            </a:extLst>
          </p:cNvPr>
          <p:cNvSpPr txBox="1"/>
          <p:nvPr/>
        </p:nvSpPr>
        <p:spPr>
          <a:xfrm flipH="1">
            <a:off x="517139" y="1773206"/>
            <a:ext cx="858120"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200</a:t>
            </a:r>
          </a:p>
        </p:txBody>
      </p:sp>
      <p:sp>
        <p:nvSpPr>
          <p:cNvPr id="39" name="TextBox 38">
            <a:extLst>
              <a:ext uri="{FF2B5EF4-FFF2-40B4-BE49-F238E27FC236}">
                <a16:creationId xmlns:a16="http://schemas.microsoft.com/office/drawing/2014/main" id="{A5B6B26A-2CDD-0D4B-9F85-1D4097598BF6}"/>
              </a:ext>
            </a:extLst>
          </p:cNvPr>
          <p:cNvSpPr txBox="1"/>
          <p:nvPr/>
        </p:nvSpPr>
        <p:spPr>
          <a:xfrm>
            <a:off x="3184609" y="5799426"/>
            <a:ext cx="671979"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R [au]</a:t>
            </a:r>
          </a:p>
        </p:txBody>
      </p:sp>
      <p:sp>
        <p:nvSpPr>
          <p:cNvPr id="40" name="TextBox 39">
            <a:extLst>
              <a:ext uri="{FF2B5EF4-FFF2-40B4-BE49-F238E27FC236}">
                <a16:creationId xmlns:a16="http://schemas.microsoft.com/office/drawing/2014/main" id="{B84E0657-834A-9D49-944C-C2E253D09A75}"/>
              </a:ext>
            </a:extLst>
          </p:cNvPr>
          <p:cNvSpPr txBox="1"/>
          <p:nvPr/>
        </p:nvSpPr>
        <p:spPr>
          <a:xfrm>
            <a:off x="1773950"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41" name="TextBox 40">
            <a:extLst>
              <a:ext uri="{FF2B5EF4-FFF2-40B4-BE49-F238E27FC236}">
                <a16:creationId xmlns:a16="http://schemas.microsoft.com/office/drawing/2014/main" id="{EACC7C80-49B6-8824-A75A-62A5866FEB99}"/>
              </a:ext>
            </a:extLst>
          </p:cNvPr>
          <p:cNvSpPr txBox="1"/>
          <p:nvPr/>
        </p:nvSpPr>
        <p:spPr>
          <a:xfrm>
            <a:off x="2772936"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40</a:t>
            </a:r>
          </a:p>
        </p:txBody>
      </p:sp>
      <p:sp>
        <p:nvSpPr>
          <p:cNvPr id="42" name="TextBox 41">
            <a:extLst>
              <a:ext uri="{FF2B5EF4-FFF2-40B4-BE49-F238E27FC236}">
                <a16:creationId xmlns:a16="http://schemas.microsoft.com/office/drawing/2014/main" id="{F5F74987-8191-A235-928F-8E06DE8AECC3}"/>
              </a:ext>
            </a:extLst>
          </p:cNvPr>
          <p:cNvSpPr txBox="1"/>
          <p:nvPr/>
        </p:nvSpPr>
        <p:spPr>
          <a:xfrm>
            <a:off x="3823439"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60</a:t>
            </a:r>
          </a:p>
        </p:txBody>
      </p:sp>
      <p:sp>
        <p:nvSpPr>
          <p:cNvPr id="43" name="TextBox 42">
            <a:extLst>
              <a:ext uri="{FF2B5EF4-FFF2-40B4-BE49-F238E27FC236}">
                <a16:creationId xmlns:a16="http://schemas.microsoft.com/office/drawing/2014/main" id="{D30D6C35-EEDE-5924-C0A7-5E38F9424FC1}"/>
              </a:ext>
            </a:extLst>
          </p:cNvPr>
          <p:cNvSpPr txBox="1"/>
          <p:nvPr/>
        </p:nvSpPr>
        <p:spPr>
          <a:xfrm>
            <a:off x="4801152"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80</a:t>
            </a:r>
          </a:p>
        </p:txBody>
      </p:sp>
      <p:sp>
        <p:nvSpPr>
          <p:cNvPr id="44" name="TextBox 43">
            <a:extLst>
              <a:ext uri="{FF2B5EF4-FFF2-40B4-BE49-F238E27FC236}">
                <a16:creationId xmlns:a16="http://schemas.microsoft.com/office/drawing/2014/main" id="{460C7DE9-95DB-299F-C177-09C70267B131}"/>
              </a:ext>
            </a:extLst>
          </p:cNvPr>
          <p:cNvSpPr txBox="1"/>
          <p:nvPr/>
        </p:nvSpPr>
        <p:spPr>
          <a:xfrm>
            <a:off x="7595343"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45" name="TextBox 44">
            <a:extLst>
              <a:ext uri="{FF2B5EF4-FFF2-40B4-BE49-F238E27FC236}">
                <a16:creationId xmlns:a16="http://schemas.microsoft.com/office/drawing/2014/main" id="{FE148F91-6A8A-172E-F52C-649BCB19D14F}"/>
              </a:ext>
            </a:extLst>
          </p:cNvPr>
          <p:cNvSpPr txBox="1"/>
          <p:nvPr/>
        </p:nvSpPr>
        <p:spPr>
          <a:xfrm>
            <a:off x="8594330"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40</a:t>
            </a:r>
          </a:p>
        </p:txBody>
      </p:sp>
      <p:sp>
        <p:nvSpPr>
          <p:cNvPr id="46" name="TextBox 45">
            <a:extLst>
              <a:ext uri="{FF2B5EF4-FFF2-40B4-BE49-F238E27FC236}">
                <a16:creationId xmlns:a16="http://schemas.microsoft.com/office/drawing/2014/main" id="{CB5FDAFC-BFAC-457E-2930-AB1CD0EABB5F}"/>
              </a:ext>
            </a:extLst>
          </p:cNvPr>
          <p:cNvSpPr txBox="1"/>
          <p:nvPr/>
        </p:nvSpPr>
        <p:spPr>
          <a:xfrm>
            <a:off x="9644832"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60</a:t>
            </a:r>
          </a:p>
        </p:txBody>
      </p:sp>
      <p:sp>
        <p:nvSpPr>
          <p:cNvPr id="47" name="TextBox 46">
            <a:extLst>
              <a:ext uri="{FF2B5EF4-FFF2-40B4-BE49-F238E27FC236}">
                <a16:creationId xmlns:a16="http://schemas.microsoft.com/office/drawing/2014/main" id="{E5715BB6-4C82-C958-16E4-D053A1C01894}"/>
              </a:ext>
            </a:extLst>
          </p:cNvPr>
          <p:cNvSpPr txBox="1"/>
          <p:nvPr/>
        </p:nvSpPr>
        <p:spPr>
          <a:xfrm>
            <a:off x="10622546" y="5773182"/>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80</a:t>
            </a:r>
          </a:p>
        </p:txBody>
      </p:sp>
      <p:sp>
        <p:nvSpPr>
          <p:cNvPr id="48" name="TextBox 47">
            <a:extLst>
              <a:ext uri="{FF2B5EF4-FFF2-40B4-BE49-F238E27FC236}">
                <a16:creationId xmlns:a16="http://schemas.microsoft.com/office/drawing/2014/main" id="{67885A5B-0A3A-6F0A-0618-70E0E7032EE7}"/>
              </a:ext>
            </a:extLst>
          </p:cNvPr>
          <p:cNvSpPr txBox="1"/>
          <p:nvPr/>
        </p:nvSpPr>
        <p:spPr>
          <a:xfrm>
            <a:off x="9006002" y="5799426"/>
            <a:ext cx="671979"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R [au]</a:t>
            </a:r>
          </a:p>
        </p:txBody>
      </p:sp>
      <p:sp>
        <p:nvSpPr>
          <p:cNvPr id="68" name="TextBox 67">
            <a:extLst>
              <a:ext uri="{FF2B5EF4-FFF2-40B4-BE49-F238E27FC236}">
                <a16:creationId xmlns:a16="http://schemas.microsoft.com/office/drawing/2014/main" id="{7C9A5CCE-CE7B-01CB-83B6-643B610B0015}"/>
              </a:ext>
            </a:extLst>
          </p:cNvPr>
          <p:cNvSpPr txBox="1"/>
          <p:nvPr/>
        </p:nvSpPr>
        <p:spPr>
          <a:xfrm rot="16200000" flipH="1">
            <a:off x="-394828" y="991424"/>
            <a:ext cx="1524529" cy="359009"/>
          </a:xfrm>
          <a:prstGeom prst="rect">
            <a:avLst/>
          </a:prstGeom>
          <a:noFill/>
        </p:spPr>
        <p:txBody>
          <a:bodyPr wrap="square" rtlCol="0">
            <a:spAutoFit/>
          </a:bodyPr>
          <a:lstStyle/>
          <a:p>
            <a:r>
              <a:rPr lang="en-US" sz="1733" dirty="0" err="1">
                <a:latin typeface="Arial Narrow" panose="020B0604020202020204" pitchFamily="34" charset="0"/>
                <a:cs typeface="Arial Narrow" panose="020B0604020202020204" pitchFamily="34" charset="0"/>
              </a:rPr>
              <a:t>Vp</a:t>
            </a:r>
            <a:r>
              <a:rPr lang="en-US" sz="1733" dirty="0">
                <a:latin typeface="Arial Narrow" panose="020B0604020202020204" pitchFamily="34" charset="0"/>
                <a:cs typeface="Arial Narrow" panose="020B0604020202020204" pitchFamily="34" charset="0"/>
              </a:rPr>
              <a:t> [kms</a:t>
            </a:r>
            <a:r>
              <a:rPr lang="en-US" sz="1733" baseline="30000" dirty="0">
                <a:latin typeface="Arial Narrow" panose="020B0604020202020204" pitchFamily="34" charset="0"/>
                <a:cs typeface="Arial Narrow" panose="020B0604020202020204" pitchFamily="34" charset="0"/>
              </a:rPr>
              <a:t>-1</a:t>
            </a:r>
            <a:r>
              <a:rPr lang="en-US" sz="1733" dirty="0">
                <a:latin typeface="Arial Narrow" panose="020B0604020202020204" pitchFamily="34" charset="0"/>
                <a:cs typeface="Arial Narrow" panose="020B0604020202020204" pitchFamily="34" charset="0"/>
              </a:rPr>
              <a:t>]</a:t>
            </a:r>
          </a:p>
        </p:txBody>
      </p:sp>
      <p:sp>
        <p:nvSpPr>
          <p:cNvPr id="69" name="TextBox 68">
            <a:extLst>
              <a:ext uri="{FF2B5EF4-FFF2-40B4-BE49-F238E27FC236}">
                <a16:creationId xmlns:a16="http://schemas.microsoft.com/office/drawing/2014/main" id="{7B7F53A1-97A0-5E98-0DD4-E9DC51AE748B}"/>
              </a:ext>
            </a:extLst>
          </p:cNvPr>
          <p:cNvSpPr txBox="1"/>
          <p:nvPr/>
        </p:nvSpPr>
        <p:spPr>
          <a:xfrm flipH="1">
            <a:off x="6335082" y="1618135"/>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400</a:t>
            </a:r>
          </a:p>
        </p:txBody>
      </p:sp>
      <p:sp>
        <p:nvSpPr>
          <p:cNvPr id="70" name="TextBox 69">
            <a:extLst>
              <a:ext uri="{FF2B5EF4-FFF2-40B4-BE49-F238E27FC236}">
                <a16:creationId xmlns:a16="http://schemas.microsoft.com/office/drawing/2014/main" id="{8A397484-E041-9C72-5099-C3B790E3EE4B}"/>
              </a:ext>
            </a:extLst>
          </p:cNvPr>
          <p:cNvSpPr txBox="1"/>
          <p:nvPr/>
        </p:nvSpPr>
        <p:spPr>
          <a:xfrm>
            <a:off x="6395675" y="4586763"/>
            <a:ext cx="447132"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a:t>
            </a:r>
          </a:p>
        </p:txBody>
      </p:sp>
      <p:sp>
        <p:nvSpPr>
          <p:cNvPr id="71" name="TextBox 70">
            <a:extLst>
              <a:ext uri="{FF2B5EF4-FFF2-40B4-BE49-F238E27FC236}">
                <a16:creationId xmlns:a16="http://schemas.microsoft.com/office/drawing/2014/main" id="{604BDC39-097B-ED65-7D9C-B6A2FE714E8B}"/>
              </a:ext>
            </a:extLst>
          </p:cNvPr>
          <p:cNvSpPr txBox="1"/>
          <p:nvPr/>
        </p:nvSpPr>
        <p:spPr>
          <a:xfrm>
            <a:off x="6407808" y="4804121"/>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72" name="TextBox 71">
            <a:extLst>
              <a:ext uri="{FF2B5EF4-FFF2-40B4-BE49-F238E27FC236}">
                <a16:creationId xmlns:a16="http://schemas.microsoft.com/office/drawing/2014/main" id="{96E32BFB-60EF-5852-F293-0F34FF82A1D8}"/>
              </a:ext>
            </a:extLst>
          </p:cNvPr>
          <p:cNvSpPr txBox="1"/>
          <p:nvPr/>
        </p:nvSpPr>
        <p:spPr>
          <a:xfrm>
            <a:off x="6514436" y="5028075"/>
            <a:ext cx="44713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73" name="TextBox 72">
            <a:extLst>
              <a:ext uri="{FF2B5EF4-FFF2-40B4-BE49-F238E27FC236}">
                <a16:creationId xmlns:a16="http://schemas.microsoft.com/office/drawing/2014/main" id="{2A809BB0-1027-01A6-33E4-54BDD19C532E}"/>
              </a:ext>
            </a:extLst>
          </p:cNvPr>
          <p:cNvSpPr txBox="1"/>
          <p:nvPr/>
        </p:nvSpPr>
        <p:spPr>
          <a:xfrm>
            <a:off x="6362096" y="5551490"/>
            <a:ext cx="506976"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-40</a:t>
            </a:r>
          </a:p>
        </p:txBody>
      </p:sp>
      <p:sp>
        <p:nvSpPr>
          <p:cNvPr id="74" name="TextBox 73">
            <a:extLst>
              <a:ext uri="{FF2B5EF4-FFF2-40B4-BE49-F238E27FC236}">
                <a16:creationId xmlns:a16="http://schemas.microsoft.com/office/drawing/2014/main" id="{7D474EF4-23AC-66DB-43A7-4B2D178E0E06}"/>
              </a:ext>
            </a:extLst>
          </p:cNvPr>
          <p:cNvSpPr txBox="1"/>
          <p:nvPr/>
        </p:nvSpPr>
        <p:spPr>
          <a:xfrm>
            <a:off x="6355783" y="5302211"/>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75" name="TextBox 74">
            <a:extLst>
              <a:ext uri="{FF2B5EF4-FFF2-40B4-BE49-F238E27FC236}">
                <a16:creationId xmlns:a16="http://schemas.microsoft.com/office/drawing/2014/main" id="{A49B3BE1-8174-59D5-1ADC-944F3F61432C}"/>
              </a:ext>
            </a:extLst>
          </p:cNvPr>
          <p:cNvSpPr txBox="1"/>
          <p:nvPr/>
        </p:nvSpPr>
        <p:spPr>
          <a:xfrm rot="16200000" flipH="1">
            <a:off x="5697896" y="4983210"/>
            <a:ext cx="111224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Lat [deg]</a:t>
            </a:r>
          </a:p>
        </p:txBody>
      </p:sp>
      <p:sp>
        <p:nvSpPr>
          <p:cNvPr id="76" name="TextBox 75">
            <a:extLst>
              <a:ext uri="{FF2B5EF4-FFF2-40B4-BE49-F238E27FC236}">
                <a16:creationId xmlns:a16="http://schemas.microsoft.com/office/drawing/2014/main" id="{A01470E2-5067-51BF-1FAF-86943802114A}"/>
              </a:ext>
            </a:extLst>
          </p:cNvPr>
          <p:cNvSpPr txBox="1"/>
          <p:nvPr/>
        </p:nvSpPr>
        <p:spPr>
          <a:xfrm rot="16200000" flipH="1">
            <a:off x="5490040" y="3720804"/>
            <a:ext cx="155930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Log</a:t>
            </a:r>
            <a:r>
              <a:rPr lang="en-US" sz="1733" baseline="-25000" dirty="0">
                <a:latin typeface="Arial Narrow" panose="020B0604020202020204" pitchFamily="34" charset="0"/>
                <a:cs typeface="Arial Narrow" panose="020B0604020202020204" pitchFamily="34" charset="0"/>
              </a:rPr>
              <a:t>10</a:t>
            </a:r>
            <a:r>
              <a:rPr lang="en-US" sz="1733" dirty="0">
                <a:latin typeface="Arial Narrow" panose="020B0604020202020204" pitchFamily="34" charset="0"/>
                <a:cs typeface="Arial Narrow" panose="020B0604020202020204" pitchFamily="34" charset="0"/>
              </a:rPr>
              <a:t>(</a:t>
            </a:r>
            <a:r>
              <a:rPr lang="en-US" sz="1733" dirty="0" err="1">
                <a:latin typeface="Arial Narrow" panose="020B0604020202020204" pitchFamily="34" charset="0"/>
                <a:cs typeface="Arial Narrow" panose="020B0604020202020204" pitchFamily="34" charset="0"/>
              </a:rPr>
              <a:t>Tp</a:t>
            </a:r>
            <a:r>
              <a:rPr lang="en-US" sz="1733" dirty="0">
                <a:latin typeface="Arial Narrow" panose="020B0604020202020204" pitchFamily="34" charset="0"/>
                <a:cs typeface="Arial Narrow" panose="020B0604020202020204" pitchFamily="34" charset="0"/>
              </a:rPr>
              <a:t>) [K]</a:t>
            </a:r>
          </a:p>
        </p:txBody>
      </p:sp>
      <p:sp>
        <p:nvSpPr>
          <p:cNvPr id="77" name="TextBox 76">
            <a:extLst>
              <a:ext uri="{FF2B5EF4-FFF2-40B4-BE49-F238E27FC236}">
                <a16:creationId xmlns:a16="http://schemas.microsoft.com/office/drawing/2014/main" id="{31371633-8AE1-E356-A38F-610CD0F1DA1D}"/>
              </a:ext>
            </a:extLst>
          </p:cNvPr>
          <p:cNvSpPr txBox="1"/>
          <p:nvPr/>
        </p:nvSpPr>
        <p:spPr>
          <a:xfrm rot="16200000" flipH="1">
            <a:off x="5423116" y="2255898"/>
            <a:ext cx="152452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np [cm</a:t>
            </a:r>
            <a:r>
              <a:rPr lang="en-US" sz="1733" baseline="30000" dirty="0">
                <a:latin typeface="Arial Narrow" panose="020B0604020202020204" pitchFamily="34" charset="0"/>
                <a:cs typeface="Arial Narrow" panose="020B0604020202020204" pitchFamily="34" charset="0"/>
              </a:rPr>
              <a:t>-3</a:t>
            </a:r>
            <a:r>
              <a:rPr lang="en-US" sz="1733" dirty="0">
                <a:latin typeface="Arial Narrow" panose="020B0604020202020204" pitchFamily="34" charset="0"/>
                <a:cs typeface="Arial Narrow" panose="020B0604020202020204" pitchFamily="34" charset="0"/>
              </a:rPr>
              <a:t>]</a:t>
            </a:r>
          </a:p>
        </p:txBody>
      </p:sp>
      <p:sp>
        <p:nvSpPr>
          <p:cNvPr id="78" name="TextBox 77">
            <a:extLst>
              <a:ext uri="{FF2B5EF4-FFF2-40B4-BE49-F238E27FC236}">
                <a16:creationId xmlns:a16="http://schemas.microsoft.com/office/drawing/2014/main" id="{647E872C-F18F-634F-2865-12CE940253AC}"/>
              </a:ext>
            </a:extLst>
          </p:cNvPr>
          <p:cNvSpPr txBox="1"/>
          <p:nvPr/>
        </p:nvSpPr>
        <p:spPr>
          <a:xfrm flipH="1">
            <a:off x="6319510" y="2055591"/>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100</a:t>
            </a:r>
          </a:p>
        </p:txBody>
      </p:sp>
      <p:sp>
        <p:nvSpPr>
          <p:cNvPr id="79" name="TextBox 78">
            <a:extLst>
              <a:ext uri="{FF2B5EF4-FFF2-40B4-BE49-F238E27FC236}">
                <a16:creationId xmlns:a16="http://schemas.microsoft.com/office/drawing/2014/main" id="{F0B7A2F7-6E01-4240-F211-350608E6D572}"/>
              </a:ext>
            </a:extLst>
          </p:cNvPr>
          <p:cNvSpPr txBox="1"/>
          <p:nvPr/>
        </p:nvSpPr>
        <p:spPr>
          <a:xfrm flipH="1">
            <a:off x="6274382" y="2784118"/>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0.01</a:t>
            </a:r>
          </a:p>
        </p:txBody>
      </p:sp>
      <p:sp>
        <p:nvSpPr>
          <p:cNvPr id="80" name="TextBox 79">
            <a:extLst>
              <a:ext uri="{FF2B5EF4-FFF2-40B4-BE49-F238E27FC236}">
                <a16:creationId xmlns:a16="http://schemas.microsoft.com/office/drawing/2014/main" id="{B5EE5535-087A-03DC-6344-644DFB566DEA}"/>
              </a:ext>
            </a:extLst>
          </p:cNvPr>
          <p:cNvSpPr txBox="1"/>
          <p:nvPr/>
        </p:nvSpPr>
        <p:spPr>
          <a:xfrm flipH="1">
            <a:off x="6092750" y="3108118"/>
            <a:ext cx="825975"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0.0001</a:t>
            </a:r>
          </a:p>
        </p:txBody>
      </p:sp>
      <p:sp>
        <p:nvSpPr>
          <p:cNvPr id="81" name="TextBox 80">
            <a:extLst>
              <a:ext uri="{FF2B5EF4-FFF2-40B4-BE49-F238E27FC236}">
                <a16:creationId xmlns:a16="http://schemas.microsoft.com/office/drawing/2014/main" id="{0E609199-0086-D531-B20D-461264EA8B1D}"/>
              </a:ext>
            </a:extLst>
          </p:cNvPr>
          <p:cNvSpPr txBox="1"/>
          <p:nvPr/>
        </p:nvSpPr>
        <p:spPr>
          <a:xfrm flipH="1">
            <a:off x="6227547" y="891916"/>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1200</a:t>
            </a:r>
          </a:p>
        </p:txBody>
      </p:sp>
      <p:sp>
        <p:nvSpPr>
          <p:cNvPr id="82" name="TextBox 81">
            <a:extLst>
              <a:ext uri="{FF2B5EF4-FFF2-40B4-BE49-F238E27FC236}">
                <a16:creationId xmlns:a16="http://schemas.microsoft.com/office/drawing/2014/main" id="{13EFD207-FA4C-4E62-401F-5E639D48192D}"/>
              </a:ext>
            </a:extLst>
          </p:cNvPr>
          <p:cNvSpPr txBox="1"/>
          <p:nvPr/>
        </p:nvSpPr>
        <p:spPr>
          <a:xfrm flipH="1">
            <a:off x="6321535" y="144202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600</a:t>
            </a:r>
          </a:p>
        </p:txBody>
      </p:sp>
      <p:sp>
        <p:nvSpPr>
          <p:cNvPr id="83" name="TextBox 82">
            <a:extLst>
              <a:ext uri="{FF2B5EF4-FFF2-40B4-BE49-F238E27FC236}">
                <a16:creationId xmlns:a16="http://schemas.microsoft.com/office/drawing/2014/main" id="{F28524E7-E740-6B18-6D6E-A4A35B9E257C}"/>
              </a:ext>
            </a:extLst>
          </p:cNvPr>
          <p:cNvSpPr txBox="1"/>
          <p:nvPr/>
        </p:nvSpPr>
        <p:spPr>
          <a:xfrm flipH="1">
            <a:off x="6241087" y="1077502"/>
            <a:ext cx="7998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1000</a:t>
            </a:r>
          </a:p>
        </p:txBody>
      </p:sp>
      <p:sp>
        <p:nvSpPr>
          <p:cNvPr id="84" name="TextBox 83">
            <a:extLst>
              <a:ext uri="{FF2B5EF4-FFF2-40B4-BE49-F238E27FC236}">
                <a16:creationId xmlns:a16="http://schemas.microsoft.com/office/drawing/2014/main" id="{2D439E33-7964-2027-7264-05F2B6D35171}"/>
              </a:ext>
            </a:extLst>
          </p:cNvPr>
          <p:cNvSpPr txBox="1"/>
          <p:nvPr/>
        </p:nvSpPr>
        <p:spPr>
          <a:xfrm flipH="1">
            <a:off x="6322839" y="1253227"/>
            <a:ext cx="7998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800</a:t>
            </a:r>
          </a:p>
        </p:txBody>
      </p:sp>
      <p:sp>
        <p:nvSpPr>
          <p:cNvPr id="85" name="TextBox 84">
            <a:extLst>
              <a:ext uri="{FF2B5EF4-FFF2-40B4-BE49-F238E27FC236}">
                <a16:creationId xmlns:a16="http://schemas.microsoft.com/office/drawing/2014/main" id="{F2F73285-783C-C9D1-3BD3-EDD94166AD1C}"/>
              </a:ext>
            </a:extLst>
          </p:cNvPr>
          <p:cNvSpPr txBox="1"/>
          <p:nvPr/>
        </p:nvSpPr>
        <p:spPr>
          <a:xfrm rot="16200000" flipH="1">
            <a:off x="5432052" y="1082113"/>
            <a:ext cx="1524529" cy="359009"/>
          </a:xfrm>
          <a:prstGeom prst="rect">
            <a:avLst/>
          </a:prstGeom>
          <a:noFill/>
        </p:spPr>
        <p:txBody>
          <a:bodyPr wrap="square" rtlCol="0">
            <a:spAutoFit/>
          </a:bodyPr>
          <a:lstStyle/>
          <a:p>
            <a:r>
              <a:rPr lang="en-US" sz="1733" dirty="0" err="1">
                <a:latin typeface="Arial Narrow" panose="020B0604020202020204" pitchFamily="34" charset="0"/>
                <a:cs typeface="Arial Narrow" panose="020B0604020202020204" pitchFamily="34" charset="0"/>
              </a:rPr>
              <a:t>Vp</a:t>
            </a:r>
            <a:r>
              <a:rPr lang="en-US" sz="1733" dirty="0">
                <a:latin typeface="Arial Narrow" panose="020B0604020202020204" pitchFamily="34" charset="0"/>
                <a:cs typeface="Arial Narrow" panose="020B0604020202020204" pitchFamily="34" charset="0"/>
              </a:rPr>
              <a:t> [kms</a:t>
            </a:r>
            <a:r>
              <a:rPr lang="en-US" sz="1733" baseline="30000" dirty="0">
                <a:latin typeface="Arial Narrow" panose="020B0604020202020204" pitchFamily="34" charset="0"/>
                <a:cs typeface="Arial Narrow" panose="020B0604020202020204" pitchFamily="34" charset="0"/>
              </a:rPr>
              <a:t>-1</a:t>
            </a:r>
            <a:r>
              <a:rPr lang="en-US" sz="1733" dirty="0">
                <a:latin typeface="Arial Narrow" panose="020B0604020202020204" pitchFamily="34" charset="0"/>
                <a:cs typeface="Arial Narrow" panose="020B0604020202020204" pitchFamily="34" charset="0"/>
              </a:rPr>
              <a:t>]</a:t>
            </a:r>
          </a:p>
        </p:txBody>
      </p:sp>
      <p:sp>
        <p:nvSpPr>
          <p:cNvPr id="90" name="TextBox 89">
            <a:extLst>
              <a:ext uri="{FF2B5EF4-FFF2-40B4-BE49-F238E27FC236}">
                <a16:creationId xmlns:a16="http://schemas.microsoft.com/office/drawing/2014/main" id="{AF85DA15-D24C-BE0E-BEFC-2C2ED8BDED58}"/>
              </a:ext>
            </a:extLst>
          </p:cNvPr>
          <p:cNvSpPr txBox="1"/>
          <p:nvPr/>
        </p:nvSpPr>
        <p:spPr>
          <a:xfrm>
            <a:off x="5091217" y="961685"/>
            <a:ext cx="417102" cy="359009"/>
          </a:xfrm>
          <a:prstGeom prst="rect">
            <a:avLst/>
          </a:prstGeom>
          <a:noFill/>
        </p:spPr>
        <p:txBody>
          <a:bodyPr wrap="none" rtlCol="0">
            <a:spAutoFit/>
          </a:bodyPr>
          <a:lstStyle/>
          <a:p>
            <a:r>
              <a:rPr lang="en-US" sz="1733" dirty="0">
                <a:solidFill>
                  <a:srgbClr val="A192F1"/>
                </a:solidFill>
                <a:latin typeface="Arial Narrow" panose="020B0604020202020204" pitchFamily="34" charset="0"/>
                <a:cs typeface="Arial Narrow" panose="020B0604020202020204" pitchFamily="34" charset="0"/>
              </a:rPr>
              <a:t>TS</a:t>
            </a:r>
          </a:p>
        </p:txBody>
      </p:sp>
      <p:sp>
        <p:nvSpPr>
          <p:cNvPr id="91" name="TextBox 90">
            <a:extLst>
              <a:ext uri="{FF2B5EF4-FFF2-40B4-BE49-F238E27FC236}">
                <a16:creationId xmlns:a16="http://schemas.microsoft.com/office/drawing/2014/main" id="{91FDADF8-CD8F-E11F-1BBC-1F301CD05AB8}"/>
              </a:ext>
            </a:extLst>
          </p:cNvPr>
          <p:cNvSpPr txBox="1"/>
          <p:nvPr/>
        </p:nvSpPr>
        <p:spPr>
          <a:xfrm>
            <a:off x="861167" y="603063"/>
            <a:ext cx="1040157" cy="359009"/>
          </a:xfrm>
          <a:prstGeom prst="rect">
            <a:avLst/>
          </a:prstGeom>
          <a:noFill/>
        </p:spPr>
        <p:txBody>
          <a:bodyPr wrap="none" rtlCol="0">
            <a:spAutoFit/>
          </a:bodyPr>
          <a:lstStyle/>
          <a:p>
            <a:r>
              <a:rPr lang="en-US" sz="1733" b="1" dirty="0">
                <a:latin typeface="Arial Narrow" panose="020B0604020202020204" pitchFamily="34" charset="0"/>
                <a:cs typeface="Arial Narrow" panose="020B0604020202020204" pitchFamily="34" charset="0"/>
              </a:rPr>
              <a:t>Voyager 2</a:t>
            </a:r>
          </a:p>
        </p:txBody>
      </p:sp>
      <p:sp>
        <p:nvSpPr>
          <p:cNvPr id="93" name="TextBox 92">
            <a:extLst>
              <a:ext uri="{FF2B5EF4-FFF2-40B4-BE49-F238E27FC236}">
                <a16:creationId xmlns:a16="http://schemas.microsoft.com/office/drawing/2014/main" id="{584CDDAE-F5B3-113C-4C9B-46F439BFFAB1}"/>
              </a:ext>
            </a:extLst>
          </p:cNvPr>
          <p:cNvSpPr txBox="1"/>
          <p:nvPr/>
        </p:nvSpPr>
        <p:spPr>
          <a:xfrm>
            <a:off x="4719667" y="650413"/>
            <a:ext cx="2839239"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Solar Rotation Bins (25.38 Days)</a:t>
            </a:r>
          </a:p>
        </p:txBody>
      </p:sp>
      <p:pic>
        <p:nvPicPr>
          <p:cNvPr id="95" name="Picture 94">
            <a:extLst>
              <a:ext uri="{FF2B5EF4-FFF2-40B4-BE49-F238E27FC236}">
                <a16:creationId xmlns:a16="http://schemas.microsoft.com/office/drawing/2014/main" id="{CDBC238A-FA84-65E5-1688-F2ED9C95284D}"/>
              </a:ext>
            </a:extLst>
          </p:cNvPr>
          <p:cNvPicPr>
            <a:picLocks noChangeAspect="1"/>
          </p:cNvPicPr>
          <p:nvPr/>
        </p:nvPicPr>
        <p:blipFill rotWithShape="1">
          <a:blip r:embed="rId5"/>
          <a:srcRect l="17496" t="-136" r="60818" b="95914"/>
          <a:stretch/>
        </p:blipFill>
        <p:spPr>
          <a:xfrm>
            <a:off x="3258481" y="1038776"/>
            <a:ext cx="1854572" cy="467301"/>
          </a:xfrm>
          <a:prstGeom prst="rect">
            <a:avLst/>
          </a:prstGeom>
        </p:spPr>
      </p:pic>
      <p:pic>
        <p:nvPicPr>
          <p:cNvPr id="96" name="Picture 95">
            <a:extLst>
              <a:ext uri="{FF2B5EF4-FFF2-40B4-BE49-F238E27FC236}">
                <a16:creationId xmlns:a16="http://schemas.microsoft.com/office/drawing/2014/main" id="{A6E65C86-E221-7A70-2EAB-31CC57C9C27D}"/>
              </a:ext>
            </a:extLst>
          </p:cNvPr>
          <p:cNvPicPr>
            <a:picLocks noChangeAspect="1"/>
          </p:cNvPicPr>
          <p:nvPr/>
        </p:nvPicPr>
        <p:blipFill rotWithShape="1">
          <a:blip r:embed="rId5"/>
          <a:srcRect l="17496" t="-136" r="59380" b="95914"/>
          <a:stretch/>
        </p:blipFill>
        <p:spPr>
          <a:xfrm>
            <a:off x="9304719" y="1038776"/>
            <a:ext cx="1977525" cy="467301"/>
          </a:xfrm>
          <a:prstGeom prst="rect">
            <a:avLst/>
          </a:prstGeom>
        </p:spPr>
      </p:pic>
      <p:sp>
        <p:nvSpPr>
          <p:cNvPr id="97" name="Rectangle 96">
            <a:extLst>
              <a:ext uri="{FF2B5EF4-FFF2-40B4-BE49-F238E27FC236}">
                <a16:creationId xmlns:a16="http://schemas.microsoft.com/office/drawing/2014/main" id="{A4BBF87B-5022-9956-DD06-AE90E26B5AC2}"/>
              </a:ext>
            </a:extLst>
          </p:cNvPr>
          <p:cNvSpPr/>
          <p:nvPr/>
        </p:nvSpPr>
        <p:spPr>
          <a:xfrm>
            <a:off x="2043710" y="1232942"/>
            <a:ext cx="909433" cy="294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8" name="Rectangle 97">
            <a:extLst>
              <a:ext uri="{FF2B5EF4-FFF2-40B4-BE49-F238E27FC236}">
                <a16:creationId xmlns:a16="http://schemas.microsoft.com/office/drawing/2014/main" id="{0D689D80-C4D8-88EB-4436-3AB96067A48C}"/>
              </a:ext>
            </a:extLst>
          </p:cNvPr>
          <p:cNvSpPr/>
          <p:nvPr/>
        </p:nvSpPr>
        <p:spPr>
          <a:xfrm>
            <a:off x="7856221" y="1198438"/>
            <a:ext cx="909433" cy="2944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4" name="TextBox 93">
            <a:extLst>
              <a:ext uri="{FF2B5EF4-FFF2-40B4-BE49-F238E27FC236}">
                <a16:creationId xmlns:a16="http://schemas.microsoft.com/office/drawing/2014/main" id="{B5AE63A6-ABDB-E0A8-453E-E89E8D93AA13}"/>
              </a:ext>
            </a:extLst>
          </p:cNvPr>
          <p:cNvSpPr txBox="1"/>
          <p:nvPr/>
        </p:nvSpPr>
        <p:spPr>
          <a:xfrm>
            <a:off x="1929420" y="961684"/>
            <a:ext cx="1344727" cy="625684"/>
          </a:xfrm>
          <a:prstGeom prst="rect">
            <a:avLst/>
          </a:prstGeom>
          <a:noFill/>
        </p:spPr>
        <p:txBody>
          <a:bodyPr wrap="none" rtlCol="0">
            <a:spAutoFit/>
          </a:bodyPr>
          <a:lstStyle/>
          <a:p>
            <a:r>
              <a:rPr lang="en-US" sz="1733" dirty="0">
                <a:solidFill>
                  <a:srgbClr val="0734F3"/>
                </a:solidFill>
                <a:latin typeface="Arial Narrow" panose="020B0604020202020204" pitchFamily="34" charset="0"/>
                <a:cs typeface="Arial Narrow" panose="020B0604020202020204" pitchFamily="34" charset="0"/>
              </a:rPr>
              <a:t>Low Variability</a:t>
            </a:r>
          </a:p>
          <a:p>
            <a:r>
              <a:rPr lang="en-US" sz="1733" dirty="0">
                <a:solidFill>
                  <a:srgbClr val="0734F3"/>
                </a:solidFill>
                <a:latin typeface="Arial Narrow" panose="020B0604020202020204" pitchFamily="34" charset="0"/>
                <a:cs typeface="Arial Narrow" panose="020B0604020202020204" pitchFamily="34" charset="0"/>
              </a:rPr>
              <a:t>Beyond 20 au</a:t>
            </a:r>
          </a:p>
        </p:txBody>
      </p:sp>
      <p:sp>
        <p:nvSpPr>
          <p:cNvPr id="100" name="TextBox 99">
            <a:extLst>
              <a:ext uri="{FF2B5EF4-FFF2-40B4-BE49-F238E27FC236}">
                <a16:creationId xmlns:a16="http://schemas.microsoft.com/office/drawing/2014/main" id="{3B78DCA5-DA31-2541-4806-BEFB0344A0FD}"/>
              </a:ext>
            </a:extLst>
          </p:cNvPr>
          <p:cNvSpPr txBox="1"/>
          <p:nvPr/>
        </p:nvSpPr>
        <p:spPr>
          <a:xfrm>
            <a:off x="7759994" y="961684"/>
            <a:ext cx="1344727" cy="625684"/>
          </a:xfrm>
          <a:prstGeom prst="rect">
            <a:avLst/>
          </a:prstGeom>
          <a:noFill/>
        </p:spPr>
        <p:txBody>
          <a:bodyPr wrap="none" rtlCol="0">
            <a:spAutoFit/>
          </a:bodyPr>
          <a:lstStyle/>
          <a:p>
            <a:r>
              <a:rPr lang="en-US" sz="1733" dirty="0">
                <a:solidFill>
                  <a:srgbClr val="0734F3"/>
                </a:solidFill>
                <a:latin typeface="Arial Narrow" panose="020B0604020202020204" pitchFamily="34" charset="0"/>
                <a:cs typeface="Arial Narrow" panose="020B0604020202020204" pitchFamily="34" charset="0"/>
              </a:rPr>
              <a:t>Low Variability</a:t>
            </a:r>
          </a:p>
          <a:p>
            <a:r>
              <a:rPr lang="en-US" sz="1733" dirty="0">
                <a:solidFill>
                  <a:srgbClr val="0734F3"/>
                </a:solidFill>
                <a:latin typeface="Arial Narrow" panose="020B0604020202020204" pitchFamily="34" charset="0"/>
                <a:cs typeface="Arial Narrow" panose="020B0604020202020204" pitchFamily="34" charset="0"/>
              </a:rPr>
              <a:t>Beyond 20 au</a:t>
            </a:r>
          </a:p>
        </p:txBody>
      </p:sp>
      <p:sp>
        <p:nvSpPr>
          <p:cNvPr id="104" name="TextBox 103">
            <a:extLst>
              <a:ext uri="{FF2B5EF4-FFF2-40B4-BE49-F238E27FC236}">
                <a16:creationId xmlns:a16="http://schemas.microsoft.com/office/drawing/2014/main" id="{D85624C2-E289-2DDE-590D-080A144B432A}"/>
              </a:ext>
            </a:extLst>
          </p:cNvPr>
          <p:cNvSpPr txBox="1"/>
          <p:nvPr/>
        </p:nvSpPr>
        <p:spPr>
          <a:xfrm>
            <a:off x="4445830" y="5207934"/>
            <a:ext cx="1040157" cy="359009"/>
          </a:xfrm>
          <a:prstGeom prst="rect">
            <a:avLst/>
          </a:prstGeom>
          <a:noFill/>
        </p:spPr>
        <p:txBody>
          <a:bodyPr wrap="none" rtlCol="0">
            <a:spAutoFit/>
          </a:bodyPr>
          <a:lstStyle/>
          <a:p>
            <a:r>
              <a:rPr lang="en-US" sz="1733" b="1" dirty="0">
                <a:latin typeface="Arial Narrow" panose="020B0604020202020204" pitchFamily="34" charset="0"/>
                <a:cs typeface="Arial Narrow" panose="020B0604020202020204" pitchFamily="34" charset="0"/>
              </a:rPr>
              <a:t>Voyager 2</a:t>
            </a:r>
          </a:p>
        </p:txBody>
      </p:sp>
      <p:sp>
        <p:nvSpPr>
          <p:cNvPr id="105" name="TextBox 104">
            <a:extLst>
              <a:ext uri="{FF2B5EF4-FFF2-40B4-BE49-F238E27FC236}">
                <a16:creationId xmlns:a16="http://schemas.microsoft.com/office/drawing/2014/main" id="{0FD53F87-5D38-0CE8-071C-D1AE249867FA}"/>
              </a:ext>
            </a:extLst>
          </p:cNvPr>
          <p:cNvSpPr txBox="1"/>
          <p:nvPr/>
        </p:nvSpPr>
        <p:spPr>
          <a:xfrm>
            <a:off x="9006001" y="5084365"/>
            <a:ext cx="1386918" cy="359009"/>
          </a:xfrm>
          <a:prstGeom prst="rect">
            <a:avLst/>
          </a:prstGeom>
          <a:noFill/>
        </p:spPr>
        <p:txBody>
          <a:bodyPr wrap="none" rtlCol="0">
            <a:spAutoFit/>
          </a:bodyPr>
          <a:lstStyle/>
          <a:p>
            <a:r>
              <a:rPr lang="en-US" sz="1733" b="1" dirty="0">
                <a:solidFill>
                  <a:srgbClr val="FF8001"/>
                </a:solidFill>
                <a:latin typeface="Arial Narrow" panose="020B0604020202020204" pitchFamily="34" charset="0"/>
                <a:cs typeface="Arial Narrow" panose="020B0604020202020204" pitchFamily="34" charset="0"/>
              </a:rPr>
              <a:t>New Horizons</a:t>
            </a:r>
          </a:p>
        </p:txBody>
      </p:sp>
    </p:spTree>
    <p:extLst>
      <p:ext uri="{BB962C8B-B14F-4D97-AF65-F5344CB8AC3E}">
        <p14:creationId xmlns:p14="http://schemas.microsoft.com/office/powerpoint/2010/main" val="2770176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703894E-CBE7-0161-7D78-C72B85B10AE2}"/>
              </a:ext>
            </a:extLst>
          </p:cNvPr>
          <p:cNvPicPr>
            <a:picLocks noChangeAspect="1"/>
          </p:cNvPicPr>
          <p:nvPr/>
        </p:nvPicPr>
        <p:blipFill rotWithShape="1">
          <a:blip r:embed="rId2"/>
          <a:srcRect l="14253" t="50753" r="10334" b="4657"/>
          <a:stretch/>
        </p:blipFill>
        <p:spPr>
          <a:xfrm>
            <a:off x="918033" y="1132856"/>
            <a:ext cx="4735071" cy="3623155"/>
          </a:xfrm>
          <a:prstGeom prst="rect">
            <a:avLst/>
          </a:prstGeom>
        </p:spPr>
      </p:pic>
      <p:pic>
        <p:nvPicPr>
          <p:cNvPr id="44" name="Picture 43">
            <a:extLst>
              <a:ext uri="{FF2B5EF4-FFF2-40B4-BE49-F238E27FC236}">
                <a16:creationId xmlns:a16="http://schemas.microsoft.com/office/drawing/2014/main" id="{D337405E-EA69-B8AD-8A10-312A2D8CA1FC}"/>
              </a:ext>
            </a:extLst>
          </p:cNvPr>
          <p:cNvPicPr>
            <a:picLocks noChangeAspect="1"/>
          </p:cNvPicPr>
          <p:nvPr/>
        </p:nvPicPr>
        <p:blipFill rotWithShape="1">
          <a:blip r:embed="rId3"/>
          <a:srcRect l="14290" t="50621" r="9541" b="4789"/>
          <a:stretch/>
        </p:blipFill>
        <p:spPr>
          <a:xfrm>
            <a:off x="6616084" y="1141407"/>
            <a:ext cx="4782577" cy="3623156"/>
          </a:xfrm>
          <a:prstGeom prst="rect">
            <a:avLst/>
          </a:prstGeom>
        </p:spPr>
      </p:pic>
      <p:sp>
        <p:nvSpPr>
          <p:cNvPr id="2" name="Title 1">
            <a:extLst>
              <a:ext uri="{FF2B5EF4-FFF2-40B4-BE49-F238E27FC236}">
                <a16:creationId xmlns:a16="http://schemas.microsoft.com/office/drawing/2014/main" id="{910013DA-8B83-C356-D8BF-15D6DBE2E863}"/>
              </a:ext>
            </a:extLst>
          </p:cNvPr>
          <p:cNvSpPr>
            <a:spLocks noGrp="1"/>
          </p:cNvSpPr>
          <p:nvPr>
            <p:ph type="title"/>
          </p:nvPr>
        </p:nvSpPr>
        <p:spPr>
          <a:xfrm>
            <a:off x="609600" y="14227"/>
            <a:ext cx="10972800" cy="677780"/>
          </a:xfrm>
        </p:spPr>
        <p:txBody>
          <a:bodyPr>
            <a:normAutofit fontScale="90000"/>
          </a:bodyPr>
          <a:lstStyle/>
          <a:p>
            <a:r>
              <a:rPr lang="en-US" dirty="0"/>
              <a:t>Solar Wind Pressure Profiles</a:t>
            </a:r>
          </a:p>
        </p:txBody>
      </p:sp>
      <p:sp>
        <p:nvSpPr>
          <p:cNvPr id="4" name="Slide Number Placeholder 3">
            <a:extLst>
              <a:ext uri="{FF2B5EF4-FFF2-40B4-BE49-F238E27FC236}">
                <a16:creationId xmlns:a16="http://schemas.microsoft.com/office/drawing/2014/main" id="{5E0EC1B8-0D7C-6EDE-9959-6382D4A3D186}"/>
              </a:ext>
            </a:extLst>
          </p:cNvPr>
          <p:cNvSpPr>
            <a:spLocks noGrp="1"/>
          </p:cNvSpPr>
          <p:nvPr>
            <p:ph type="sldNum" sz="quarter" idx="12"/>
          </p:nvPr>
        </p:nvSpPr>
        <p:spPr/>
        <p:txBody>
          <a:bodyPr/>
          <a:lstStyle/>
          <a:p>
            <a:fld id="{5377F3EB-D5E3-A246-B565-246304C1E950}" type="slidenum">
              <a:rPr lang="en-US" smtClean="0"/>
              <a:t>38</a:t>
            </a:fld>
            <a:endParaRPr lang="en-US"/>
          </a:p>
        </p:txBody>
      </p:sp>
      <p:sp>
        <p:nvSpPr>
          <p:cNvPr id="9" name="TextBox 8">
            <a:extLst>
              <a:ext uri="{FF2B5EF4-FFF2-40B4-BE49-F238E27FC236}">
                <a16:creationId xmlns:a16="http://schemas.microsoft.com/office/drawing/2014/main" id="{05F00C23-3C5B-E229-9061-D002F831D7F5}"/>
              </a:ext>
            </a:extLst>
          </p:cNvPr>
          <p:cNvSpPr txBox="1"/>
          <p:nvPr/>
        </p:nvSpPr>
        <p:spPr>
          <a:xfrm>
            <a:off x="138106" y="5252910"/>
            <a:ext cx="11761287" cy="1323439"/>
          </a:xfrm>
          <a:prstGeom prst="rect">
            <a:avLst/>
          </a:prstGeom>
          <a:noFill/>
        </p:spPr>
        <p:txBody>
          <a:bodyPr wrap="square">
            <a:spAutoFit/>
          </a:bodyPr>
          <a:lstStyle/>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The decreasing spherically expanding density profile is apparent in the pressure profiles.</a:t>
            </a:r>
          </a:p>
          <a:p>
            <a:r>
              <a:rPr lang="en-US" sz="800" dirty="0">
                <a:latin typeface="Arial Narrow" panose="020B0604020202020204" pitchFamily="34" charset="0"/>
                <a:cs typeface="Arial Narrow" panose="020B0604020202020204" pitchFamily="34" charset="0"/>
              </a:rPr>
              <a:t> </a:t>
            </a: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The average pressure profiles for Voyager 2 &amp; New Horizons are similar despite differences in activity level and solar wind type. </a:t>
            </a:r>
          </a:p>
        </p:txBody>
      </p:sp>
      <p:sp>
        <p:nvSpPr>
          <p:cNvPr id="7" name="TextBox 6">
            <a:extLst>
              <a:ext uri="{FF2B5EF4-FFF2-40B4-BE49-F238E27FC236}">
                <a16:creationId xmlns:a16="http://schemas.microsoft.com/office/drawing/2014/main" id="{58B85ECA-4B4F-A032-0EE8-F87B430A3497}"/>
              </a:ext>
            </a:extLst>
          </p:cNvPr>
          <p:cNvSpPr txBox="1"/>
          <p:nvPr/>
        </p:nvSpPr>
        <p:spPr>
          <a:xfrm>
            <a:off x="3199977" y="4807129"/>
            <a:ext cx="671979"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R [au]</a:t>
            </a:r>
          </a:p>
        </p:txBody>
      </p:sp>
      <p:sp>
        <p:nvSpPr>
          <p:cNvPr id="10" name="TextBox 9">
            <a:extLst>
              <a:ext uri="{FF2B5EF4-FFF2-40B4-BE49-F238E27FC236}">
                <a16:creationId xmlns:a16="http://schemas.microsoft.com/office/drawing/2014/main" id="{9ECA034D-7977-1E36-179F-2B8E98EB1AE6}"/>
              </a:ext>
            </a:extLst>
          </p:cNvPr>
          <p:cNvSpPr txBox="1"/>
          <p:nvPr/>
        </p:nvSpPr>
        <p:spPr>
          <a:xfrm>
            <a:off x="1789318" y="4695541"/>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12" name="TextBox 11">
            <a:extLst>
              <a:ext uri="{FF2B5EF4-FFF2-40B4-BE49-F238E27FC236}">
                <a16:creationId xmlns:a16="http://schemas.microsoft.com/office/drawing/2014/main" id="{A932161F-6A39-B5ED-69E7-0F25646940D6}"/>
              </a:ext>
            </a:extLst>
          </p:cNvPr>
          <p:cNvSpPr txBox="1"/>
          <p:nvPr/>
        </p:nvSpPr>
        <p:spPr>
          <a:xfrm>
            <a:off x="2788304" y="4695541"/>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40</a:t>
            </a:r>
          </a:p>
        </p:txBody>
      </p:sp>
      <p:sp>
        <p:nvSpPr>
          <p:cNvPr id="13" name="TextBox 12">
            <a:extLst>
              <a:ext uri="{FF2B5EF4-FFF2-40B4-BE49-F238E27FC236}">
                <a16:creationId xmlns:a16="http://schemas.microsoft.com/office/drawing/2014/main" id="{F34B9AB2-FD48-1078-D276-878EF9E723A7}"/>
              </a:ext>
            </a:extLst>
          </p:cNvPr>
          <p:cNvSpPr txBox="1"/>
          <p:nvPr/>
        </p:nvSpPr>
        <p:spPr>
          <a:xfrm>
            <a:off x="3838807" y="4695541"/>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60</a:t>
            </a:r>
          </a:p>
        </p:txBody>
      </p:sp>
      <p:sp>
        <p:nvSpPr>
          <p:cNvPr id="14" name="TextBox 13">
            <a:extLst>
              <a:ext uri="{FF2B5EF4-FFF2-40B4-BE49-F238E27FC236}">
                <a16:creationId xmlns:a16="http://schemas.microsoft.com/office/drawing/2014/main" id="{DF36B220-B42D-942C-A563-E874A710CC3F}"/>
              </a:ext>
            </a:extLst>
          </p:cNvPr>
          <p:cNvSpPr txBox="1"/>
          <p:nvPr/>
        </p:nvSpPr>
        <p:spPr>
          <a:xfrm>
            <a:off x="4816520" y="4695541"/>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80</a:t>
            </a:r>
          </a:p>
        </p:txBody>
      </p:sp>
      <p:sp>
        <p:nvSpPr>
          <p:cNvPr id="15" name="TextBox 14">
            <a:extLst>
              <a:ext uri="{FF2B5EF4-FFF2-40B4-BE49-F238E27FC236}">
                <a16:creationId xmlns:a16="http://schemas.microsoft.com/office/drawing/2014/main" id="{C71F7AAE-1E2D-EC8D-B7FD-9EC3B8EB84BF}"/>
              </a:ext>
            </a:extLst>
          </p:cNvPr>
          <p:cNvSpPr txBox="1"/>
          <p:nvPr/>
        </p:nvSpPr>
        <p:spPr>
          <a:xfrm>
            <a:off x="619743" y="3753278"/>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15</a:t>
            </a:r>
          </a:p>
        </p:txBody>
      </p:sp>
      <p:sp>
        <p:nvSpPr>
          <p:cNvPr id="16" name="TextBox 15">
            <a:extLst>
              <a:ext uri="{FF2B5EF4-FFF2-40B4-BE49-F238E27FC236}">
                <a16:creationId xmlns:a16="http://schemas.microsoft.com/office/drawing/2014/main" id="{4F3669DF-45E5-CFD7-089D-06FB78298526}"/>
              </a:ext>
            </a:extLst>
          </p:cNvPr>
          <p:cNvSpPr txBox="1"/>
          <p:nvPr/>
        </p:nvSpPr>
        <p:spPr>
          <a:xfrm>
            <a:off x="726371" y="3948203"/>
            <a:ext cx="44713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17" name="TextBox 16">
            <a:extLst>
              <a:ext uri="{FF2B5EF4-FFF2-40B4-BE49-F238E27FC236}">
                <a16:creationId xmlns:a16="http://schemas.microsoft.com/office/drawing/2014/main" id="{8EBA26FC-D10A-8C98-39B7-D9FA502C2A85}"/>
              </a:ext>
            </a:extLst>
          </p:cNvPr>
          <p:cNvSpPr txBox="1"/>
          <p:nvPr/>
        </p:nvSpPr>
        <p:spPr>
          <a:xfrm>
            <a:off x="574031" y="4379890"/>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-30</a:t>
            </a:r>
          </a:p>
        </p:txBody>
      </p:sp>
      <p:sp>
        <p:nvSpPr>
          <p:cNvPr id="18" name="TextBox 17">
            <a:extLst>
              <a:ext uri="{FF2B5EF4-FFF2-40B4-BE49-F238E27FC236}">
                <a16:creationId xmlns:a16="http://schemas.microsoft.com/office/drawing/2014/main" id="{07B9D465-ACB9-490C-77EE-6EDDFB60BF1E}"/>
              </a:ext>
            </a:extLst>
          </p:cNvPr>
          <p:cNvSpPr txBox="1"/>
          <p:nvPr/>
        </p:nvSpPr>
        <p:spPr>
          <a:xfrm>
            <a:off x="596747" y="4135251"/>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-15</a:t>
            </a:r>
          </a:p>
        </p:txBody>
      </p:sp>
      <p:sp>
        <p:nvSpPr>
          <p:cNvPr id="19" name="TextBox 18">
            <a:extLst>
              <a:ext uri="{FF2B5EF4-FFF2-40B4-BE49-F238E27FC236}">
                <a16:creationId xmlns:a16="http://schemas.microsoft.com/office/drawing/2014/main" id="{888896C6-6975-5ACF-E73D-603A16E9285C}"/>
              </a:ext>
            </a:extLst>
          </p:cNvPr>
          <p:cNvSpPr txBox="1"/>
          <p:nvPr/>
        </p:nvSpPr>
        <p:spPr>
          <a:xfrm rot="16200000" flipH="1">
            <a:off x="-53071" y="3947050"/>
            <a:ext cx="111224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Lat [deg]</a:t>
            </a:r>
          </a:p>
        </p:txBody>
      </p:sp>
      <p:sp>
        <p:nvSpPr>
          <p:cNvPr id="20" name="TextBox 19">
            <a:extLst>
              <a:ext uri="{FF2B5EF4-FFF2-40B4-BE49-F238E27FC236}">
                <a16:creationId xmlns:a16="http://schemas.microsoft.com/office/drawing/2014/main" id="{8E09E233-C00E-CFB0-9BA9-9211A5C4CA43}"/>
              </a:ext>
            </a:extLst>
          </p:cNvPr>
          <p:cNvSpPr txBox="1"/>
          <p:nvPr/>
        </p:nvSpPr>
        <p:spPr>
          <a:xfrm>
            <a:off x="7610711" y="4695541"/>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21" name="TextBox 20">
            <a:extLst>
              <a:ext uri="{FF2B5EF4-FFF2-40B4-BE49-F238E27FC236}">
                <a16:creationId xmlns:a16="http://schemas.microsoft.com/office/drawing/2014/main" id="{33F7F91A-5774-57D3-29C5-B5BFA29B0A8A}"/>
              </a:ext>
            </a:extLst>
          </p:cNvPr>
          <p:cNvSpPr txBox="1"/>
          <p:nvPr/>
        </p:nvSpPr>
        <p:spPr>
          <a:xfrm>
            <a:off x="8609698" y="4695541"/>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40</a:t>
            </a:r>
          </a:p>
        </p:txBody>
      </p:sp>
      <p:sp>
        <p:nvSpPr>
          <p:cNvPr id="22" name="TextBox 21">
            <a:extLst>
              <a:ext uri="{FF2B5EF4-FFF2-40B4-BE49-F238E27FC236}">
                <a16:creationId xmlns:a16="http://schemas.microsoft.com/office/drawing/2014/main" id="{597B4BBD-D598-A539-8B5A-ADD1A2A84AE7}"/>
              </a:ext>
            </a:extLst>
          </p:cNvPr>
          <p:cNvSpPr txBox="1"/>
          <p:nvPr/>
        </p:nvSpPr>
        <p:spPr>
          <a:xfrm>
            <a:off x="9660200" y="4695541"/>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60</a:t>
            </a:r>
          </a:p>
        </p:txBody>
      </p:sp>
      <p:sp>
        <p:nvSpPr>
          <p:cNvPr id="23" name="TextBox 22">
            <a:extLst>
              <a:ext uri="{FF2B5EF4-FFF2-40B4-BE49-F238E27FC236}">
                <a16:creationId xmlns:a16="http://schemas.microsoft.com/office/drawing/2014/main" id="{B275C7E2-E6FB-70DF-78D0-52CC3DD0388C}"/>
              </a:ext>
            </a:extLst>
          </p:cNvPr>
          <p:cNvSpPr txBox="1"/>
          <p:nvPr/>
        </p:nvSpPr>
        <p:spPr>
          <a:xfrm>
            <a:off x="10637914" y="4695541"/>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80</a:t>
            </a:r>
          </a:p>
        </p:txBody>
      </p:sp>
      <p:sp>
        <p:nvSpPr>
          <p:cNvPr id="24" name="TextBox 23">
            <a:extLst>
              <a:ext uri="{FF2B5EF4-FFF2-40B4-BE49-F238E27FC236}">
                <a16:creationId xmlns:a16="http://schemas.microsoft.com/office/drawing/2014/main" id="{55157344-E4EA-9052-AE48-D9122E08FA1F}"/>
              </a:ext>
            </a:extLst>
          </p:cNvPr>
          <p:cNvSpPr txBox="1"/>
          <p:nvPr/>
        </p:nvSpPr>
        <p:spPr>
          <a:xfrm>
            <a:off x="9021370" y="4807129"/>
            <a:ext cx="671979"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R [au]</a:t>
            </a:r>
          </a:p>
        </p:txBody>
      </p:sp>
      <p:sp>
        <p:nvSpPr>
          <p:cNvPr id="25" name="TextBox 24">
            <a:extLst>
              <a:ext uri="{FF2B5EF4-FFF2-40B4-BE49-F238E27FC236}">
                <a16:creationId xmlns:a16="http://schemas.microsoft.com/office/drawing/2014/main" id="{ADA70DEE-6FD6-6889-5495-4440B60EB22B}"/>
              </a:ext>
            </a:extLst>
          </p:cNvPr>
          <p:cNvSpPr txBox="1"/>
          <p:nvPr/>
        </p:nvSpPr>
        <p:spPr>
          <a:xfrm rot="16200000" flipH="1">
            <a:off x="5778853" y="3896048"/>
            <a:ext cx="1112249"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Lat [deg]</a:t>
            </a:r>
          </a:p>
        </p:txBody>
      </p:sp>
      <p:sp>
        <p:nvSpPr>
          <p:cNvPr id="26" name="TextBox 25">
            <a:extLst>
              <a:ext uri="{FF2B5EF4-FFF2-40B4-BE49-F238E27FC236}">
                <a16:creationId xmlns:a16="http://schemas.microsoft.com/office/drawing/2014/main" id="{A0BEBD9F-281D-8FFB-490D-C55E3D525501}"/>
              </a:ext>
            </a:extLst>
          </p:cNvPr>
          <p:cNvSpPr txBox="1"/>
          <p:nvPr/>
        </p:nvSpPr>
        <p:spPr>
          <a:xfrm>
            <a:off x="6404170" y="3428158"/>
            <a:ext cx="386644"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15</a:t>
            </a:r>
          </a:p>
        </p:txBody>
      </p:sp>
      <p:sp>
        <p:nvSpPr>
          <p:cNvPr id="27" name="TextBox 26">
            <a:extLst>
              <a:ext uri="{FF2B5EF4-FFF2-40B4-BE49-F238E27FC236}">
                <a16:creationId xmlns:a16="http://schemas.microsoft.com/office/drawing/2014/main" id="{84DCDADD-DE90-8068-9BBF-45D0B6D53632}"/>
              </a:ext>
            </a:extLst>
          </p:cNvPr>
          <p:cNvSpPr txBox="1"/>
          <p:nvPr/>
        </p:nvSpPr>
        <p:spPr>
          <a:xfrm>
            <a:off x="6497251" y="3758550"/>
            <a:ext cx="44713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28" name="TextBox 27">
            <a:extLst>
              <a:ext uri="{FF2B5EF4-FFF2-40B4-BE49-F238E27FC236}">
                <a16:creationId xmlns:a16="http://schemas.microsoft.com/office/drawing/2014/main" id="{846F6C19-F820-547F-3407-ACD61912E98B}"/>
              </a:ext>
            </a:extLst>
          </p:cNvPr>
          <p:cNvSpPr txBox="1"/>
          <p:nvPr/>
        </p:nvSpPr>
        <p:spPr>
          <a:xfrm>
            <a:off x="6334511" y="4453937"/>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-30</a:t>
            </a:r>
          </a:p>
        </p:txBody>
      </p:sp>
      <p:sp>
        <p:nvSpPr>
          <p:cNvPr id="29" name="TextBox 28">
            <a:extLst>
              <a:ext uri="{FF2B5EF4-FFF2-40B4-BE49-F238E27FC236}">
                <a16:creationId xmlns:a16="http://schemas.microsoft.com/office/drawing/2014/main" id="{49B638D6-7BF1-8E63-AD61-019F1842D7B8}"/>
              </a:ext>
            </a:extLst>
          </p:cNvPr>
          <p:cNvSpPr txBox="1"/>
          <p:nvPr/>
        </p:nvSpPr>
        <p:spPr>
          <a:xfrm>
            <a:off x="6321367" y="4092158"/>
            <a:ext cx="447558"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-15</a:t>
            </a:r>
          </a:p>
        </p:txBody>
      </p:sp>
      <p:sp>
        <p:nvSpPr>
          <p:cNvPr id="30" name="TextBox 29">
            <a:extLst>
              <a:ext uri="{FF2B5EF4-FFF2-40B4-BE49-F238E27FC236}">
                <a16:creationId xmlns:a16="http://schemas.microsoft.com/office/drawing/2014/main" id="{1B914C50-8DCE-ED4D-5FBA-F20FCF85412B}"/>
              </a:ext>
            </a:extLst>
          </p:cNvPr>
          <p:cNvSpPr txBox="1"/>
          <p:nvPr/>
        </p:nvSpPr>
        <p:spPr>
          <a:xfrm rot="10800000" flipH="1" flipV="1">
            <a:off x="621470" y="3531938"/>
            <a:ext cx="82790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30</a:t>
            </a:r>
          </a:p>
        </p:txBody>
      </p:sp>
      <p:sp>
        <p:nvSpPr>
          <p:cNvPr id="31" name="TextBox 30">
            <a:extLst>
              <a:ext uri="{FF2B5EF4-FFF2-40B4-BE49-F238E27FC236}">
                <a16:creationId xmlns:a16="http://schemas.microsoft.com/office/drawing/2014/main" id="{E9E8E71F-1CE3-DBB6-CD3F-C7C9256E7668}"/>
              </a:ext>
            </a:extLst>
          </p:cNvPr>
          <p:cNvSpPr txBox="1"/>
          <p:nvPr/>
        </p:nvSpPr>
        <p:spPr>
          <a:xfrm rot="16200000" flipH="1">
            <a:off x="-419997" y="3031844"/>
            <a:ext cx="161593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Log</a:t>
            </a:r>
            <a:r>
              <a:rPr lang="en-US" sz="1733" baseline="-25000" dirty="0">
                <a:latin typeface="Arial Narrow" panose="020B0604020202020204" pitchFamily="34" charset="0"/>
                <a:cs typeface="Arial Narrow" panose="020B0604020202020204" pitchFamily="34" charset="0"/>
              </a:rPr>
              <a:t>10</a:t>
            </a:r>
            <a:r>
              <a:rPr lang="en-US" sz="1733" dirty="0">
                <a:latin typeface="Arial Narrow" panose="020B0604020202020204" pitchFamily="34" charset="0"/>
                <a:cs typeface="Arial Narrow" panose="020B0604020202020204" pitchFamily="34" charset="0"/>
              </a:rPr>
              <a:t>(</a:t>
            </a:r>
            <a:r>
              <a:rPr lang="en-US" sz="1733" dirty="0" err="1">
                <a:latin typeface="Arial Narrow" panose="020B0604020202020204" pitchFamily="34" charset="0"/>
                <a:cs typeface="Arial Narrow" panose="020B0604020202020204" pitchFamily="34" charset="0"/>
              </a:rPr>
              <a:t>Pth</a:t>
            </a:r>
            <a:r>
              <a:rPr lang="en-US" sz="1733" dirty="0">
                <a:latin typeface="Arial Narrow" panose="020B0604020202020204" pitchFamily="34" charset="0"/>
                <a:cs typeface="Arial Narrow" panose="020B0604020202020204" pitchFamily="34" charset="0"/>
              </a:rPr>
              <a:t>) [</a:t>
            </a:r>
            <a:r>
              <a:rPr lang="en-US" sz="1733" dirty="0" err="1">
                <a:latin typeface="Arial Narrow" panose="020B0604020202020204" pitchFamily="34" charset="0"/>
                <a:cs typeface="Arial Narrow" panose="020B0604020202020204" pitchFamily="34" charset="0"/>
              </a:rPr>
              <a:t>pPa</a:t>
            </a:r>
            <a:r>
              <a:rPr lang="en-US" sz="1733" dirty="0">
                <a:latin typeface="Arial Narrow" panose="020B0604020202020204" pitchFamily="34" charset="0"/>
                <a:cs typeface="Arial Narrow" panose="020B0604020202020204" pitchFamily="34" charset="0"/>
              </a:rPr>
              <a:t>]</a:t>
            </a:r>
          </a:p>
        </p:txBody>
      </p:sp>
      <p:sp>
        <p:nvSpPr>
          <p:cNvPr id="32" name="TextBox 31">
            <a:extLst>
              <a:ext uri="{FF2B5EF4-FFF2-40B4-BE49-F238E27FC236}">
                <a16:creationId xmlns:a16="http://schemas.microsoft.com/office/drawing/2014/main" id="{40497D31-EA8C-EB3D-084C-31DD1670F3FF}"/>
              </a:ext>
            </a:extLst>
          </p:cNvPr>
          <p:cNvSpPr txBox="1"/>
          <p:nvPr/>
        </p:nvSpPr>
        <p:spPr>
          <a:xfrm rot="16200000" flipH="1">
            <a:off x="-562089" y="1410220"/>
            <a:ext cx="2130284"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Log</a:t>
            </a:r>
            <a:r>
              <a:rPr lang="en-US" sz="1733" baseline="-25000" dirty="0">
                <a:latin typeface="Arial Narrow" panose="020B0604020202020204" pitchFamily="34" charset="0"/>
                <a:cs typeface="Arial Narrow" panose="020B0604020202020204" pitchFamily="34" charset="0"/>
              </a:rPr>
              <a:t>10</a:t>
            </a:r>
            <a:r>
              <a:rPr lang="en-US" sz="1733" dirty="0">
                <a:latin typeface="Arial Narrow" panose="020B0604020202020204" pitchFamily="34" charset="0"/>
                <a:cs typeface="Arial Narrow" panose="020B0604020202020204" pitchFamily="34" charset="0"/>
              </a:rPr>
              <a:t>(</a:t>
            </a:r>
            <a:r>
              <a:rPr lang="en-US" sz="1733" dirty="0" err="1">
                <a:latin typeface="Arial Narrow" panose="020B0604020202020204" pitchFamily="34" charset="0"/>
                <a:cs typeface="Arial Narrow" panose="020B0604020202020204" pitchFamily="34" charset="0"/>
              </a:rPr>
              <a:t>Pdyn</a:t>
            </a:r>
            <a:r>
              <a:rPr lang="en-US" sz="1733" dirty="0">
                <a:latin typeface="Arial Narrow" panose="020B0604020202020204" pitchFamily="34" charset="0"/>
                <a:cs typeface="Arial Narrow" panose="020B0604020202020204" pitchFamily="34" charset="0"/>
              </a:rPr>
              <a:t>) [</a:t>
            </a:r>
            <a:r>
              <a:rPr lang="en-US" sz="1733" dirty="0" err="1">
                <a:latin typeface="Arial Narrow" panose="020B0604020202020204" pitchFamily="34" charset="0"/>
                <a:cs typeface="Arial Narrow" panose="020B0604020202020204" pitchFamily="34" charset="0"/>
              </a:rPr>
              <a:t>pPa</a:t>
            </a:r>
            <a:r>
              <a:rPr lang="en-US" sz="1733" dirty="0">
                <a:latin typeface="Arial Narrow" panose="020B0604020202020204" pitchFamily="34" charset="0"/>
                <a:cs typeface="Arial Narrow" panose="020B0604020202020204" pitchFamily="34" charset="0"/>
              </a:rPr>
              <a:t>]</a:t>
            </a:r>
          </a:p>
        </p:txBody>
      </p:sp>
      <p:sp>
        <p:nvSpPr>
          <p:cNvPr id="33" name="TextBox 32">
            <a:extLst>
              <a:ext uri="{FF2B5EF4-FFF2-40B4-BE49-F238E27FC236}">
                <a16:creationId xmlns:a16="http://schemas.microsoft.com/office/drawing/2014/main" id="{49EAE5C3-4959-A7A1-562F-CF347091E15B}"/>
              </a:ext>
            </a:extLst>
          </p:cNvPr>
          <p:cNvSpPr txBox="1"/>
          <p:nvPr/>
        </p:nvSpPr>
        <p:spPr>
          <a:xfrm flipH="1">
            <a:off x="634988" y="3148658"/>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-6</a:t>
            </a:r>
          </a:p>
        </p:txBody>
      </p:sp>
      <p:sp>
        <p:nvSpPr>
          <p:cNvPr id="34" name="TextBox 33">
            <a:extLst>
              <a:ext uri="{FF2B5EF4-FFF2-40B4-BE49-F238E27FC236}">
                <a16:creationId xmlns:a16="http://schemas.microsoft.com/office/drawing/2014/main" id="{8A14B3F1-3DC7-8A3F-D160-B6E35F85A89E}"/>
              </a:ext>
            </a:extLst>
          </p:cNvPr>
          <p:cNvSpPr txBox="1"/>
          <p:nvPr/>
        </p:nvSpPr>
        <p:spPr>
          <a:xfrm flipH="1">
            <a:off x="634988" y="2911191"/>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a:t>
            </a:r>
          </a:p>
        </p:txBody>
      </p:sp>
      <p:sp>
        <p:nvSpPr>
          <p:cNvPr id="35" name="TextBox 34">
            <a:extLst>
              <a:ext uri="{FF2B5EF4-FFF2-40B4-BE49-F238E27FC236}">
                <a16:creationId xmlns:a16="http://schemas.microsoft.com/office/drawing/2014/main" id="{BC7F2D14-A8E0-9828-D0F8-6BEB1D29E4C9}"/>
              </a:ext>
            </a:extLst>
          </p:cNvPr>
          <p:cNvSpPr txBox="1"/>
          <p:nvPr/>
        </p:nvSpPr>
        <p:spPr>
          <a:xfrm>
            <a:off x="634989" y="2674318"/>
            <a:ext cx="6025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a:t>
            </a:r>
          </a:p>
        </p:txBody>
      </p:sp>
      <p:sp>
        <p:nvSpPr>
          <p:cNvPr id="36" name="TextBox 35">
            <a:extLst>
              <a:ext uri="{FF2B5EF4-FFF2-40B4-BE49-F238E27FC236}">
                <a16:creationId xmlns:a16="http://schemas.microsoft.com/office/drawing/2014/main" id="{E260AD46-D6C6-7097-E515-AA211EBD9580}"/>
              </a:ext>
            </a:extLst>
          </p:cNvPr>
          <p:cNvSpPr txBox="1"/>
          <p:nvPr/>
        </p:nvSpPr>
        <p:spPr>
          <a:xfrm flipH="1">
            <a:off x="682802" y="2455494"/>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37" name="TextBox 36">
            <a:extLst>
              <a:ext uri="{FF2B5EF4-FFF2-40B4-BE49-F238E27FC236}">
                <a16:creationId xmlns:a16="http://schemas.microsoft.com/office/drawing/2014/main" id="{33DD243E-4D14-FC66-AAE6-FCE6AB557FDB}"/>
              </a:ext>
            </a:extLst>
          </p:cNvPr>
          <p:cNvSpPr txBox="1"/>
          <p:nvPr/>
        </p:nvSpPr>
        <p:spPr>
          <a:xfrm flipH="1">
            <a:off x="682802" y="2223223"/>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a:t>
            </a:r>
          </a:p>
        </p:txBody>
      </p:sp>
      <p:sp>
        <p:nvSpPr>
          <p:cNvPr id="40" name="TextBox 39">
            <a:extLst>
              <a:ext uri="{FF2B5EF4-FFF2-40B4-BE49-F238E27FC236}">
                <a16:creationId xmlns:a16="http://schemas.microsoft.com/office/drawing/2014/main" id="{C07A6BDA-DA19-C2C7-7AB4-7EBBC218D573}"/>
              </a:ext>
            </a:extLst>
          </p:cNvPr>
          <p:cNvSpPr txBox="1"/>
          <p:nvPr/>
        </p:nvSpPr>
        <p:spPr>
          <a:xfrm flipH="1">
            <a:off x="619743" y="195503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a:t>
            </a:r>
          </a:p>
        </p:txBody>
      </p:sp>
      <p:sp>
        <p:nvSpPr>
          <p:cNvPr id="41" name="TextBox 40">
            <a:extLst>
              <a:ext uri="{FF2B5EF4-FFF2-40B4-BE49-F238E27FC236}">
                <a16:creationId xmlns:a16="http://schemas.microsoft.com/office/drawing/2014/main" id="{D9496300-A604-4317-DC1E-AB5F082400B4}"/>
              </a:ext>
            </a:extLst>
          </p:cNvPr>
          <p:cNvSpPr txBox="1"/>
          <p:nvPr/>
        </p:nvSpPr>
        <p:spPr>
          <a:xfrm>
            <a:off x="619744" y="1658402"/>
            <a:ext cx="6025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a:t>
            </a:r>
          </a:p>
        </p:txBody>
      </p:sp>
      <p:sp>
        <p:nvSpPr>
          <p:cNvPr id="42" name="TextBox 41">
            <a:extLst>
              <a:ext uri="{FF2B5EF4-FFF2-40B4-BE49-F238E27FC236}">
                <a16:creationId xmlns:a16="http://schemas.microsoft.com/office/drawing/2014/main" id="{0DCBEED6-925B-6946-439A-F42D41E74172}"/>
              </a:ext>
            </a:extLst>
          </p:cNvPr>
          <p:cNvSpPr txBox="1"/>
          <p:nvPr/>
        </p:nvSpPr>
        <p:spPr>
          <a:xfrm flipH="1">
            <a:off x="667556" y="1391765"/>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43" name="TextBox 42">
            <a:extLst>
              <a:ext uri="{FF2B5EF4-FFF2-40B4-BE49-F238E27FC236}">
                <a16:creationId xmlns:a16="http://schemas.microsoft.com/office/drawing/2014/main" id="{3CF06D37-6B13-D2B7-C0B0-57D0F0292090}"/>
              </a:ext>
            </a:extLst>
          </p:cNvPr>
          <p:cNvSpPr txBox="1"/>
          <p:nvPr/>
        </p:nvSpPr>
        <p:spPr>
          <a:xfrm flipH="1">
            <a:off x="667556" y="1111681"/>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a:t>
            </a:r>
          </a:p>
        </p:txBody>
      </p:sp>
      <p:sp>
        <p:nvSpPr>
          <p:cNvPr id="47" name="TextBox 46">
            <a:extLst>
              <a:ext uri="{FF2B5EF4-FFF2-40B4-BE49-F238E27FC236}">
                <a16:creationId xmlns:a16="http://schemas.microsoft.com/office/drawing/2014/main" id="{0C69348E-3C35-E7FF-6440-22ADF7BACF9B}"/>
              </a:ext>
            </a:extLst>
          </p:cNvPr>
          <p:cNvSpPr txBox="1"/>
          <p:nvPr/>
        </p:nvSpPr>
        <p:spPr>
          <a:xfrm flipH="1">
            <a:off x="6395012" y="1920057"/>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a:t>
            </a:r>
          </a:p>
        </p:txBody>
      </p:sp>
      <p:sp>
        <p:nvSpPr>
          <p:cNvPr id="48" name="TextBox 47">
            <a:extLst>
              <a:ext uri="{FF2B5EF4-FFF2-40B4-BE49-F238E27FC236}">
                <a16:creationId xmlns:a16="http://schemas.microsoft.com/office/drawing/2014/main" id="{49AE79DC-229F-D362-6E28-1652865465BA}"/>
              </a:ext>
            </a:extLst>
          </p:cNvPr>
          <p:cNvSpPr txBox="1"/>
          <p:nvPr/>
        </p:nvSpPr>
        <p:spPr>
          <a:xfrm>
            <a:off x="6406966" y="1527578"/>
            <a:ext cx="6025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a:t>
            </a:r>
          </a:p>
        </p:txBody>
      </p:sp>
      <p:sp>
        <p:nvSpPr>
          <p:cNvPr id="49" name="TextBox 48">
            <a:extLst>
              <a:ext uri="{FF2B5EF4-FFF2-40B4-BE49-F238E27FC236}">
                <a16:creationId xmlns:a16="http://schemas.microsoft.com/office/drawing/2014/main" id="{FEF7CC37-5668-9B89-0DEB-6A386D633FDA}"/>
              </a:ext>
            </a:extLst>
          </p:cNvPr>
          <p:cNvSpPr txBox="1"/>
          <p:nvPr/>
        </p:nvSpPr>
        <p:spPr>
          <a:xfrm flipH="1">
            <a:off x="6454779" y="1141407"/>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51" name="TextBox 50">
            <a:extLst>
              <a:ext uri="{FF2B5EF4-FFF2-40B4-BE49-F238E27FC236}">
                <a16:creationId xmlns:a16="http://schemas.microsoft.com/office/drawing/2014/main" id="{62DE0F12-8AD3-8DE3-FB68-232AC28C8176}"/>
              </a:ext>
            </a:extLst>
          </p:cNvPr>
          <p:cNvSpPr txBox="1"/>
          <p:nvPr/>
        </p:nvSpPr>
        <p:spPr>
          <a:xfrm flipH="1">
            <a:off x="6406966" y="2088126"/>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-5</a:t>
            </a:r>
          </a:p>
        </p:txBody>
      </p:sp>
      <p:sp>
        <p:nvSpPr>
          <p:cNvPr id="52" name="TextBox 51">
            <a:extLst>
              <a:ext uri="{FF2B5EF4-FFF2-40B4-BE49-F238E27FC236}">
                <a16:creationId xmlns:a16="http://schemas.microsoft.com/office/drawing/2014/main" id="{5FBE7EAC-369A-6021-76E7-7E400D602A84}"/>
              </a:ext>
            </a:extLst>
          </p:cNvPr>
          <p:cNvSpPr txBox="1"/>
          <p:nvPr/>
        </p:nvSpPr>
        <p:spPr>
          <a:xfrm flipH="1">
            <a:off x="6406966" y="172858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-3</a:t>
            </a:r>
          </a:p>
        </p:txBody>
      </p:sp>
      <p:sp>
        <p:nvSpPr>
          <p:cNvPr id="53" name="TextBox 52">
            <a:extLst>
              <a:ext uri="{FF2B5EF4-FFF2-40B4-BE49-F238E27FC236}">
                <a16:creationId xmlns:a16="http://schemas.microsoft.com/office/drawing/2014/main" id="{C11626EC-F326-DF0B-A85B-F58B7746F06A}"/>
              </a:ext>
            </a:extLst>
          </p:cNvPr>
          <p:cNvSpPr txBox="1"/>
          <p:nvPr/>
        </p:nvSpPr>
        <p:spPr>
          <a:xfrm flipH="1">
            <a:off x="6395012" y="1344606"/>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a:t>
            </a:r>
          </a:p>
        </p:txBody>
      </p:sp>
      <p:sp>
        <p:nvSpPr>
          <p:cNvPr id="54" name="TextBox 53">
            <a:extLst>
              <a:ext uri="{FF2B5EF4-FFF2-40B4-BE49-F238E27FC236}">
                <a16:creationId xmlns:a16="http://schemas.microsoft.com/office/drawing/2014/main" id="{7F447C3F-8BA1-44F6-61A2-14637CF73059}"/>
              </a:ext>
            </a:extLst>
          </p:cNvPr>
          <p:cNvSpPr txBox="1"/>
          <p:nvPr/>
        </p:nvSpPr>
        <p:spPr>
          <a:xfrm flipH="1">
            <a:off x="6321546" y="3014459"/>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-3</a:t>
            </a:r>
          </a:p>
        </p:txBody>
      </p:sp>
      <p:sp>
        <p:nvSpPr>
          <p:cNvPr id="55" name="TextBox 54">
            <a:extLst>
              <a:ext uri="{FF2B5EF4-FFF2-40B4-BE49-F238E27FC236}">
                <a16:creationId xmlns:a16="http://schemas.microsoft.com/office/drawing/2014/main" id="{B8BB6A97-F88D-C87C-4806-A1B7812990FF}"/>
              </a:ext>
            </a:extLst>
          </p:cNvPr>
          <p:cNvSpPr txBox="1"/>
          <p:nvPr/>
        </p:nvSpPr>
        <p:spPr>
          <a:xfrm flipH="1">
            <a:off x="6321546" y="2812853"/>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-2</a:t>
            </a:r>
          </a:p>
        </p:txBody>
      </p:sp>
      <p:sp>
        <p:nvSpPr>
          <p:cNvPr id="56" name="TextBox 55">
            <a:extLst>
              <a:ext uri="{FF2B5EF4-FFF2-40B4-BE49-F238E27FC236}">
                <a16:creationId xmlns:a16="http://schemas.microsoft.com/office/drawing/2014/main" id="{BAC616A4-C300-3493-337E-542D63079081}"/>
              </a:ext>
            </a:extLst>
          </p:cNvPr>
          <p:cNvSpPr txBox="1"/>
          <p:nvPr/>
        </p:nvSpPr>
        <p:spPr>
          <a:xfrm>
            <a:off x="6321546" y="2611839"/>
            <a:ext cx="602537"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a:t>
            </a:r>
          </a:p>
        </p:txBody>
      </p:sp>
      <p:sp>
        <p:nvSpPr>
          <p:cNvPr id="57" name="TextBox 56">
            <a:extLst>
              <a:ext uri="{FF2B5EF4-FFF2-40B4-BE49-F238E27FC236}">
                <a16:creationId xmlns:a16="http://schemas.microsoft.com/office/drawing/2014/main" id="{C0B5A857-9C51-9D4A-D340-E853FC598767}"/>
              </a:ext>
            </a:extLst>
          </p:cNvPr>
          <p:cNvSpPr txBox="1"/>
          <p:nvPr/>
        </p:nvSpPr>
        <p:spPr>
          <a:xfrm flipH="1">
            <a:off x="6369359" y="2416922"/>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59" name="TextBox 58">
            <a:extLst>
              <a:ext uri="{FF2B5EF4-FFF2-40B4-BE49-F238E27FC236}">
                <a16:creationId xmlns:a16="http://schemas.microsoft.com/office/drawing/2014/main" id="{4DA3E9DF-80B5-A0D7-57E9-53A61256A193}"/>
              </a:ext>
            </a:extLst>
          </p:cNvPr>
          <p:cNvSpPr txBox="1"/>
          <p:nvPr/>
        </p:nvSpPr>
        <p:spPr>
          <a:xfrm flipH="1">
            <a:off x="6380999" y="2232518"/>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a:t>
            </a:r>
          </a:p>
        </p:txBody>
      </p:sp>
      <p:sp>
        <p:nvSpPr>
          <p:cNvPr id="60" name="TextBox 59">
            <a:extLst>
              <a:ext uri="{FF2B5EF4-FFF2-40B4-BE49-F238E27FC236}">
                <a16:creationId xmlns:a16="http://schemas.microsoft.com/office/drawing/2014/main" id="{A392EDAF-3F02-856E-F8D3-F850D4DDB44C}"/>
              </a:ext>
            </a:extLst>
          </p:cNvPr>
          <p:cNvSpPr txBox="1"/>
          <p:nvPr/>
        </p:nvSpPr>
        <p:spPr>
          <a:xfrm flipH="1">
            <a:off x="6331259" y="3213047"/>
            <a:ext cx="644453"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-4</a:t>
            </a:r>
          </a:p>
        </p:txBody>
      </p:sp>
      <p:sp>
        <p:nvSpPr>
          <p:cNvPr id="62" name="TextBox 61">
            <a:extLst>
              <a:ext uri="{FF2B5EF4-FFF2-40B4-BE49-F238E27FC236}">
                <a16:creationId xmlns:a16="http://schemas.microsoft.com/office/drawing/2014/main" id="{D945F9D6-686B-6DD5-267E-768CE98C2F3E}"/>
              </a:ext>
            </a:extLst>
          </p:cNvPr>
          <p:cNvSpPr txBox="1"/>
          <p:nvPr/>
        </p:nvSpPr>
        <p:spPr>
          <a:xfrm rot="16200000" flipH="1">
            <a:off x="5323891" y="2970256"/>
            <a:ext cx="1615931"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Log</a:t>
            </a:r>
            <a:r>
              <a:rPr lang="en-US" sz="1733" baseline="-25000" dirty="0">
                <a:latin typeface="Arial Narrow" panose="020B0604020202020204" pitchFamily="34" charset="0"/>
                <a:cs typeface="Arial Narrow" panose="020B0604020202020204" pitchFamily="34" charset="0"/>
              </a:rPr>
              <a:t>10</a:t>
            </a:r>
            <a:r>
              <a:rPr lang="en-US" sz="1733" dirty="0">
                <a:latin typeface="Arial Narrow" panose="020B0604020202020204" pitchFamily="34" charset="0"/>
                <a:cs typeface="Arial Narrow" panose="020B0604020202020204" pitchFamily="34" charset="0"/>
              </a:rPr>
              <a:t>(</a:t>
            </a:r>
            <a:r>
              <a:rPr lang="en-US" sz="1733" dirty="0" err="1">
                <a:latin typeface="Arial Narrow" panose="020B0604020202020204" pitchFamily="34" charset="0"/>
                <a:cs typeface="Arial Narrow" panose="020B0604020202020204" pitchFamily="34" charset="0"/>
              </a:rPr>
              <a:t>Pth</a:t>
            </a:r>
            <a:r>
              <a:rPr lang="en-US" sz="1733" dirty="0">
                <a:latin typeface="Arial Narrow" panose="020B0604020202020204" pitchFamily="34" charset="0"/>
                <a:cs typeface="Arial Narrow" panose="020B0604020202020204" pitchFamily="34" charset="0"/>
              </a:rPr>
              <a:t>) [</a:t>
            </a:r>
            <a:r>
              <a:rPr lang="en-US" sz="1733" dirty="0" err="1">
                <a:latin typeface="Arial Narrow" panose="020B0604020202020204" pitchFamily="34" charset="0"/>
                <a:cs typeface="Arial Narrow" panose="020B0604020202020204" pitchFamily="34" charset="0"/>
              </a:rPr>
              <a:t>pPa</a:t>
            </a:r>
            <a:r>
              <a:rPr lang="en-US" sz="1733" dirty="0">
                <a:latin typeface="Arial Narrow" panose="020B0604020202020204" pitchFamily="34" charset="0"/>
                <a:cs typeface="Arial Narrow" panose="020B0604020202020204" pitchFamily="34" charset="0"/>
              </a:rPr>
              <a:t>]</a:t>
            </a:r>
          </a:p>
        </p:txBody>
      </p:sp>
      <p:sp>
        <p:nvSpPr>
          <p:cNvPr id="63" name="TextBox 62">
            <a:extLst>
              <a:ext uri="{FF2B5EF4-FFF2-40B4-BE49-F238E27FC236}">
                <a16:creationId xmlns:a16="http://schemas.microsoft.com/office/drawing/2014/main" id="{1A6F3A71-911A-A482-D69C-D4AC6472C059}"/>
              </a:ext>
            </a:extLst>
          </p:cNvPr>
          <p:cNvSpPr txBox="1"/>
          <p:nvPr/>
        </p:nvSpPr>
        <p:spPr>
          <a:xfrm rot="16200000" flipH="1">
            <a:off x="5237399" y="1427928"/>
            <a:ext cx="2130284" cy="359009"/>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Log</a:t>
            </a:r>
            <a:r>
              <a:rPr lang="en-US" sz="1733" baseline="-25000" dirty="0">
                <a:latin typeface="Arial Narrow" panose="020B0604020202020204" pitchFamily="34" charset="0"/>
                <a:cs typeface="Arial Narrow" panose="020B0604020202020204" pitchFamily="34" charset="0"/>
              </a:rPr>
              <a:t>10</a:t>
            </a:r>
            <a:r>
              <a:rPr lang="en-US" sz="1733" dirty="0">
                <a:latin typeface="Arial Narrow" panose="020B0604020202020204" pitchFamily="34" charset="0"/>
                <a:cs typeface="Arial Narrow" panose="020B0604020202020204" pitchFamily="34" charset="0"/>
              </a:rPr>
              <a:t>(</a:t>
            </a:r>
            <a:r>
              <a:rPr lang="en-US" sz="1733" dirty="0" err="1">
                <a:latin typeface="Arial Narrow" panose="020B0604020202020204" pitchFamily="34" charset="0"/>
                <a:cs typeface="Arial Narrow" panose="020B0604020202020204" pitchFamily="34" charset="0"/>
              </a:rPr>
              <a:t>Pdyn</a:t>
            </a:r>
            <a:r>
              <a:rPr lang="en-US" sz="1733" dirty="0">
                <a:latin typeface="Arial Narrow" panose="020B0604020202020204" pitchFamily="34" charset="0"/>
                <a:cs typeface="Arial Narrow" panose="020B0604020202020204" pitchFamily="34" charset="0"/>
              </a:rPr>
              <a:t>) [</a:t>
            </a:r>
            <a:r>
              <a:rPr lang="en-US" sz="1733" dirty="0" err="1">
                <a:latin typeface="Arial Narrow" panose="020B0604020202020204" pitchFamily="34" charset="0"/>
                <a:cs typeface="Arial Narrow" panose="020B0604020202020204" pitchFamily="34" charset="0"/>
              </a:rPr>
              <a:t>pPa</a:t>
            </a:r>
            <a:r>
              <a:rPr lang="en-US" sz="1733" dirty="0">
                <a:latin typeface="Arial Narrow" panose="020B0604020202020204" pitchFamily="34" charset="0"/>
                <a:cs typeface="Arial Narrow" panose="020B0604020202020204" pitchFamily="34" charset="0"/>
              </a:rPr>
              <a:t>]</a:t>
            </a:r>
          </a:p>
        </p:txBody>
      </p:sp>
      <p:sp>
        <p:nvSpPr>
          <p:cNvPr id="66" name="TextBox 65">
            <a:extLst>
              <a:ext uri="{FF2B5EF4-FFF2-40B4-BE49-F238E27FC236}">
                <a16:creationId xmlns:a16="http://schemas.microsoft.com/office/drawing/2014/main" id="{A457673E-510D-DF00-905F-8D72093BBB0E}"/>
              </a:ext>
            </a:extLst>
          </p:cNvPr>
          <p:cNvSpPr txBox="1"/>
          <p:nvPr/>
        </p:nvSpPr>
        <p:spPr>
          <a:xfrm>
            <a:off x="5065471" y="1175294"/>
            <a:ext cx="417102" cy="359009"/>
          </a:xfrm>
          <a:prstGeom prst="rect">
            <a:avLst/>
          </a:prstGeom>
          <a:noFill/>
        </p:spPr>
        <p:txBody>
          <a:bodyPr wrap="none" rtlCol="0">
            <a:spAutoFit/>
          </a:bodyPr>
          <a:lstStyle/>
          <a:p>
            <a:r>
              <a:rPr lang="en-US" sz="1733" dirty="0">
                <a:solidFill>
                  <a:srgbClr val="A192F1"/>
                </a:solidFill>
                <a:latin typeface="Arial Narrow" panose="020B0604020202020204" pitchFamily="34" charset="0"/>
                <a:cs typeface="Arial Narrow" panose="020B0604020202020204" pitchFamily="34" charset="0"/>
              </a:rPr>
              <a:t>TS</a:t>
            </a:r>
          </a:p>
        </p:txBody>
      </p:sp>
      <p:sp>
        <p:nvSpPr>
          <p:cNvPr id="67" name="TextBox 66">
            <a:extLst>
              <a:ext uri="{FF2B5EF4-FFF2-40B4-BE49-F238E27FC236}">
                <a16:creationId xmlns:a16="http://schemas.microsoft.com/office/drawing/2014/main" id="{EC07D1CB-6956-5BD6-294C-C0A76B46EB68}"/>
              </a:ext>
            </a:extLst>
          </p:cNvPr>
          <p:cNvSpPr txBox="1"/>
          <p:nvPr/>
        </p:nvSpPr>
        <p:spPr>
          <a:xfrm>
            <a:off x="1277601" y="1175294"/>
            <a:ext cx="1705916" cy="359009"/>
          </a:xfrm>
          <a:prstGeom prst="rect">
            <a:avLst/>
          </a:prstGeom>
          <a:noFill/>
        </p:spPr>
        <p:txBody>
          <a:bodyPr wrap="none" rtlCol="0">
            <a:spAutoFit/>
          </a:bodyPr>
          <a:lstStyle/>
          <a:p>
            <a:r>
              <a:rPr lang="en-US" sz="1733" dirty="0">
                <a:solidFill>
                  <a:srgbClr val="4095B6"/>
                </a:solidFill>
                <a:latin typeface="Arial Narrow" panose="020B0604020202020204" pitchFamily="34" charset="0"/>
                <a:cs typeface="Arial Narrow" panose="020B0604020202020204" pitchFamily="34" charset="0"/>
              </a:rPr>
              <a:t>NH Interstellar PUI</a:t>
            </a:r>
          </a:p>
        </p:txBody>
      </p:sp>
      <p:sp>
        <p:nvSpPr>
          <p:cNvPr id="68" name="TextBox 67">
            <a:extLst>
              <a:ext uri="{FF2B5EF4-FFF2-40B4-BE49-F238E27FC236}">
                <a16:creationId xmlns:a16="http://schemas.microsoft.com/office/drawing/2014/main" id="{DE8353DE-8E3D-E7CE-352A-0C62D9A61874}"/>
              </a:ext>
            </a:extLst>
          </p:cNvPr>
          <p:cNvSpPr txBox="1"/>
          <p:nvPr/>
        </p:nvSpPr>
        <p:spPr>
          <a:xfrm>
            <a:off x="3175470" y="1175294"/>
            <a:ext cx="1656964" cy="359009"/>
          </a:xfrm>
          <a:prstGeom prst="rect">
            <a:avLst/>
          </a:prstGeom>
          <a:noFill/>
        </p:spPr>
        <p:txBody>
          <a:bodyPr wrap="square" rtlCol="0">
            <a:spAutoFit/>
          </a:bodyPr>
          <a:lstStyle/>
          <a:p>
            <a:r>
              <a:rPr lang="en-US" sz="1733" dirty="0">
                <a:solidFill>
                  <a:srgbClr val="FF8001"/>
                </a:solidFill>
                <a:latin typeface="Arial Narrow" panose="020B0604020202020204" pitchFamily="34" charset="0"/>
                <a:cs typeface="Arial Narrow" panose="020B0604020202020204" pitchFamily="34" charset="0"/>
              </a:rPr>
              <a:t>NH Solar Wind</a:t>
            </a:r>
          </a:p>
        </p:txBody>
      </p:sp>
      <p:sp>
        <p:nvSpPr>
          <p:cNvPr id="69" name="TextBox 68">
            <a:extLst>
              <a:ext uri="{FF2B5EF4-FFF2-40B4-BE49-F238E27FC236}">
                <a16:creationId xmlns:a16="http://schemas.microsoft.com/office/drawing/2014/main" id="{E4CC26B5-5F7F-F5C4-AD98-17423605320A}"/>
              </a:ext>
            </a:extLst>
          </p:cNvPr>
          <p:cNvSpPr txBox="1"/>
          <p:nvPr/>
        </p:nvSpPr>
        <p:spPr>
          <a:xfrm>
            <a:off x="3161177" y="1416318"/>
            <a:ext cx="1348446"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V2 Solar Wind</a:t>
            </a:r>
          </a:p>
        </p:txBody>
      </p:sp>
      <p:sp>
        <p:nvSpPr>
          <p:cNvPr id="70" name="TextBox 69">
            <a:extLst>
              <a:ext uri="{FF2B5EF4-FFF2-40B4-BE49-F238E27FC236}">
                <a16:creationId xmlns:a16="http://schemas.microsoft.com/office/drawing/2014/main" id="{5C561DEB-4478-CD97-F840-B3B59BF59AAD}"/>
              </a:ext>
            </a:extLst>
          </p:cNvPr>
          <p:cNvSpPr txBox="1"/>
          <p:nvPr/>
        </p:nvSpPr>
        <p:spPr>
          <a:xfrm>
            <a:off x="7428968" y="1175294"/>
            <a:ext cx="1705916" cy="359009"/>
          </a:xfrm>
          <a:prstGeom prst="rect">
            <a:avLst/>
          </a:prstGeom>
          <a:noFill/>
        </p:spPr>
        <p:txBody>
          <a:bodyPr wrap="none" rtlCol="0">
            <a:spAutoFit/>
          </a:bodyPr>
          <a:lstStyle/>
          <a:p>
            <a:r>
              <a:rPr lang="en-US" sz="1733" dirty="0">
                <a:solidFill>
                  <a:srgbClr val="4095B6"/>
                </a:solidFill>
                <a:latin typeface="Arial Narrow" panose="020B0604020202020204" pitchFamily="34" charset="0"/>
                <a:cs typeface="Arial Narrow" panose="020B0604020202020204" pitchFamily="34" charset="0"/>
              </a:rPr>
              <a:t>NH Interstellar PUI</a:t>
            </a:r>
          </a:p>
        </p:txBody>
      </p:sp>
      <p:sp>
        <p:nvSpPr>
          <p:cNvPr id="71" name="TextBox 70">
            <a:extLst>
              <a:ext uri="{FF2B5EF4-FFF2-40B4-BE49-F238E27FC236}">
                <a16:creationId xmlns:a16="http://schemas.microsoft.com/office/drawing/2014/main" id="{996B0A81-8B76-BD95-3A54-045F6745AE05}"/>
              </a:ext>
            </a:extLst>
          </p:cNvPr>
          <p:cNvSpPr txBox="1"/>
          <p:nvPr/>
        </p:nvSpPr>
        <p:spPr>
          <a:xfrm>
            <a:off x="9278137" y="1175294"/>
            <a:ext cx="1656964" cy="359009"/>
          </a:xfrm>
          <a:prstGeom prst="rect">
            <a:avLst/>
          </a:prstGeom>
          <a:noFill/>
        </p:spPr>
        <p:txBody>
          <a:bodyPr wrap="square" rtlCol="0">
            <a:spAutoFit/>
          </a:bodyPr>
          <a:lstStyle/>
          <a:p>
            <a:r>
              <a:rPr lang="en-US" sz="1733" dirty="0">
                <a:solidFill>
                  <a:srgbClr val="FF8001"/>
                </a:solidFill>
                <a:latin typeface="Arial Narrow" panose="020B0604020202020204" pitchFamily="34" charset="0"/>
                <a:cs typeface="Arial Narrow" panose="020B0604020202020204" pitchFamily="34" charset="0"/>
              </a:rPr>
              <a:t>NH Solar Wind</a:t>
            </a:r>
          </a:p>
        </p:txBody>
      </p:sp>
      <p:sp>
        <p:nvSpPr>
          <p:cNvPr id="72" name="TextBox 71">
            <a:extLst>
              <a:ext uri="{FF2B5EF4-FFF2-40B4-BE49-F238E27FC236}">
                <a16:creationId xmlns:a16="http://schemas.microsoft.com/office/drawing/2014/main" id="{AF573E7E-2117-0910-7820-68B93601EA33}"/>
              </a:ext>
            </a:extLst>
          </p:cNvPr>
          <p:cNvSpPr txBox="1"/>
          <p:nvPr/>
        </p:nvSpPr>
        <p:spPr>
          <a:xfrm>
            <a:off x="9303908" y="1416318"/>
            <a:ext cx="1348446" cy="359009"/>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V2 Solar Wind</a:t>
            </a:r>
          </a:p>
        </p:txBody>
      </p:sp>
      <p:sp>
        <p:nvSpPr>
          <p:cNvPr id="74" name="TextBox 73">
            <a:extLst>
              <a:ext uri="{FF2B5EF4-FFF2-40B4-BE49-F238E27FC236}">
                <a16:creationId xmlns:a16="http://schemas.microsoft.com/office/drawing/2014/main" id="{642AA793-5FDC-8442-5458-178213EDE99B}"/>
              </a:ext>
            </a:extLst>
          </p:cNvPr>
          <p:cNvSpPr txBox="1"/>
          <p:nvPr/>
        </p:nvSpPr>
        <p:spPr>
          <a:xfrm>
            <a:off x="4464645" y="4094343"/>
            <a:ext cx="1040157" cy="359009"/>
          </a:xfrm>
          <a:prstGeom prst="rect">
            <a:avLst/>
          </a:prstGeom>
          <a:noFill/>
        </p:spPr>
        <p:txBody>
          <a:bodyPr wrap="none" rtlCol="0">
            <a:spAutoFit/>
          </a:bodyPr>
          <a:lstStyle/>
          <a:p>
            <a:r>
              <a:rPr lang="en-US" sz="1733" b="1" dirty="0">
                <a:latin typeface="Arial Narrow" panose="020B0604020202020204" pitchFamily="34" charset="0"/>
                <a:cs typeface="Arial Narrow" panose="020B0604020202020204" pitchFamily="34" charset="0"/>
              </a:rPr>
              <a:t>Voyager 2</a:t>
            </a:r>
          </a:p>
        </p:txBody>
      </p:sp>
      <p:sp>
        <p:nvSpPr>
          <p:cNvPr id="75" name="TextBox 74">
            <a:extLst>
              <a:ext uri="{FF2B5EF4-FFF2-40B4-BE49-F238E27FC236}">
                <a16:creationId xmlns:a16="http://schemas.microsoft.com/office/drawing/2014/main" id="{6CE9864B-F320-F285-E3D0-2BBE22C35CF0}"/>
              </a:ext>
            </a:extLst>
          </p:cNvPr>
          <p:cNvSpPr txBox="1"/>
          <p:nvPr/>
        </p:nvSpPr>
        <p:spPr>
          <a:xfrm>
            <a:off x="3112967" y="3679231"/>
            <a:ext cx="1386918" cy="359009"/>
          </a:xfrm>
          <a:prstGeom prst="rect">
            <a:avLst/>
          </a:prstGeom>
          <a:noFill/>
        </p:spPr>
        <p:txBody>
          <a:bodyPr wrap="none" rtlCol="0">
            <a:spAutoFit/>
          </a:bodyPr>
          <a:lstStyle/>
          <a:p>
            <a:r>
              <a:rPr lang="en-US" sz="1733" b="1" dirty="0">
                <a:solidFill>
                  <a:srgbClr val="FF8001"/>
                </a:solidFill>
                <a:latin typeface="Arial Narrow" panose="020B0604020202020204" pitchFamily="34" charset="0"/>
                <a:cs typeface="Arial Narrow" panose="020B0604020202020204" pitchFamily="34" charset="0"/>
              </a:rPr>
              <a:t>New Horizons</a:t>
            </a:r>
          </a:p>
        </p:txBody>
      </p:sp>
      <p:sp>
        <p:nvSpPr>
          <p:cNvPr id="76" name="TextBox 75">
            <a:extLst>
              <a:ext uri="{FF2B5EF4-FFF2-40B4-BE49-F238E27FC236}">
                <a16:creationId xmlns:a16="http://schemas.microsoft.com/office/drawing/2014/main" id="{404B50AD-3D71-5B10-3B7B-C5386078D016}"/>
              </a:ext>
            </a:extLst>
          </p:cNvPr>
          <p:cNvSpPr txBox="1"/>
          <p:nvPr/>
        </p:nvSpPr>
        <p:spPr>
          <a:xfrm>
            <a:off x="10087593" y="4180850"/>
            <a:ext cx="1040157" cy="359009"/>
          </a:xfrm>
          <a:prstGeom prst="rect">
            <a:avLst/>
          </a:prstGeom>
          <a:noFill/>
        </p:spPr>
        <p:txBody>
          <a:bodyPr wrap="none" rtlCol="0">
            <a:spAutoFit/>
          </a:bodyPr>
          <a:lstStyle/>
          <a:p>
            <a:r>
              <a:rPr lang="en-US" sz="1733" b="1" dirty="0">
                <a:latin typeface="Arial Narrow" panose="020B0604020202020204" pitchFamily="34" charset="0"/>
                <a:cs typeface="Arial Narrow" panose="020B0604020202020204" pitchFamily="34" charset="0"/>
              </a:rPr>
              <a:t>Voyager 2</a:t>
            </a:r>
          </a:p>
        </p:txBody>
      </p:sp>
      <p:sp>
        <p:nvSpPr>
          <p:cNvPr id="77" name="TextBox 76">
            <a:extLst>
              <a:ext uri="{FF2B5EF4-FFF2-40B4-BE49-F238E27FC236}">
                <a16:creationId xmlns:a16="http://schemas.microsoft.com/office/drawing/2014/main" id="{5DEBE06A-B409-D2BA-1BFA-A9F25F5A0E3E}"/>
              </a:ext>
            </a:extLst>
          </p:cNvPr>
          <p:cNvSpPr txBox="1"/>
          <p:nvPr/>
        </p:nvSpPr>
        <p:spPr>
          <a:xfrm>
            <a:off x="8992048" y="3732239"/>
            <a:ext cx="1386918" cy="359009"/>
          </a:xfrm>
          <a:prstGeom prst="rect">
            <a:avLst/>
          </a:prstGeom>
          <a:noFill/>
        </p:spPr>
        <p:txBody>
          <a:bodyPr wrap="none" rtlCol="0">
            <a:spAutoFit/>
          </a:bodyPr>
          <a:lstStyle/>
          <a:p>
            <a:r>
              <a:rPr lang="en-US" sz="1733" b="1" dirty="0">
                <a:solidFill>
                  <a:srgbClr val="FF8001"/>
                </a:solidFill>
                <a:latin typeface="Arial Narrow" panose="020B0604020202020204" pitchFamily="34" charset="0"/>
                <a:cs typeface="Arial Narrow" panose="020B0604020202020204" pitchFamily="34" charset="0"/>
              </a:rPr>
              <a:t>New Horizons</a:t>
            </a:r>
          </a:p>
        </p:txBody>
      </p:sp>
      <p:sp>
        <p:nvSpPr>
          <p:cNvPr id="45" name="TextBox 44">
            <a:extLst>
              <a:ext uri="{FF2B5EF4-FFF2-40B4-BE49-F238E27FC236}">
                <a16:creationId xmlns:a16="http://schemas.microsoft.com/office/drawing/2014/main" id="{E96ADDBD-7B1C-8EA7-B77D-3099AE3C1EFC}"/>
              </a:ext>
            </a:extLst>
          </p:cNvPr>
          <p:cNvSpPr txBox="1"/>
          <p:nvPr/>
        </p:nvSpPr>
        <p:spPr>
          <a:xfrm>
            <a:off x="4277331" y="779101"/>
            <a:ext cx="1682512" cy="359009"/>
          </a:xfrm>
          <a:prstGeom prst="rect">
            <a:avLst/>
          </a:prstGeom>
          <a:noFill/>
        </p:spPr>
        <p:txBody>
          <a:bodyPr wrap="none" rtlCol="0">
            <a:spAutoFit/>
          </a:bodyPr>
          <a:lstStyle/>
          <a:p>
            <a:r>
              <a:rPr lang="en-US" sz="1733" dirty="0">
                <a:solidFill>
                  <a:srgbClr val="A192F1"/>
                </a:solidFill>
                <a:latin typeface="Arial Narrow" panose="020B0604020202020204" pitchFamily="34" charset="0"/>
                <a:cs typeface="Arial Narrow" panose="020B0604020202020204" pitchFamily="34" charset="0"/>
              </a:rPr>
              <a:t>Termination Shock</a:t>
            </a:r>
          </a:p>
        </p:txBody>
      </p:sp>
      <p:sp>
        <p:nvSpPr>
          <p:cNvPr id="46" name="TextBox 45">
            <a:extLst>
              <a:ext uri="{FF2B5EF4-FFF2-40B4-BE49-F238E27FC236}">
                <a16:creationId xmlns:a16="http://schemas.microsoft.com/office/drawing/2014/main" id="{87FC06A2-FFE0-B424-50C8-0D205D7E0441}"/>
              </a:ext>
            </a:extLst>
          </p:cNvPr>
          <p:cNvSpPr txBox="1"/>
          <p:nvPr/>
        </p:nvSpPr>
        <p:spPr>
          <a:xfrm>
            <a:off x="10778683" y="1161262"/>
            <a:ext cx="417102" cy="359009"/>
          </a:xfrm>
          <a:prstGeom prst="rect">
            <a:avLst/>
          </a:prstGeom>
          <a:noFill/>
        </p:spPr>
        <p:txBody>
          <a:bodyPr wrap="none" rtlCol="0">
            <a:spAutoFit/>
          </a:bodyPr>
          <a:lstStyle/>
          <a:p>
            <a:r>
              <a:rPr lang="en-US" sz="1733" dirty="0">
                <a:solidFill>
                  <a:srgbClr val="A192F1"/>
                </a:solidFill>
                <a:latin typeface="Arial Narrow" panose="020B0604020202020204" pitchFamily="34" charset="0"/>
                <a:cs typeface="Arial Narrow" panose="020B0604020202020204" pitchFamily="34" charset="0"/>
              </a:rPr>
              <a:t>TS</a:t>
            </a:r>
          </a:p>
        </p:txBody>
      </p:sp>
    </p:spTree>
    <p:extLst>
      <p:ext uri="{BB962C8B-B14F-4D97-AF65-F5344CB8AC3E}">
        <p14:creationId xmlns:p14="http://schemas.microsoft.com/office/powerpoint/2010/main" val="121547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13DA-8B83-C356-D8BF-15D6DBE2E863}"/>
              </a:ext>
            </a:extLst>
          </p:cNvPr>
          <p:cNvSpPr>
            <a:spLocks noGrp="1"/>
          </p:cNvSpPr>
          <p:nvPr>
            <p:ph type="title"/>
          </p:nvPr>
        </p:nvSpPr>
        <p:spPr>
          <a:xfrm>
            <a:off x="609600" y="2035"/>
            <a:ext cx="10972800" cy="677780"/>
          </a:xfrm>
        </p:spPr>
        <p:txBody>
          <a:bodyPr>
            <a:normAutofit fontScale="90000"/>
          </a:bodyPr>
          <a:lstStyle/>
          <a:p>
            <a:r>
              <a:rPr lang="en-US" dirty="0"/>
              <a:t>Interplanetary Magnetic Field Radial Profile</a:t>
            </a:r>
          </a:p>
        </p:txBody>
      </p:sp>
      <p:sp>
        <p:nvSpPr>
          <p:cNvPr id="4" name="Slide Number Placeholder 3">
            <a:extLst>
              <a:ext uri="{FF2B5EF4-FFF2-40B4-BE49-F238E27FC236}">
                <a16:creationId xmlns:a16="http://schemas.microsoft.com/office/drawing/2014/main" id="{5E0EC1B8-0D7C-6EDE-9959-6382D4A3D186}"/>
              </a:ext>
            </a:extLst>
          </p:cNvPr>
          <p:cNvSpPr>
            <a:spLocks noGrp="1"/>
          </p:cNvSpPr>
          <p:nvPr>
            <p:ph type="sldNum" sz="quarter" idx="12"/>
          </p:nvPr>
        </p:nvSpPr>
        <p:spPr/>
        <p:txBody>
          <a:bodyPr/>
          <a:lstStyle/>
          <a:p>
            <a:fld id="{5377F3EB-D5E3-A246-B565-246304C1E950}" type="slidenum">
              <a:rPr lang="en-US" smtClean="0"/>
              <a:t>39</a:t>
            </a:fld>
            <a:endParaRPr lang="en-US"/>
          </a:p>
        </p:txBody>
      </p:sp>
      <p:grpSp>
        <p:nvGrpSpPr>
          <p:cNvPr id="62" name="Group 61">
            <a:extLst>
              <a:ext uri="{FF2B5EF4-FFF2-40B4-BE49-F238E27FC236}">
                <a16:creationId xmlns:a16="http://schemas.microsoft.com/office/drawing/2014/main" id="{274A99C3-247C-6DC5-3C67-46E344395687}"/>
              </a:ext>
            </a:extLst>
          </p:cNvPr>
          <p:cNvGrpSpPr/>
          <p:nvPr/>
        </p:nvGrpSpPr>
        <p:grpSpPr>
          <a:xfrm>
            <a:off x="425731" y="1357972"/>
            <a:ext cx="6395611" cy="4620736"/>
            <a:chOff x="90698" y="656958"/>
            <a:chExt cx="4796708" cy="3465552"/>
          </a:xfrm>
        </p:grpSpPr>
        <p:grpSp>
          <p:nvGrpSpPr>
            <p:cNvPr id="8" name="Group 7">
              <a:extLst>
                <a:ext uri="{FF2B5EF4-FFF2-40B4-BE49-F238E27FC236}">
                  <a16:creationId xmlns:a16="http://schemas.microsoft.com/office/drawing/2014/main" id="{BC6BE439-53F9-E8B5-420E-EAA46DDCB31A}"/>
                </a:ext>
              </a:extLst>
            </p:cNvPr>
            <p:cNvGrpSpPr>
              <a:grpSpLocks noChangeAspect="1"/>
            </p:cNvGrpSpPr>
            <p:nvPr/>
          </p:nvGrpSpPr>
          <p:grpSpPr>
            <a:xfrm>
              <a:off x="843988" y="741824"/>
              <a:ext cx="4043418" cy="3038422"/>
              <a:chOff x="711184" y="718337"/>
              <a:chExt cx="3386108" cy="2544488"/>
            </a:xfrm>
          </p:grpSpPr>
          <p:pic>
            <p:nvPicPr>
              <p:cNvPr id="6" name="Picture 5">
                <a:extLst>
                  <a:ext uri="{FF2B5EF4-FFF2-40B4-BE49-F238E27FC236}">
                    <a16:creationId xmlns:a16="http://schemas.microsoft.com/office/drawing/2014/main" id="{465CB68F-095F-E0A3-610C-BBADC492CD00}"/>
                  </a:ext>
                </a:extLst>
              </p:cNvPr>
              <p:cNvPicPr>
                <a:picLocks noChangeAspect="1"/>
              </p:cNvPicPr>
              <p:nvPr/>
            </p:nvPicPr>
            <p:blipFill rotWithShape="1">
              <a:blip r:embed="rId2"/>
              <a:srcRect l="14810" t="8284" b="59120"/>
              <a:stretch/>
            </p:blipFill>
            <p:spPr>
              <a:xfrm>
                <a:off x="711184" y="718337"/>
                <a:ext cx="3386108" cy="1676662"/>
              </a:xfrm>
              <a:prstGeom prst="rect">
                <a:avLst/>
              </a:prstGeom>
            </p:spPr>
          </p:pic>
          <p:pic>
            <p:nvPicPr>
              <p:cNvPr id="5" name="Picture 4">
                <a:extLst>
                  <a:ext uri="{FF2B5EF4-FFF2-40B4-BE49-F238E27FC236}">
                    <a16:creationId xmlns:a16="http://schemas.microsoft.com/office/drawing/2014/main" id="{77FF2336-6B1B-9FFB-BF26-182D3CFBEAC7}"/>
                  </a:ext>
                </a:extLst>
              </p:cNvPr>
              <p:cNvPicPr>
                <a:picLocks noChangeAspect="1"/>
              </p:cNvPicPr>
              <p:nvPr/>
            </p:nvPicPr>
            <p:blipFill rotWithShape="1">
              <a:blip r:embed="rId2"/>
              <a:srcRect l="14809" t="57545" b="26010"/>
              <a:stretch/>
            </p:blipFill>
            <p:spPr>
              <a:xfrm>
                <a:off x="711184" y="2416905"/>
                <a:ext cx="3386108" cy="845920"/>
              </a:xfrm>
              <a:prstGeom prst="rect">
                <a:avLst/>
              </a:prstGeom>
            </p:spPr>
          </p:pic>
        </p:grpSp>
        <p:sp>
          <p:nvSpPr>
            <p:cNvPr id="11" name="TextBox 10">
              <a:extLst>
                <a:ext uri="{FF2B5EF4-FFF2-40B4-BE49-F238E27FC236}">
                  <a16:creationId xmlns:a16="http://schemas.microsoft.com/office/drawing/2014/main" id="{1FBDBD31-55FF-4A22-D95B-20CC6852CF7B}"/>
                </a:ext>
              </a:extLst>
            </p:cNvPr>
            <p:cNvSpPr txBox="1"/>
            <p:nvPr/>
          </p:nvSpPr>
          <p:spPr>
            <a:xfrm>
              <a:off x="601149" y="2671885"/>
              <a:ext cx="289983"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12" name="TextBox 11">
              <a:extLst>
                <a:ext uri="{FF2B5EF4-FFF2-40B4-BE49-F238E27FC236}">
                  <a16:creationId xmlns:a16="http://schemas.microsoft.com/office/drawing/2014/main" id="{48521416-0C8E-F817-48D6-326180D81C9C}"/>
                </a:ext>
              </a:extLst>
            </p:cNvPr>
            <p:cNvSpPr txBox="1"/>
            <p:nvPr/>
          </p:nvSpPr>
          <p:spPr>
            <a:xfrm>
              <a:off x="674770" y="3020826"/>
              <a:ext cx="335348" cy="269257"/>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a:t>
              </a:r>
            </a:p>
          </p:txBody>
        </p:sp>
        <p:sp>
          <p:nvSpPr>
            <p:cNvPr id="13" name="TextBox 12">
              <a:extLst>
                <a:ext uri="{FF2B5EF4-FFF2-40B4-BE49-F238E27FC236}">
                  <a16:creationId xmlns:a16="http://schemas.microsoft.com/office/drawing/2014/main" id="{17252CBB-5881-E0FF-83EF-E3F8F0A323A6}"/>
                </a:ext>
              </a:extLst>
            </p:cNvPr>
            <p:cNvSpPr txBox="1"/>
            <p:nvPr/>
          </p:nvSpPr>
          <p:spPr>
            <a:xfrm>
              <a:off x="557340" y="3549150"/>
              <a:ext cx="380232" cy="269257"/>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-30</a:t>
              </a:r>
            </a:p>
          </p:txBody>
        </p:sp>
        <p:sp>
          <p:nvSpPr>
            <p:cNvPr id="14" name="TextBox 13">
              <a:extLst>
                <a:ext uri="{FF2B5EF4-FFF2-40B4-BE49-F238E27FC236}">
                  <a16:creationId xmlns:a16="http://schemas.microsoft.com/office/drawing/2014/main" id="{0D9CF89A-136C-F1F3-D333-28EAD0590A75}"/>
                </a:ext>
              </a:extLst>
            </p:cNvPr>
            <p:cNvSpPr txBox="1"/>
            <p:nvPr/>
          </p:nvSpPr>
          <p:spPr>
            <a:xfrm>
              <a:off x="555780" y="3385178"/>
              <a:ext cx="335668"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15" name="TextBox 14">
              <a:extLst>
                <a:ext uri="{FF2B5EF4-FFF2-40B4-BE49-F238E27FC236}">
                  <a16:creationId xmlns:a16="http://schemas.microsoft.com/office/drawing/2014/main" id="{AB3D94CF-5943-D7D7-DDC1-38F366293A05}"/>
                </a:ext>
              </a:extLst>
            </p:cNvPr>
            <p:cNvSpPr txBox="1"/>
            <p:nvPr/>
          </p:nvSpPr>
          <p:spPr>
            <a:xfrm rot="16200000" flipH="1">
              <a:off x="142643" y="3090095"/>
              <a:ext cx="834187" cy="269257"/>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Lat [deg]</a:t>
              </a:r>
            </a:p>
          </p:txBody>
        </p:sp>
        <p:sp>
          <p:nvSpPr>
            <p:cNvPr id="16" name="TextBox 15">
              <a:extLst>
                <a:ext uri="{FF2B5EF4-FFF2-40B4-BE49-F238E27FC236}">
                  <a16:creationId xmlns:a16="http://schemas.microsoft.com/office/drawing/2014/main" id="{F55205C7-B859-0C11-AB25-43894B1654F3}"/>
                </a:ext>
              </a:extLst>
            </p:cNvPr>
            <p:cNvSpPr txBox="1"/>
            <p:nvPr/>
          </p:nvSpPr>
          <p:spPr>
            <a:xfrm>
              <a:off x="2515456" y="3853253"/>
              <a:ext cx="503984"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R [au]</a:t>
              </a:r>
            </a:p>
          </p:txBody>
        </p:sp>
        <p:sp>
          <p:nvSpPr>
            <p:cNvPr id="17" name="TextBox 16">
              <a:extLst>
                <a:ext uri="{FF2B5EF4-FFF2-40B4-BE49-F238E27FC236}">
                  <a16:creationId xmlns:a16="http://schemas.microsoft.com/office/drawing/2014/main" id="{42ECE93E-E36F-6E02-CD44-BD4163051AE9}"/>
                </a:ext>
              </a:extLst>
            </p:cNvPr>
            <p:cNvSpPr txBox="1"/>
            <p:nvPr/>
          </p:nvSpPr>
          <p:spPr>
            <a:xfrm>
              <a:off x="1457462" y="3769562"/>
              <a:ext cx="289983"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20</a:t>
              </a:r>
            </a:p>
          </p:txBody>
        </p:sp>
        <p:sp>
          <p:nvSpPr>
            <p:cNvPr id="18" name="TextBox 17">
              <a:extLst>
                <a:ext uri="{FF2B5EF4-FFF2-40B4-BE49-F238E27FC236}">
                  <a16:creationId xmlns:a16="http://schemas.microsoft.com/office/drawing/2014/main" id="{C43DD1B8-5138-B5AA-344B-C3DAF44E634F}"/>
                </a:ext>
              </a:extLst>
            </p:cNvPr>
            <p:cNvSpPr txBox="1"/>
            <p:nvPr/>
          </p:nvSpPr>
          <p:spPr>
            <a:xfrm>
              <a:off x="2206702" y="3769562"/>
              <a:ext cx="289983"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40</a:t>
              </a:r>
            </a:p>
          </p:txBody>
        </p:sp>
        <p:sp>
          <p:nvSpPr>
            <p:cNvPr id="19" name="TextBox 18">
              <a:extLst>
                <a:ext uri="{FF2B5EF4-FFF2-40B4-BE49-F238E27FC236}">
                  <a16:creationId xmlns:a16="http://schemas.microsoft.com/office/drawing/2014/main" id="{A85693DE-F13F-3420-F10C-0BCA0071EFEA}"/>
                </a:ext>
              </a:extLst>
            </p:cNvPr>
            <p:cNvSpPr txBox="1"/>
            <p:nvPr/>
          </p:nvSpPr>
          <p:spPr>
            <a:xfrm>
              <a:off x="2994579" y="3769562"/>
              <a:ext cx="289983"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60</a:t>
              </a:r>
            </a:p>
          </p:txBody>
        </p:sp>
        <p:sp>
          <p:nvSpPr>
            <p:cNvPr id="20" name="TextBox 19">
              <a:extLst>
                <a:ext uri="{FF2B5EF4-FFF2-40B4-BE49-F238E27FC236}">
                  <a16:creationId xmlns:a16="http://schemas.microsoft.com/office/drawing/2014/main" id="{0BEA783D-B0FC-B7DE-6275-48035EE46C42}"/>
                </a:ext>
              </a:extLst>
            </p:cNvPr>
            <p:cNvSpPr txBox="1"/>
            <p:nvPr/>
          </p:nvSpPr>
          <p:spPr>
            <a:xfrm>
              <a:off x="3727864" y="3769562"/>
              <a:ext cx="289983"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80</a:t>
              </a:r>
            </a:p>
          </p:txBody>
        </p:sp>
        <p:sp>
          <p:nvSpPr>
            <p:cNvPr id="34" name="TextBox 33">
              <a:extLst>
                <a:ext uri="{FF2B5EF4-FFF2-40B4-BE49-F238E27FC236}">
                  <a16:creationId xmlns:a16="http://schemas.microsoft.com/office/drawing/2014/main" id="{626A5EA5-7F42-DA17-1F24-50340D9C2801}"/>
                </a:ext>
              </a:extLst>
            </p:cNvPr>
            <p:cNvSpPr txBox="1"/>
            <p:nvPr/>
          </p:nvSpPr>
          <p:spPr>
            <a:xfrm>
              <a:off x="601149" y="2833810"/>
              <a:ext cx="289983"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10</a:t>
              </a:r>
            </a:p>
          </p:txBody>
        </p:sp>
        <p:sp>
          <p:nvSpPr>
            <p:cNvPr id="35" name="TextBox 34">
              <a:extLst>
                <a:ext uri="{FF2B5EF4-FFF2-40B4-BE49-F238E27FC236}">
                  <a16:creationId xmlns:a16="http://schemas.microsoft.com/office/drawing/2014/main" id="{F1D2CB64-9993-7BDE-FFE2-59543DE9920B}"/>
                </a:ext>
              </a:extLst>
            </p:cNvPr>
            <p:cNvSpPr txBox="1"/>
            <p:nvPr/>
          </p:nvSpPr>
          <p:spPr>
            <a:xfrm>
              <a:off x="556699" y="3198935"/>
              <a:ext cx="335668"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-10</a:t>
              </a:r>
            </a:p>
          </p:txBody>
        </p:sp>
        <p:sp>
          <p:nvSpPr>
            <p:cNvPr id="37" name="TextBox 36">
              <a:extLst>
                <a:ext uri="{FF2B5EF4-FFF2-40B4-BE49-F238E27FC236}">
                  <a16:creationId xmlns:a16="http://schemas.microsoft.com/office/drawing/2014/main" id="{4893B2AE-7730-5BCB-8F83-46876D582464}"/>
                </a:ext>
              </a:extLst>
            </p:cNvPr>
            <p:cNvSpPr txBox="1"/>
            <p:nvPr/>
          </p:nvSpPr>
          <p:spPr>
            <a:xfrm>
              <a:off x="578222" y="1666945"/>
              <a:ext cx="289983"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10</a:t>
              </a:r>
            </a:p>
          </p:txBody>
        </p:sp>
        <p:sp>
          <p:nvSpPr>
            <p:cNvPr id="38" name="TextBox 37">
              <a:extLst>
                <a:ext uri="{FF2B5EF4-FFF2-40B4-BE49-F238E27FC236}">
                  <a16:creationId xmlns:a16="http://schemas.microsoft.com/office/drawing/2014/main" id="{796D4357-F47D-8533-BC35-6CCEA7AD97A8}"/>
                </a:ext>
              </a:extLst>
            </p:cNvPr>
            <p:cNvSpPr txBox="1"/>
            <p:nvPr/>
          </p:nvSpPr>
          <p:spPr>
            <a:xfrm>
              <a:off x="674770" y="1882529"/>
              <a:ext cx="214242"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1</a:t>
              </a:r>
            </a:p>
          </p:txBody>
        </p:sp>
        <p:sp>
          <p:nvSpPr>
            <p:cNvPr id="39" name="TextBox 38">
              <a:extLst>
                <a:ext uri="{FF2B5EF4-FFF2-40B4-BE49-F238E27FC236}">
                  <a16:creationId xmlns:a16="http://schemas.microsoft.com/office/drawing/2014/main" id="{49DF3F68-D3BC-847B-C1F9-7612174B35F4}"/>
                </a:ext>
              </a:extLst>
            </p:cNvPr>
            <p:cNvSpPr txBox="1"/>
            <p:nvPr/>
          </p:nvSpPr>
          <p:spPr>
            <a:xfrm>
              <a:off x="564733" y="2117778"/>
              <a:ext cx="328455"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0.1</a:t>
              </a:r>
            </a:p>
          </p:txBody>
        </p:sp>
        <p:sp>
          <p:nvSpPr>
            <p:cNvPr id="40" name="TextBox 39">
              <a:extLst>
                <a:ext uri="{FF2B5EF4-FFF2-40B4-BE49-F238E27FC236}">
                  <a16:creationId xmlns:a16="http://schemas.microsoft.com/office/drawing/2014/main" id="{850BFA39-623B-019F-DE26-5558A4BCA093}"/>
                </a:ext>
              </a:extLst>
            </p:cNvPr>
            <p:cNvSpPr txBox="1"/>
            <p:nvPr/>
          </p:nvSpPr>
          <p:spPr>
            <a:xfrm>
              <a:off x="485616" y="2343129"/>
              <a:ext cx="404197"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0.01</a:t>
              </a:r>
            </a:p>
          </p:txBody>
        </p:sp>
        <p:sp>
          <p:nvSpPr>
            <p:cNvPr id="41" name="TextBox 40">
              <a:extLst>
                <a:ext uri="{FF2B5EF4-FFF2-40B4-BE49-F238E27FC236}">
                  <a16:creationId xmlns:a16="http://schemas.microsoft.com/office/drawing/2014/main" id="{AD972876-5035-5076-C4FB-8EA45C305E43}"/>
                </a:ext>
              </a:extLst>
            </p:cNvPr>
            <p:cNvSpPr txBox="1"/>
            <p:nvPr/>
          </p:nvSpPr>
          <p:spPr>
            <a:xfrm>
              <a:off x="413542" y="2531752"/>
              <a:ext cx="479939"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0.001</a:t>
              </a:r>
            </a:p>
          </p:txBody>
        </p:sp>
        <p:sp>
          <p:nvSpPr>
            <p:cNvPr id="46" name="TextBox 45">
              <a:extLst>
                <a:ext uri="{FF2B5EF4-FFF2-40B4-BE49-F238E27FC236}">
                  <a16:creationId xmlns:a16="http://schemas.microsoft.com/office/drawing/2014/main" id="{8F51A089-60FD-AAF3-9723-E6D84E096A8B}"/>
                </a:ext>
              </a:extLst>
            </p:cNvPr>
            <p:cNvSpPr txBox="1"/>
            <p:nvPr/>
          </p:nvSpPr>
          <p:spPr>
            <a:xfrm>
              <a:off x="581453" y="656958"/>
              <a:ext cx="335348" cy="269257"/>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10</a:t>
              </a:r>
            </a:p>
          </p:txBody>
        </p:sp>
        <p:sp>
          <p:nvSpPr>
            <p:cNvPr id="47" name="TextBox 46">
              <a:extLst>
                <a:ext uri="{FF2B5EF4-FFF2-40B4-BE49-F238E27FC236}">
                  <a16:creationId xmlns:a16="http://schemas.microsoft.com/office/drawing/2014/main" id="{84D26144-D8E0-9F53-9D37-473BAAEB14A7}"/>
                </a:ext>
              </a:extLst>
            </p:cNvPr>
            <p:cNvSpPr txBox="1"/>
            <p:nvPr/>
          </p:nvSpPr>
          <p:spPr>
            <a:xfrm>
              <a:off x="678001" y="969302"/>
              <a:ext cx="260008" cy="269257"/>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1</a:t>
              </a:r>
            </a:p>
          </p:txBody>
        </p:sp>
        <p:sp>
          <p:nvSpPr>
            <p:cNvPr id="48" name="TextBox 47">
              <a:extLst>
                <a:ext uri="{FF2B5EF4-FFF2-40B4-BE49-F238E27FC236}">
                  <a16:creationId xmlns:a16="http://schemas.microsoft.com/office/drawing/2014/main" id="{822BEB32-68C3-7548-2590-833112DF9FFC}"/>
                </a:ext>
              </a:extLst>
            </p:cNvPr>
            <p:cNvSpPr txBox="1"/>
            <p:nvPr/>
          </p:nvSpPr>
          <p:spPr>
            <a:xfrm>
              <a:off x="567964" y="1296473"/>
              <a:ext cx="373820" cy="269257"/>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0.1</a:t>
              </a:r>
            </a:p>
          </p:txBody>
        </p:sp>
        <p:sp>
          <p:nvSpPr>
            <p:cNvPr id="49" name="TextBox 48">
              <a:extLst>
                <a:ext uri="{FF2B5EF4-FFF2-40B4-BE49-F238E27FC236}">
                  <a16:creationId xmlns:a16="http://schemas.microsoft.com/office/drawing/2014/main" id="{B75DA326-CD74-0A2E-7D5A-AB4BEED46D51}"/>
                </a:ext>
              </a:extLst>
            </p:cNvPr>
            <p:cNvSpPr txBox="1"/>
            <p:nvPr/>
          </p:nvSpPr>
          <p:spPr>
            <a:xfrm>
              <a:off x="488847" y="1541176"/>
              <a:ext cx="449162" cy="269257"/>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0.01</a:t>
              </a:r>
            </a:p>
          </p:txBody>
        </p:sp>
        <p:sp>
          <p:nvSpPr>
            <p:cNvPr id="54" name="TextBox 53">
              <a:extLst>
                <a:ext uri="{FF2B5EF4-FFF2-40B4-BE49-F238E27FC236}">
                  <a16:creationId xmlns:a16="http://schemas.microsoft.com/office/drawing/2014/main" id="{7D818D1B-9F8D-C79D-33B9-C81FE1BB6858}"/>
                </a:ext>
              </a:extLst>
            </p:cNvPr>
            <p:cNvSpPr txBox="1"/>
            <p:nvPr/>
          </p:nvSpPr>
          <p:spPr>
            <a:xfrm rot="16200000" flipH="1">
              <a:off x="-91764" y="1948027"/>
              <a:ext cx="834187" cy="469263"/>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Std Dev |B| [</a:t>
              </a:r>
              <a:r>
                <a:rPr lang="en-US" sz="1733" dirty="0" err="1">
                  <a:latin typeface="Arial Narrow" panose="020B0604020202020204" pitchFamily="34" charset="0"/>
                  <a:cs typeface="Arial Narrow" panose="020B0604020202020204" pitchFamily="34" charset="0"/>
                </a:rPr>
                <a:t>nT</a:t>
              </a:r>
              <a:r>
                <a:rPr lang="en-US" sz="1733" dirty="0">
                  <a:latin typeface="Arial Narrow" panose="020B0604020202020204" pitchFamily="34" charset="0"/>
                  <a:cs typeface="Arial Narrow" panose="020B0604020202020204" pitchFamily="34" charset="0"/>
                </a:rPr>
                <a:t>]</a:t>
              </a:r>
            </a:p>
          </p:txBody>
        </p:sp>
        <p:sp>
          <p:nvSpPr>
            <p:cNvPr id="55" name="TextBox 54">
              <a:extLst>
                <a:ext uri="{FF2B5EF4-FFF2-40B4-BE49-F238E27FC236}">
                  <a16:creationId xmlns:a16="http://schemas.microsoft.com/office/drawing/2014/main" id="{EC0CC688-4A19-2DD5-0F05-ECD8EAADD794}"/>
                </a:ext>
              </a:extLst>
            </p:cNvPr>
            <p:cNvSpPr txBox="1"/>
            <p:nvPr/>
          </p:nvSpPr>
          <p:spPr>
            <a:xfrm rot="16200000" flipH="1">
              <a:off x="47479" y="1014752"/>
              <a:ext cx="834187" cy="269257"/>
            </a:xfrm>
            <a:prstGeom prst="rect">
              <a:avLst/>
            </a:prstGeom>
            <a:noFill/>
          </p:spPr>
          <p:txBody>
            <a:bodyPr wrap="square" rtlCol="0">
              <a:spAutoFit/>
            </a:bodyPr>
            <a:lstStyle/>
            <a:p>
              <a:r>
                <a:rPr lang="en-US" sz="1733" dirty="0">
                  <a:latin typeface="Arial Narrow" panose="020B0604020202020204" pitchFamily="34" charset="0"/>
                  <a:cs typeface="Arial Narrow" panose="020B0604020202020204" pitchFamily="34" charset="0"/>
                </a:rPr>
                <a:t>|B| [</a:t>
              </a:r>
              <a:r>
                <a:rPr lang="en-US" sz="1733" dirty="0" err="1">
                  <a:latin typeface="Arial Narrow" panose="020B0604020202020204" pitchFamily="34" charset="0"/>
                  <a:cs typeface="Arial Narrow" panose="020B0604020202020204" pitchFamily="34" charset="0"/>
                </a:rPr>
                <a:t>nT</a:t>
              </a:r>
              <a:r>
                <a:rPr lang="en-US" sz="1733" dirty="0">
                  <a:latin typeface="Arial Narrow" panose="020B0604020202020204" pitchFamily="34" charset="0"/>
                  <a:cs typeface="Arial Narrow" panose="020B0604020202020204" pitchFamily="34" charset="0"/>
                </a:rPr>
                <a:t>]</a:t>
              </a:r>
            </a:p>
          </p:txBody>
        </p:sp>
        <p:sp>
          <p:nvSpPr>
            <p:cNvPr id="56" name="TextBox 55">
              <a:extLst>
                <a:ext uri="{FF2B5EF4-FFF2-40B4-BE49-F238E27FC236}">
                  <a16:creationId xmlns:a16="http://schemas.microsoft.com/office/drawing/2014/main" id="{40A9639F-1C78-1FC0-9037-BFD612C101D5}"/>
                </a:ext>
              </a:extLst>
            </p:cNvPr>
            <p:cNvSpPr txBox="1"/>
            <p:nvPr/>
          </p:nvSpPr>
          <p:spPr>
            <a:xfrm>
              <a:off x="3959729" y="774965"/>
              <a:ext cx="312826" cy="269257"/>
            </a:xfrm>
            <a:prstGeom prst="rect">
              <a:avLst/>
            </a:prstGeom>
            <a:noFill/>
          </p:spPr>
          <p:txBody>
            <a:bodyPr wrap="none" rtlCol="0">
              <a:spAutoFit/>
            </a:bodyPr>
            <a:lstStyle/>
            <a:p>
              <a:r>
                <a:rPr lang="en-US" sz="1733" dirty="0">
                  <a:solidFill>
                    <a:srgbClr val="A192F1"/>
                  </a:solidFill>
                  <a:latin typeface="Arial Narrow" panose="020B0604020202020204" pitchFamily="34" charset="0"/>
                  <a:cs typeface="Arial Narrow" panose="020B0604020202020204" pitchFamily="34" charset="0"/>
                </a:rPr>
                <a:t>TS</a:t>
              </a:r>
            </a:p>
          </p:txBody>
        </p:sp>
        <p:sp>
          <p:nvSpPr>
            <p:cNvPr id="61" name="Rectangle 60">
              <a:extLst>
                <a:ext uri="{FF2B5EF4-FFF2-40B4-BE49-F238E27FC236}">
                  <a16:creationId xmlns:a16="http://schemas.microsoft.com/office/drawing/2014/main" id="{2B7D3F09-3F3A-9339-5936-6203BA242C47}"/>
                </a:ext>
              </a:extLst>
            </p:cNvPr>
            <p:cNvSpPr/>
            <p:nvPr/>
          </p:nvSpPr>
          <p:spPr>
            <a:xfrm>
              <a:off x="1728833" y="864380"/>
              <a:ext cx="1872561" cy="2298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7" name="TextBox 56">
              <a:extLst>
                <a:ext uri="{FF2B5EF4-FFF2-40B4-BE49-F238E27FC236}">
                  <a16:creationId xmlns:a16="http://schemas.microsoft.com/office/drawing/2014/main" id="{9BEE92AA-B822-C8DE-CC5A-BD89BEC39C94}"/>
                </a:ext>
              </a:extLst>
            </p:cNvPr>
            <p:cNvSpPr txBox="1"/>
            <p:nvPr/>
          </p:nvSpPr>
          <p:spPr>
            <a:xfrm>
              <a:off x="3195899" y="1106777"/>
              <a:ext cx="753764" cy="269257"/>
            </a:xfrm>
            <a:prstGeom prst="rect">
              <a:avLst/>
            </a:prstGeom>
            <a:noFill/>
          </p:spPr>
          <p:txBody>
            <a:bodyPr wrap="none" rtlCol="0">
              <a:spAutoFit/>
            </a:bodyPr>
            <a:lstStyle/>
            <a:p>
              <a:r>
                <a:rPr lang="en-US" sz="1733" dirty="0">
                  <a:latin typeface="Arial Narrow" panose="020B0604020202020204" pitchFamily="34" charset="0"/>
                  <a:cs typeface="Arial Narrow" panose="020B0604020202020204" pitchFamily="34" charset="0"/>
                </a:rPr>
                <a:t>Voyager 2</a:t>
              </a:r>
            </a:p>
          </p:txBody>
        </p:sp>
        <p:sp>
          <p:nvSpPr>
            <p:cNvPr id="60" name="TextBox 59">
              <a:extLst>
                <a:ext uri="{FF2B5EF4-FFF2-40B4-BE49-F238E27FC236}">
                  <a16:creationId xmlns:a16="http://schemas.microsoft.com/office/drawing/2014/main" id="{FF6F528B-3E7B-F438-4665-93F38DD1A07B}"/>
                </a:ext>
              </a:extLst>
            </p:cNvPr>
            <p:cNvSpPr txBox="1"/>
            <p:nvPr/>
          </p:nvSpPr>
          <p:spPr>
            <a:xfrm>
              <a:off x="3195899" y="939427"/>
              <a:ext cx="788533" cy="269257"/>
            </a:xfrm>
            <a:prstGeom prst="rect">
              <a:avLst/>
            </a:prstGeom>
            <a:noFill/>
          </p:spPr>
          <p:txBody>
            <a:bodyPr wrap="none" rtlCol="0">
              <a:spAutoFit/>
            </a:bodyPr>
            <a:lstStyle/>
            <a:p>
              <a:r>
                <a:rPr lang="en-US" sz="1733" dirty="0">
                  <a:solidFill>
                    <a:srgbClr val="92D050"/>
                  </a:solidFill>
                  <a:latin typeface="Arial Narrow" panose="020B0604020202020204" pitchFamily="34" charset="0"/>
                  <a:cs typeface="Arial Narrow" panose="020B0604020202020204" pitchFamily="34" charset="0"/>
                </a:rPr>
                <a:t>Pioneer 11</a:t>
              </a:r>
            </a:p>
          </p:txBody>
        </p:sp>
        <p:sp>
          <p:nvSpPr>
            <p:cNvPr id="59" name="TextBox 58">
              <a:extLst>
                <a:ext uri="{FF2B5EF4-FFF2-40B4-BE49-F238E27FC236}">
                  <a16:creationId xmlns:a16="http://schemas.microsoft.com/office/drawing/2014/main" id="{10B2C2EA-48DA-EE8A-66A5-195B8813CD88}"/>
                </a:ext>
              </a:extLst>
            </p:cNvPr>
            <p:cNvSpPr txBox="1"/>
            <p:nvPr/>
          </p:nvSpPr>
          <p:spPr>
            <a:xfrm>
              <a:off x="3195899" y="772077"/>
              <a:ext cx="798536" cy="269257"/>
            </a:xfrm>
            <a:prstGeom prst="rect">
              <a:avLst/>
            </a:prstGeom>
            <a:noFill/>
          </p:spPr>
          <p:txBody>
            <a:bodyPr wrap="none" rtlCol="0">
              <a:spAutoFit/>
            </a:bodyPr>
            <a:lstStyle/>
            <a:p>
              <a:r>
                <a:rPr lang="en-US" sz="1733" dirty="0">
                  <a:solidFill>
                    <a:srgbClr val="00B0F0"/>
                  </a:solidFill>
                  <a:latin typeface="Arial Narrow" panose="020B0604020202020204" pitchFamily="34" charset="0"/>
                  <a:cs typeface="Arial Narrow" panose="020B0604020202020204" pitchFamily="34" charset="0"/>
                </a:rPr>
                <a:t>Pioneer 10</a:t>
              </a:r>
            </a:p>
          </p:txBody>
        </p:sp>
        <p:sp>
          <p:nvSpPr>
            <p:cNvPr id="58" name="TextBox 57">
              <a:extLst>
                <a:ext uri="{FF2B5EF4-FFF2-40B4-BE49-F238E27FC236}">
                  <a16:creationId xmlns:a16="http://schemas.microsoft.com/office/drawing/2014/main" id="{DF9D48F9-3A87-EAF0-46D9-2577AC295094}"/>
                </a:ext>
              </a:extLst>
            </p:cNvPr>
            <p:cNvSpPr txBox="1"/>
            <p:nvPr/>
          </p:nvSpPr>
          <p:spPr>
            <a:xfrm>
              <a:off x="1590610" y="745853"/>
              <a:ext cx="1389704" cy="469263"/>
            </a:xfrm>
            <a:prstGeom prst="rect">
              <a:avLst/>
            </a:prstGeom>
            <a:noFill/>
          </p:spPr>
          <p:txBody>
            <a:bodyPr wrap="square" rtlCol="0">
              <a:spAutoFit/>
            </a:bodyPr>
            <a:lstStyle/>
            <a:p>
              <a:r>
                <a:rPr lang="en-US" sz="1733" dirty="0">
                  <a:solidFill>
                    <a:srgbClr val="0734F3"/>
                  </a:solidFill>
                  <a:latin typeface="Arial Narrow" panose="020B0604020202020204" pitchFamily="34" charset="0"/>
                  <a:cs typeface="Arial Narrow" panose="020B0604020202020204" pitchFamily="34" charset="0"/>
                </a:rPr>
                <a:t>Low Variability Beyond 20 au</a:t>
              </a:r>
            </a:p>
          </p:txBody>
        </p:sp>
      </p:grpSp>
      <p:sp>
        <p:nvSpPr>
          <p:cNvPr id="10" name="TextBox 9">
            <a:extLst>
              <a:ext uri="{FF2B5EF4-FFF2-40B4-BE49-F238E27FC236}">
                <a16:creationId xmlns:a16="http://schemas.microsoft.com/office/drawing/2014/main" id="{8D752011-CECD-C752-6BA5-496537B629C9}"/>
              </a:ext>
            </a:extLst>
          </p:cNvPr>
          <p:cNvSpPr txBox="1"/>
          <p:nvPr/>
        </p:nvSpPr>
        <p:spPr>
          <a:xfrm>
            <a:off x="6237357" y="1520786"/>
            <a:ext cx="5649844" cy="3416320"/>
          </a:xfrm>
          <a:prstGeom prst="rect">
            <a:avLst/>
          </a:prstGeom>
          <a:noFill/>
        </p:spPr>
        <p:txBody>
          <a:bodyPr wrap="square">
            <a:spAutoFit/>
          </a:bodyPr>
          <a:lstStyle/>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The field strength and the field variability decrease with increasing distance.</a:t>
            </a:r>
          </a:p>
          <a:p>
            <a:pPr marL="380990" indent="-380990">
              <a:buFont typeface="Arial" panose="020B0604020202020204" pitchFamily="34" charset="0"/>
              <a:buChar char="•"/>
            </a:pPr>
            <a:endParaRPr lang="en-US" sz="2400" dirty="0">
              <a:latin typeface="Arial Narrow" panose="020B0604020202020204" pitchFamily="34" charset="0"/>
              <a:cs typeface="Arial Narrow" panose="020B0604020202020204" pitchFamily="34" charset="0"/>
            </a:endParaRP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The variability of the field strength  decreases rapidly inside of 20 au.</a:t>
            </a:r>
          </a:p>
          <a:p>
            <a:pPr marL="380990" indent="-380990">
              <a:buFont typeface="Arial" panose="020B0604020202020204" pitchFamily="34" charset="0"/>
              <a:buChar char="•"/>
            </a:pPr>
            <a:endParaRPr lang="en-US" sz="2400" dirty="0">
              <a:latin typeface="Arial Narrow" panose="020B0604020202020204" pitchFamily="34" charset="0"/>
              <a:cs typeface="Arial Narrow" panose="020B0604020202020204" pitchFamily="34" charset="0"/>
            </a:endParaRP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Then field strength variability decreases less rapidly to ~50 au where it levels off until reaching the termination shock</a:t>
            </a:r>
          </a:p>
        </p:txBody>
      </p:sp>
      <p:sp>
        <p:nvSpPr>
          <p:cNvPr id="66" name="TextBox 65">
            <a:extLst>
              <a:ext uri="{FF2B5EF4-FFF2-40B4-BE49-F238E27FC236}">
                <a16:creationId xmlns:a16="http://schemas.microsoft.com/office/drawing/2014/main" id="{09DA6145-35C8-0F3A-C872-577C0929234B}"/>
              </a:ext>
            </a:extLst>
          </p:cNvPr>
          <p:cNvSpPr txBox="1"/>
          <p:nvPr/>
        </p:nvSpPr>
        <p:spPr>
          <a:xfrm>
            <a:off x="4995358" y="4978442"/>
            <a:ext cx="1040157" cy="359009"/>
          </a:xfrm>
          <a:prstGeom prst="rect">
            <a:avLst/>
          </a:prstGeom>
          <a:noFill/>
        </p:spPr>
        <p:txBody>
          <a:bodyPr wrap="none" rtlCol="0">
            <a:spAutoFit/>
          </a:bodyPr>
          <a:lstStyle/>
          <a:p>
            <a:r>
              <a:rPr lang="en-US" sz="1733" b="1" dirty="0">
                <a:latin typeface="Arial Narrow" panose="020B0604020202020204" pitchFamily="34" charset="0"/>
                <a:cs typeface="Arial Narrow" panose="020B0604020202020204" pitchFamily="34" charset="0"/>
              </a:rPr>
              <a:t>Voyager 2</a:t>
            </a:r>
          </a:p>
        </p:txBody>
      </p:sp>
      <p:sp>
        <p:nvSpPr>
          <p:cNvPr id="67" name="TextBox 66">
            <a:extLst>
              <a:ext uri="{FF2B5EF4-FFF2-40B4-BE49-F238E27FC236}">
                <a16:creationId xmlns:a16="http://schemas.microsoft.com/office/drawing/2014/main" id="{4F82CDA9-D6BA-EE92-BE58-F36CFC800D77}"/>
              </a:ext>
            </a:extLst>
          </p:cNvPr>
          <p:cNvSpPr txBox="1"/>
          <p:nvPr/>
        </p:nvSpPr>
        <p:spPr>
          <a:xfrm>
            <a:off x="2471998" y="4228303"/>
            <a:ext cx="1094787" cy="359009"/>
          </a:xfrm>
          <a:prstGeom prst="rect">
            <a:avLst/>
          </a:prstGeom>
          <a:noFill/>
        </p:spPr>
        <p:txBody>
          <a:bodyPr wrap="none" rtlCol="0">
            <a:spAutoFit/>
          </a:bodyPr>
          <a:lstStyle/>
          <a:p>
            <a:r>
              <a:rPr lang="en-US" sz="1733" b="1" dirty="0">
                <a:solidFill>
                  <a:srgbClr val="92D050"/>
                </a:solidFill>
                <a:latin typeface="Arial Narrow" panose="020B0604020202020204" pitchFamily="34" charset="0"/>
                <a:cs typeface="Arial Narrow" panose="020B0604020202020204" pitchFamily="34" charset="0"/>
              </a:rPr>
              <a:t>Pioneer 11</a:t>
            </a:r>
          </a:p>
        </p:txBody>
      </p:sp>
      <p:sp>
        <p:nvSpPr>
          <p:cNvPr id="68" name="TextBox 67">
            <a:extLst>
              <a:ext uri="{FF2B5EF4-FFF2-40B4-BE49-F238E27FC236}">
                <a16:creationId xmlns:a16="http://schemas.microsoft.com/office/drawing/2014/main" id="{71B5E0B9-50B9-BAA7-5581-187563D9BA5A}"/>
              </a:ext>
            </a:extLst>
          </p:cNvPr>
          <p:cNvSpPr txBox="1"/>
          <p:nvPr/>
        </p:nvSpPr>
        <p:spPr>
          <a:xfrm>
            <a:off x="3672159" y="4552350"/>
            <a:ext cx="1104790" cy="359009"/>
          </a:xfrm>
          <a:prstGeom prst="rect">
            <a:avLst/>
          </a:prstGeom>
          <a:noFill/>
        </p:spPr>
        <p:txBody>
          <a:bodyPr wrap="none" rtlCol="0">
            <a:spAutoFit/>
          </a:bodyPr>
          <a:lstStyle/>
          <a:p>
            <a:r>
              <a:rPr lang="en-US" sz="1733" b="1" dirty="0">
                <a:solidFill>
                  <a:srgbClr val="00B0F0"/>
                </a:solidFill>
                <a:latin typeface="Arial Narrow" panose="020B0604020202020204" pitchFamily="34" charset="0"/>
                <a:cs typeface="Arial Narrow" panose="020B0604020202020204" pitchFamily="34" charset="0"/>
              </a:rPr>
              <a:t>Pioneer 10</a:t>
            </a:r>
          </a:p>
        </p:txBody>
      </p:sp>
    </p:spTree>
    <p:extLst>
      <p:ext uri="{BB962C8B-B14F-4D97-AF65-F5344CB8AC3E}">
        <p14:creationId xmlns:p14="http://schemas.microsoft.com/office/powerpoint/2010/main" val="3648899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D6F4-2A9F-5274-AD7C-3D9CE8040FA9}"/>
              </a:ext>
            </a:extLst>
          </p:cNvPr>
          <p:cNvSpPr>
            <a:spLocks noGrp="1"/>
          </p:cNvSpPr>
          <p:nvPr>
            <p:ph type="title"/>
          </p:nvPr>
        </p:nvSpPr>
        <p:spPr>
          <a:xfrm>
            <a:off x="609600" y="14713"/>
            <a:ext cx="10972800" cy="643671"/>
          </a:xfrm>
        </p:spPr>
        <p:txBody>
          <a:bodyPr>
            <a:noAutofit/>
          </a:bodyPr>
          <a:lstStyle/>
          <a:p>
            <a:pPr algn="ctr"/>
            <a:r>
              <a:rPr lang="en-US" sz="2933" b="1" dirty="0"/>
              <a:t>Increasing Interstellar H+ Pickup Ions Importance </a:t>
            </a:r>
          </a:p>
        </p:txBody>
      </p:sp>
      <p:sp>
        <p:nvSpPr>
          <p:cNvPr id="3" name="Content Placeholder 2">
            <a:extLst>
              <a:ext uri="{FF2B5EF4-FFF2-40B4-BE49-F238E27FC236}">
                <a16:creationId xmlns:a16="http://schemas.microsoft.com/office/drawing/2014/main" id="{8A660333-4319-6694-8449-1B4DB8FEEE63}"/>
              </a:ext>
            </a:extLst>
          </p:cNvPr>
          <p:cNvSpPr>
            <a:spLocks noGrp="1"/>
          </p:cNvSpPr>
          <p:nvPr>
            <p:ph idx="1"/>
          </p:nvPr>
        </p:nvSpPr>
        <p:spPr>
          <a:xfrm>
            <a:off x="6813458" y="973857"/>
            <a:ext cx="5131437" cy="5303420"/>
          </a:xfrm>
        </p:spPr>
        <p:txBody>
          <a:bodyPr>
            <a:normAutofit fontScale="92500" lnSpcReduction="10000"/>
          </a:bodyPr>
          <a:lstStyle/>
          <a:p>
            <a:r>
              <a:rPr lang="en-US" sz="2933" dirty="0"/>
              <a:t>The proton interstellar PUI density gradually decreases with distance, but the fraction relative to the total increases with distance. </a:t>
            </a:r>
          </a:p>
          <a:p>
            <a:endParaRPr lang="en-US" sz="933" dirty="0"/>
          </a:p>
          <a:p>
            <a:r>
              <a:rPr lang="en-US" sz="2933" dirty="0"/>
              <a:t>The interstellar PUI thermal temperature increases with distance.</a:t>
            </a:r>
          </a:p>
          <a:p>
            <a:endParaRPr lang="en-US" sz="933" dirty="0"/>
          </a:p>
          <a:p>
            <a:r>
              <a:rPr lang="en-US" sz="2933" dirty="0"/>
              <a:t>The interstellar PUI thermal pressure decreases slightly with distance, but the fraction relative to the solar wind dynamic pressure increases.</a:t>
            </a:r>
          </a:p>
        </p:txBody>
      </p:sp>
      <p:sp>
        <p:nvSpPr>
          <p:cNvPr id="4" name="Slide Number Placeholder 3">
            <a:extLst>
              <a:ext uri="{FF2B5EF4-FFF2-40B4-BE49-F238E27FC236}">
                <a16:creationId xmlns:a16="http://schemas.microsoft.com/office/drawing/2014/main" id="{7027DBD8-9370-2C52-738E-38A702357903}"/>
              </a:ext>
            </a:extLst>
          </p:cNvPr>
          <p:cNvSpPr>
            <a:spLocks noGrp="1"/>
          </p:cNvSpPr>
          <p:nvPr>
            <p:ph type="sldNum" sz="quarter" idx="12"/>
          </p:nvPr>
        </p:nvSpPr>
        <p:spPr/>
        <p:txBody>
          <a:bodyPr/>
          <a:lstStyle/>
          <a:p>
            <a:fld id="{5377F3EB-D5E3-A246-B565-246304C1E950}" type="slidenum">
              <a:rPr lang="en-US" smtClean="0"/>
              <a:t>4</a:t>
            </a:fld>
            <a:endParaRPr lang="en-US"/>
          </a:p>
        </p:txBody>
      </p:sp>
      <p:grpSp>
        <p:nvGrpSpPr>
          <p:cNvPr id="16" name="Group 15">
            <a:extLst>
              <a:ext uri="{FF2B5EF4-FFF2-40B4-BE49-F238E27FC236}">
                <a16:creationId xmlns:a16="http://schemas.microsoft.com/office/drawing/2014/main" id="{AE743149-2A0D-D7FA-CC52-53ADE50F41AF}"/>
              </a:ext>
            </a:extLst>
          </p:cNvPr>
          <p:cNvGrpSpPr>
            <a:grpSpLocks noChangeAspect="1"/>
          </p:cNvGrpSpPr>
          <p:nvPr/>
        </p:nvGrpSpPr>
        <p:grpSpPr>
          <a:xfrm>
            <a:off x="375816" y="682260"/>
            <a:ext cx="6263392" cy="6157819"/>
            <a:chOff x="363344" y="606761"/>
            <a:chExt cx="4566464" cy="4489493"/>
          </a:xfrm>
        </p:grpSpPr>
        <p:grpSp>
          <p:nvGrpSpPr>
            <p:cNvPr id="10" name="Group 9">
              <a:extLst>
                <a:ext uri="{FF2B5EF4-FFF2-40B4-BE49-F238E27FC236}">
                  <a16:creationId xmlns:a16="http://schemas.microsoft.com/office/drawing/2014/main" id="{CE446739-459C-CA84-2EE0-5F72F18A2CB8}"/>
                </a:ext>
              </a:extLst>
            </p:cNvPr>
            <p:cNvGrpSpPr>
              <a:grpSpLocks noChangeAspect="1"/>
            </p:cNvGrpSpPr>
            <p:nvPr/>
          </p:nvGrpSpPr>
          <p:grpSpPr>
            <a:xfrm>
              <a:off x="363344" y="606761"/>
              <a:ext cx="4566464" cy="4489493"/>
              <a:chOff x="2228850" y="609601"/>
              <a:chExt cx="4760259" cy="4680022"/>
            </a:xfrm>
          </p:grpSpPr>
          <p:pic>
            <p:nvPicPr>
              <p:cNvPr id="8" name="Picture 7">
                <a:extLst>
                  <a:ext uri="{FF2B5EF4-FFF2-40B4-BE49-F238E27FC236}">
                    <a16:creationId xmlns:a16="http://schemas.microsoft.com/office/drawing/2014/main" id="{D9A81FE7-2572-91CF-F01A-B2CB8BD267F2}"/>
                  </a:ext>
                </a:extLst>
              </p:cNvPr>
              <p:cNvPicPr>
                <a:picLocks noChangeAspect="1"/>
              </p:cNvPicPr>
              <p:nvPr/>
            </p:nvPicPr>
            <p:blipFill rotWithShape="1">
              <a:blip r:embed="rId2"/>
              <a:srcRect t="70301" b="1"/>
              <a:stretch/>
            </p:blipFill>
            <p:spPr>
              <a:xfrm>
                <a:off x="2228850" y="4119798"/>
                <a:ext cx="4754880" cy="1169825"/>
              </a:xfrm>
              <a:prstGeom prst="rect">
                <a:avLst/>
              </a:prstGeom>
            </p:spPr>
          </p:pic>
          <p:pic>
            <p:nvPicPr>
              <p:cNvPr id="6" name="Picture 5">
                <a:extLst>
                  <a:ext uri="{FF2B5EF4-FFF2-40B4-BE49-F238E27FC236}">
                    <a16:creationId xmlns:a16="http://schemas.microsoft.com/office/drawing/2014/main" id="{F790E8C5-12DB-9868-7F4E-CE47DAA6E17B}"/>
                  </a:ext>
                </a:extLst>
              </p:cNvPr>
              <p:cNvPicPr>
                <a:picLocks noChangeAspect="1"/>
              </p:cNvPicPr>
              <p:nvPr/>
            </p:nvPicPr>
            <p:blipFill rotWithShape="1">
              <a:blip r:embed="rId3"/>
              <a:srcRect b="72633"/>
              <a:stretch/>
            </p:blipFill>
            <p:spPr>
              <a:xfrm>
                <a:off x="2228850" y="609601"/>
                <a:ext cx="4686300" cy="1073972"/>
              </a:xfrm>
              <a:prstGeom prst="rect">
                <a:avLst/>
              </a:prstGeom>
            </p:spPr>
          </p:pic>
          <p:pic>
            <p:nvPicPr>
              <p:cNvPr id="7" name="Picture 6">
                <a:extLst>
                  <a:ext uri="{FF2B5EF4-FFF2-40B4-BE49-F238E27FC236}">
                    <a16:creationId xmlns:a16="http://schemas.microsoft.com/office/drawing/2014/main" id="{D854FCF8-174C-64F0-944E-51B1826B0F15}"/>
                  </a:ext>
                </a:extLst>
              </p:cNvPr>
              <p:cNvPicPr>
                <a:picLocks noChangeAspect="1"/>
              </p:cNvPicPr>
              <p:nvPr/>
            </p:nvPicPr>
            <p:blipFill rotWithShape="1">
              <a:blip r:embed="rId2"/>
              <a:srcRect t="6846" b="72671"/>
              <a:stretch/>
            </p:blipFill>
            <p:spPr>
              <a:xfrm>
                <a:off x="2234229" y="1683573"/>
                <a:ext cx="4754880" cy="806802"/>
              </a:xfrm>
              <a:prstGeom prst="rect">
                <a:avLst/>
              </a:prstGeom>
            </p:spPr>
          </p:pic>
          <p:pic>
            <p:nvPicPr>
              <p:cNvPr id="9" name="Picture 8">
                <a:extLst>
                  <a:ext uri="{FF2B5EF4-FFF2-40B4-BE49-F238E27FC236}">
                    <a16:creationId xmlns:a16="http://schemas.microsoft.com/office/drawing/2014/main" id="{B7856A00-8024-18D0-4B66-65875F27D831}"/>
                  </a:ext>
                </a:extLst>
              </p:cNvPr>
              <p:cNvPicPr>
                <a:picLocks noChangeAspect="1"/>
              </p:cNvPicPr>
              <p:nvPr/>
            </p:nvPicPr>
            <p:blipFill rotWithShape="1">
              <a:blip r:embed="rId3"/>
              <a:srcRect t="27459" b="30292"/>
              <a:stretch/>
            </p:blipFill>
            <p:spPr>
              <a:xfrm>
                <a:off x="2228850" y="2508522"/>
                <a:ext cx="4686300" cy="1657967"/>
              </a:xfrm>
              <a:prstGeom prst="rect">
                <a:avLst/>
              </a:prstGeom>
            </p:spPr>
          </p:pic>
        </p:grpSp>
        <p:sp>
          <p:nvSpPr>
            <p:cNvPr id="11" name="TextBox 10">
              <a:extLst>
                <a:ext uri="{FF2B5EF4-FFF2-40B4-BE49-F238E27FC236}">
                  <a16:creationId xmlns:a16="http://schemas.microsoft.com/office/drawing/2014/main" id="{F55FFAA8-269A-EF9B-6F2C-52C234FCA2B4}"/>
                </a:ext>
              </a:extLst>
            </p:cNvPr>
            <p:cNvSpPr txBox="1"/>
            <p:nvPr/>
          </p:nvSpPr>
          <p:spPr>
            <a:xfrm>
              <a:off x="1006981" y="809015"/>
              <a:ext cx="998308" cy="306621"/>
            </a:xfrm>
            <a:prstGeom prst="rect">
              <a:avLst/>
            </a:prstGeom>
            <a:noFill/>
          </p:spPr>
          <p:txBody>
            <a:bodyPr wrap="none" rtlCol="0">
              <a:spAutoFit/>
            </a:bodyPr>
            <a:lstStyle/>
            <a:p>
              <a:r>
                <a:rPr lang="en-US" sz="2133" dirty="0">
                  <a:latin typeface="Arial Narrow" panose="020B0604020202020204" pitchFamily="34" charset="0"/>
                  <a:cs typeface="Arial Narrow" panose="020B0604020202020204" pitchFamily="34" charset="0"/>
                </a:rPr>
                <a:t>PUI Density</a:t>
              </a:r>
            </a:p>
          </p:txBody>
        </p:sp>
        <p:sp>
          <p:nvSpPr>
            <p:cNvPr id="12" name="TextBox 11">
              <a:extLst>
                <a:ext uri="{FF2B5EF4-FFF2-40B4-BE49-F238E27FC236}">
                  <a16:creationId xmlns:a16="http://schemas.microsoft.com/office/drawing/2014/main" id="{CD399BCE-EC21-190A-7850-EA0B61C374FF}"/>
                </a:ext>
              </a:extLst>
            </p:cNvPr>
            <p:cNvSpPr txBox="1"/>
            <p:nvPr/>
          </p:nvSpPr>
          <p:spPr>
            <a:xfrm>
              <a:off x="982518" y="3943957"/>
              <a:ext cx="3352780" cy="306621"/>
            </a:xfrm>
            <a:prstGeom prst="rect">
              <a:avLst/>
            </a:prstGeom>
            <a:noFill/>
          </p:spPr>
          <p:txBody>
            <a:bodyPr wrap="none" rtlCol="0">
              <a:spAutoFit/>
            </a:bodyPr>
            <a:lstStyle/>
            <a:p>
              <a:r>
                <a:rPr lang="en-US" sz="2133" dirty="0">
                  <a:latin typeface="Arial Narrow" panose="020B0604020202020204" pitchFamily="34" charset="0"/>
                  <a:cs typeface="Arial Narrow" panose="020B0604020202020204" pitchFamily="34" charset="0"/>
                </a:rPr>
                <a:t>Ratio PUI Thermal to SW Dynamic Pressure</a:t>
              </a:r>
            </a:p>
          </p:txBody>
        </p:sp>
        <p:sp>
          <p:nvSpPr>
            <p:cNvPr id="13" name="TextBox 12">
              <a:extLst>
                <a:ext uri="{FF2B5EF4-FFF2-40B4-BE49-F238E27FC236}">
                  <a16:creationId xmlns:a16="http://schemas.microsoft.com/office/drawing/2014/main" id="{025F7467-80A1-5137-E9A1-6D2C87733599}"/>
                </a:ext>
              </a:extLst>
            </p:cNvPr>
            <p:cNvSpPr txBox="1"/>
            <p:nvPr/>
          </p:nvSpPr>
          <p:spPr>
            <a:xfrm>
              <a:off x="982518" y="3203966"/>
              <a:ext cx="1751655" cy="306621"/>
            </a:xfrm>
            <a:prstGeom prst="rect">
              <a:avLst/>
            </a:prstGeom>
            <a:noFill/>
          </p:spPr>
          <p:txBody>
            <a:bodyPr wrap="none" rtlCol="0">
              <a:spAutoFit/>
            </a:bodyPr>
            <a:lstStyle/>
            <a:p>
              <a:r>
                <a:rPr lang="en-US" sz="2133" dirty="0">
                  <a:latin typeface="Arial Narrow" panose="020B0604020202020204" pitchFamily="34" charset="0"/>
                  <a:cs typeface="Arial Narrow" panose="020B0604020202020204" pitchFamily="34" charset="0"/>
                </a:rPr>
                <a:t>PUI Thermal Pressure</a:t>
              </a:r>
            </a:p>
          </p:txBody>
        </p:sp>
        <p:sp>
          <p:nvSpPr>
            <p:cNvPr id="14" name="TextBox 13">
              <a:extLst>
                <a:ext uri="{FF2B5EF4-FFF2-40B4-BE49-F238E27FC236}">
                  <a16:creationId xmlns:a16="http://schemas.microsoft.com/office/drawing/2014/main" id="{5C27B7D4-BCA8-4AF3-A761-62A61DC81EE6}"/>
                </a:ext>
              </a:extLst>
            </p:cNvPr>
            <p:cNvSpPr txBox="1"/>
            <p:nvPr/>
          </p:nvSpPr>
          <p:spPr>
            <a:xfrm>
              <a:off x="982518" y="2388325"/>
              <a:ext cx="2013585" cy="306621"/>
            </a:xfrm>
            <a:prstGeom prst="rect">
              <a:avLst/>
            </a:prstGeom>
            <a:noFill/>
          </p:spPr>
          <p:txBody>
            <a:bodyPr wrap="none" rtlCol="0">
              <a:spAutoFit/>
            </a:bodyPr>
            <a:lstStyle/>
            <a:p>
              <a:r>
                <a:rPr lang="en-US" sz="2133" dirty="0">
                  <a:latin typeface="Arial Narrow" panose="020B0604020202020204" pitchFamily="34" charset="0"/>
                  <a:cs typeface="Arial Narrow" panose="020B0604020202020204" pitchFamily="34" charset="0"/>
                </a:rPr>
                <a:t>PUI Thermal Temperature</a:t>
              </a:r>
            </a:p>
          </p:txBody>
        </p:sp>
        <p:sp>
          <p:nvSpPr>
            <p:cNvPr id="15" name="TextBox 14">
              <a:extLst>
                <a:ext uri="{FF2B5EF4-FFF2-40B4-BE49-F238E27FC236}">
                  <a16:creationId xmlns:a16="http://schemas.microsoft.com/office/drawing/2014/main" id="{7D64BF37-02D5-A019-6398-25E14E5C83F7}"/>
                </a:ext>
              </a:extLst>
            </p:cNvPr>
            <p:cNvSpPr txBox="1"/>
            <p:nvPr/>
          </p:nvSpPr>
          <p:spPr>
            <a:xfrm>
              <a:off x="982518" y="1603989"/>
              <a:ext cx="1996522" cy="306621"/>
            </a:xfrm>
            <a:prstGeom prst="rect">
              <a:avLst/>
            </a:prstGeom>
            <a:noFill/>
          </p:spPr>
          <p:txBody>
            <a:bodyPr wrap="none" rtlCol="0">
              <a:spAutoFit/>
            </a:bodyPr>
            <a:lstStyle/>
            <a:p>
              <a:r>
                <a:rPr lang="en-US" sz="2133" dirty="0">
                  <a:latin typeface="Arial Narrow" panose="020B0604020202020204" pitchFamily="34" charset="0"/>
                  <a:cs typeface="Arial Narrow" panose="020B0604020202020204" pitchFamily="34" charset="0"/>
                </a:rPr>
                <a:t>Ratio PUI to Total Density</a:t>
              </a:r>
            </a:p>
          </p:txBody>
        </p:sp>
      </p:grpSp>
      <p:sp>
        <p:nvSpPr>
          <p:cNvPr id="17" name="TextBox 16">
            <a:extLst>
              <a:ext uri="{FF2B5EF4-FFF2-40B4-BE49-F238E27FC236}">
                <a16:creationId xmlns:a16="http://schemas.microsoft.com/office/drawing/2014/main" id="{A1CEE1E7-6847-DAA0-6E05-CB00243743A1}"/>
              </a:ext>
            </a:extLst>
          </p:cNvPr>
          <p:cNvSpPr txBox="1"/>
          <p:nvPr/>
        </p:nvSpPr>
        <p:spPr>
          <a:xfrm>
            <a:off x="4635376" y="6445211"/>
            <a:ext cx="2371162" cy="420564"/>
          </a:xfrm>
          <a:prstGeom prst="rect">
            <a:avLst/>
          </a:prstGeom>
          <a:noFill/>
        </p:spPr>
        <p:txBody>
          <a:bodyPr wrap="none" rtlCol="0">
            <a:spAutoFit/>
          </a:bodyPr>
          <a:lstStyle/>
          <a:p>
            <a:r>
              <a:rPr lang="en-US" sz="2133" i="1" dirty="0">
                <a:latin typeface="Arial Narrow" panose="020B0604020202020204" pitchFamily="34" charset="0"/>
                <a:cs typeface="Arial Narrow" panose="020B0604020202020204" pitchFamily="34" charset="0"/>
              </a:rPr>
              <a:t>McComas et al., 2021</a:t>
            </a:r>
          </a:p>
        </p:txBody>
      </p:sp>
      <p:sp>
        <p:nvSpPr>
          <p:cNvPr id="18" name="TextBox 17">
            <a:extLst>
              <a:ext uri="{FF2B5EF4-FFF2-40B4-BE49-F238E27FC236}">
                <a16:creationId xmlns:a16="http://schemas.microsoft.com/office/drawing/2014/main" id="{95A01F2F-7CA4-08F2-E9DF-BA14AE9DEC00}"/>
              </a:ext>
            </a:extLst>
          </p:cNvPr>
          <p:cNvSpPr txBox="1"/>
          <p:nvPr/>
        </p:nvSpPr>
        <p:spPr>
          <a:xfrm>
            <a:off x="3075204" y="973858"/>
            <a:ext cx="1760418" cy="461665"/>
          </a:xfrm>
          <a:prstGeom prst="rect">
            <a:avLst/>
          </a:prstGeom>
          <a:noFill/>
        </p:spPr>
        <p:txBody>
          <a:bodyPr wrap="none" rtlCol="0">
            <a:spAutoFit/>
          </a:bodyPr>
          <a:lstStyle/>
          <a:p>
            <a:r>
              <a:rPr lang="en-US" sz="2400" dirty="0">
                <a:solidFill>
                  <a:srgbClr val="FF8001"/>
                </a:solidFill>
                <a:latin typeface="Arial Narrow" panose="020B0604020202020204" pitchFamily="34" charset="0"/>
                <a:cs typeface="Arial Narrow" panose="020B0604020202020204" pitchFamily="34" charset="0"/>
              </a:rPr>
              <a:t>New Horizons</a:t>
            </a:r>
          </a:p>
        </p:txBody>
      </p:sp>
    </p:spTree>
    <p:extLst>
      <p:ext uri="{BB962C8B-B14F-4D97-AF65-F5344CB8AC3E}">
        <p14:creationId xmlns:p14="http://schemas.microsoft.com/office/powerpoint/2010/main" val="1135291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D6F4-2A9F-5274-AD7C-3D9CE8040FA9}"/>
              </a:ext>
            </a:extLst>
          </p:cNvPr>
          <p:cNvSpPr>
            <a:spLocks noGrp="1"/>
          </p:cNvSpPr>
          <p:nvPr>
            <p:ph type="title"/>
          </p:nvPr>
        </p:nvSpPr>
        <p:spPr>
          <a:xfrm>
            <a:off x="609600" y="14713"/>
            <a:ext cx="10972800" cy="643671"/>
          </a:xfrm>
        </p:spPr>
        <p:txBody>
          <a:bodyPr>
            <a:noAutofit/>
          </a:bodyPr>
          <a:lstStyle/>
          <a:p>
            <a:r>
              <a:rPr lang="en-US" sz="2933" dirty="0"/>
              <a:t>Increasing Interstellar H+ Pickup Ions Importance </a:t>
            </a:r>
          </a:p>
        </p:txBody>
      </p:sp>
      <p:sp>
        <p:nvSpPr>
          <p:cNvPr id="3" name="Content Placeholder 2">
            <a:extLst>
              <a:ext uri="{FF2B5EF4-FFF2-40B4-BE49-F238E27FC236}">
                <a16:creationId xmlns:a16="http://schemas.microsoft.com/office/drawing/2014/main" id="{8A660333-4319-6694-8449-1B4DB8FEEE63}"/>
              </a:ext>
            </a:extLst>
          </p:cNvPr>
          <p:cNvSpPr>
            <a:spLocks noGrp="1"/>
          </p:cNvSpPr>
          <p:nvPr>
            <p:ph idx="1"/>
          </p:nvPr>
        </p:nvSpPr>
        <p:spPr>
          <a:xfrm>
            <a:off x="6813458" y="973857"/>
            <a:ext cx="5131437" cy="5303420"/>
          </a:xfrm>
        </p:spPr>
        <p:txBody>
          <a:bodyPr>
            <a:normAutofit fontScale="92500" lnSpcReduction="10000"/>
          </a:bodyPr>
          <a:lstStyle/>
          <a:p>
            <a:r>
              <a:rPr lang="en-US" sz="2933" dirty="0"/>
              <a:t>The proton interstellar PUI density gradually decreases with distance, but the fraction relative to the total increases with distance. </a:t>
            </a:r>
          </a:p>
          <a:p>
            <a:endParaRPr lang="en-US" sz="933" dirty="0"/>
          </a:p>
          <a:p>
            <a:r>
              <a:rPr lang="en-US" sz="2933" dirty="0"/>
              <a:t>The interstellar PUI thermal temperature increases with distance.</a:t>
            </a:r>
          </a:p>
          <a:p>
            <a:endParaRPr lang="en-US" sz="933" dirty="0"/>
          </a:p>
          <a:p>
            <a:r>
              <a:rPr lang="en-US" sz="2933" dirty="0"/>
              <a:t>The interstellar PUI thermal pressure decreases slightly with distance, but the fraction relative to the solar wind dynamic pressure increases.</a:t>
            </a:r>
          </a:p>
        </p:txBody>
      </p:sp>
      <p:sp>
        <p:nvSpPr>
          <p:cNvPr id="4" name="Slide Number Placeholder 3">
            <a:extLst>
              <a:ext uri="{FF2B5EF4-FFF2-40B4-BE49-F238E27FC236}">
                <a16:creationId xmlns:a16="http://schemas.microsoft.com/office/drawing/2014/main" id="{7027DBD8-9370-2C52-738E-38A702357903}"/>
              </a:ext>
            </a:extLst>
          </p:cNvPr>
          <p:cNvSpPr>
            <a:spLocks noGrp="1"/>
          </p:cNvSpPr>
          <p:nvPr>
            <p:ph type="sldNum" sz="quarter" idx="12"/>
          </p:nvPr>
        </p:nvSpPr>
        <p:spPr/>
        <p:txBody>
          <a:bodyPr/>
          <a:lstStyle/>
          <a:p>
            <a:fld id="{5377F3EB-D5E3-A246-B565-246304C1E950}" type="slidenum">
              <a:rPr lang="en-US" smtClean="0"/>
              <a:t>40</a:t>
            </a:fld>
            <a:endParaRPr lang="en-US"/>
          </a:p>
        </p:txBody>
      </p:sp>
      <p:grpSp>
        <p:nvGrpSpPr>
          <p:cNvPr id="16" name="Group 15">
            <a:extLst>
              <a:ext uri="{FF2B5EF4-FFF2-40B4-BE49-F238E27FC236}">
                <a16:creationId xmlns:a16="http://schemas.microsoft.com/office/drawing/2014/main" id="{AE743149-2A0D-D7FA-CC52-53ADE50F41AF}"/>
              </a:ext>
            </a:extLst>
          </p:cNvPr>
          <p:cNvGrpSpPr>
            <a:grpSpLocks noChangeAspect="1"/>
          </p:cNvGrpSpPr>
          <p:nvPr/>
        </p:nvGrpSpPr>
        <p:grpSpPr>
          <a:xfrm>
            <a:off x="375816" y="682260"/>
            <a:ext cx="6263392" cy="6157819"/>
            <a:chOff x="363344" y="606761"/>
            <a:chExt cx="4566464" cy="4489493"/>
          </a:xfrm>
        </p:grpSpPr>
        <p:grpSp>
          <p:nvGrpSpPr>
            <p:cNvPr id="10" name="Group 9">
              <a:extLst>
                <a:ext uri="{FF2B5EF4-FFF2-40B4-BE49-F238E27FC236}">
                  <a16:creationId xmlns:a16="http://schemas.microsoft.com/office/drawing/2014/main" id="{CE446739-459C-CA84-2EE0-5F72F18A2CB8}"/>
                </a:ext>
              </a:extLst>
            </p:cNvPr>
            <p:cNvGrpSpPr>
              <a:grpSpLocks noChangeAspect="1"/>
            </p:cNvGrpSpPr>
            <p:nvPr/>
          </p:nvGrpSpPr>
          <p:grpSpPr>
            <a:xfrm>
              <a:off x="363344" y="606761"/>
              <a:ext cx="4566464" cy="4489493"/>
              <a:chOff x="2228850" y="609601"/>
              <a:chExt cx="4760259" cy="4680022"/>
            </a:xfrm>
          </p:grpSpPr>
          <p:pic>
            <p:nvPicPr>
              <p:cNvPr id="8" name="Picture 7">
                <a:extLst>
                  <a:ext uri="{FF2B5EF4-FFF2-40B4-BE49-F238E27FC236}">
                    <a16:creationId xmlns:a16="http://schemas.microsoft.com/office/drawing/2014/main" id="{D9A81FE7-2572-91CF-F01A-B2CB8BD267F2}"/>
                  </a:ext>
                </a:extLst>
              </p:cNvPr>
              <p:cNvPicPr>
                <a:picLocks noChangeAspect="1"/>
              </p:cNvPicPr>
              <p:nvPr/>
            </p:nvPicPr>
            <p:blipFill rotWithShape="1">
              <a:blip r:embed="rId2"/>
              <a:srcRect t="70301" b="1"/>
              <a:stretch/>
            </p:blipFill>
            <p:spPr>
              <a:xfrm>
                <a:off x="2228850" y="4119798"/>
                <a:ext cx="4754880" cy="1169825"/>
              </a:xfrm>
              <a:prstGeom prst="rect">
                <a:avLst/>
              </a:prstGeom>
            </p:spPr>
          </p:pic>
          <p:pic>
            <p:nvPicPr>
              <p:cNvPr id="6" name="Picture 5">
                <a:extLst>
                  <a:ext uri="{FF2B5EF4-FFF2-40B4-BE49-F238E27FC236}">
                    <a16:creationId xmlns:a16="http://schemas.microsoft.com/office/drawing/2014/main" id="{F790E8C5-12DB-9868-7F4E-CE47DAA6E17B}"/>
                  </a:ext>
                </a:extLst>
              </p:cNvPr>
              <p:cNvPicPr>
                <a:picLocks noChangeAspect="1"/>
              </p:cNvPicPr>
              <p:nvPr/>
            </p:nvPicPr>
            <p:blipFill rotWithShape="1">
              <a:blip r:embed="rId3"/>
              <a:srcRect b="72633"/>
              <a:stretch/>
            </p:blipFill>
            <p:spPr>
              <a:xfrm>
                <a:off x="2228850" y="609601"/>
                <a:ext cx="4686300" cy="1073972"/>
              </a:xfrm>
              <a:prstGeom prst="rect">
                <a:avLst/>
              </a:prstGeom>
            </p:spPr>
          </p:pic>
          <p:pic>
            <p:nvPicPr>
              <p:cNvPr id="7" name="Picture 6">
                <a:extLst>
                  <a:ext uri="{FF2B5EF4-FFF2-40B4-BE49-F238E27FC236}">
                    <a16:creationId xmlns:a16="http://schemas.microsoft.com/office/drawing/2014/main" id="{D854FCF8-174C-64F0-944E-51B1826B0F15}"/>
                  </a:ext>
                </a:extLst>
              </p:cNvPr>
              <p:cNvPicPr>
                <a:picLocks noChangeAspect="1"/>
              </p:cNvPicPr>
              <p:nvPr/>
            </p:nvPicPr>
            <p:blipFill rotWithShape="1">
              <a:blip r:embed="rId2"/>
              <a:srcRect t="6846" b="72671"/>
              <a:stretch/>
            </p:blipFill>
            <p:spPr>
              <a:xfrm>
                <a:off x="2234229" y="1683573"/>
                <a:ext cx="4754880" cy="806802"/>
              </a:xfrm>
              <a:prstGeom prst="rect">
                <a:avLst/>
              </a:prstGeom>
            </p:spPr>
          </p:pic>
          <p:pic>
            <p:nvPicPr>
              <p:cNvPr id="9" name="Picture 8">
                <a:extLst>
                  <a:ext uri="{FF2B5EF4-FFF2-40B4-BE49-F238E27FC236}">
                    <a16:creationId xmlns:a16="http://schemas.microsoft.com/office/drawing/2014/main" id="{B7856A00-8024-18D0-4B66-65875F27D831}"/>
                  </a:ext>
                </a:extLst>
              </p:cNvPr>
              <p:cNvPicPr>
                <a:picLocks noChangeAspect="1"/>
              </p:cNvPicPr>
              <p:nvPr/>
            </p:nvPicPr>
            <p:blipFill rotWithShape="1">
              <a:blip r:embed="rId3"/>
              <a:srcRect t="27459" b="30292"/>
              <a:stretch/>
            </p:blipFill>
            <p:spPr>
              <a:xfrm>
                <a:off x="2228850" y="2508522"/>
                <a:ext cx="4686300" cy="1657967"/>
              </a:xfrm>
              <a:prstGeom prst="rect">
                <a:avLst/>
              </a:prstGeom>
            </p:spPr>
          </p:pic>
        </p:grpSp>
        <p:sp>
          <p:nvSpPr>
            <p:cNvPr id="11" name="TextBox 10">
              <a:extLst>
                <a:ext uri="{FF2B5EF4-FFF2-40B4-BE49-F238E27FC236}">
                  <a16:creationId xmlns:a16="http://schemas.microsoft.com/office/drawing/2014/main" id="{F55FFAA8-269A-EF9B-6F2C-52C234FCA2B4}"/>
                </a:ext>
              </a:extLst>
            </p:cNvPr>
            <p:cNvSpPr txBox="1"/>
            <p:nvPr/>
          </p:nvSpPr>
          <p:spPr>
            <a:xfrm>
              <a:off x="1006981" y="809015"/>
              <a:ext cx="998308" cy="306621"/>
            </a:xfrm>
            <a:prstGeom prst="rect">
              <a:avLst/>
            </a:prstGeom>
            <a:noFill/>
          </p:spPr>
          <p:txBody>
            <a:bodyPr wrap="none" rtlCol="0">
              <a:spAutoFit/>
            </a:bodyPr>
            <a:lstStyle/>
            <a:p>
              <a:r>
                <a:rPr lang="en-US" sz="2133" dirty="0">
                  <a:latin typeface="Arial Narrow" panose="020B0604020202020204" pitchFamily="34" charset="0"/>
                  <a:cs typeface="Arial Narrow" panose="020B0604020202020204" pitchFamily="34" charset="0"/>
                </a:rPr>
                <a:t>PUI Density</a:t>
              </a:r>
            </a:p>
          </p:txBody>
        </p:sp>
        <p:sp>
          <p:nvSpPr>
            <p:cNvPr id="12" name="TextBox 11">
              <a:extLst>
                <a:ext uri="{FF2B5EF4-FFF2-40B4-BE49-F238E27FC236}">
                  <a16:creationId xmlns:a16="http://schemas.microsoft.com/office/drawing/2014/main" id="{CD399BCE-EC21-190A-7850-EA0B61C374FF}"/>
                </a:ext>
              </a:extLst>
            </p:cNvPr>
            <p:cNvSpPr txBox="1"/>
            <p:nvPr/>
          </p:nvSpPr>
          <p:spPr>
            <a:xfrm>
              <a:off x="982518" y="3943957"/>
              <a:ext cx="3352780" cy="306621"/>
            </a:xfrm>
            <a:prstGeom prst="rect">
              <a:avLst/>
            </a:prstGeom>
            <a:noFill/>
          </p:spPr>
          <p:txBody>
            <a:bodyPr wrap="none" rtlCol="0">
              <a:spAutoFit/>
            </a:bodyPr>
            <a:lstStyle/>
            <a:p>
              <a:r>
                <a:rPr lang="en-US" sz="2133" dirty="0">
                  <a:latin typeface="Arial Narrow" panose="020B0604020202020204" pitchFamily="34" charset="0"/>
                  <a:cs typeface="Arial Narrow" panose="020B0604020202020204" pitchFamily="34" charset="0"/>
                </a:rPr>
                <a:t>Ratio PUI Thermal to SW Dynamic Pressure</a:t>
              </a:r>
            </a:p>
          </p:txBody>
        </p:sp>
        <p:sp>
          <p:nvSpPr>
            <p:cNvPr id="13" name="TextBox 12">
              <a:extLst>
                <a:ext uri="{FF2B5EF4-FFF2-40B4-BE49-F238E27FC236}">
                  <a16:creationId xmlns:a16="http://schemas.microsoft.com/office/drawing/2014/main" id="{025F7467-80A1-5137-E9A1-6D2C87733599}"/>
                </a:ext>
              </a:extLst>
            </p:cNvPr>
            <p:cNvSpPr txBox="1"/>
            <p:nvPr/>
          </p:nvSpPr>
          <p:spPr>
            <a:xfrm>
              <a:off x="982518" y="3203966"/>
              <a:ext cx="1751655" cy="306621"/>
            </a:xfrm>
            <a:prstGeom prst="rect">
              <a:avLst/>
            </a:prstGeom>
            <a:noFill/>
          </p:spPr>
          <p:txBody>
            <a:bodyPr wrap="none" rtlCol="0">
              <a:spAutoFit/>
            </a:bodyPr>
            <a:lstStyle/>
            <a:p>
              <a:r>
                <a:rPr lang="en-US" sz="2133" dirty="0">
                  <a:latin typeface="Arial Narrow" panose="020B0604020202020204" pitchFamily="34" charset="0"/>
                  <a:cs typeface="Arial Narrow" panose="020B0604020202020204" pitchFamily="34" charset="0"/>
                </a:rPr>
                <a:t>PUI Thermal Pressure</a:t>
              </a:r>
            </a:p>
          </p:txBody>
        </p:sp>
        <p:sp>
          <p:nvSpPr>
            <p:cNvPr id="14" name="TextBox 13">
              <a:extLst>
                <a:ext uri="{FF2B5EF4-FFF2-40B4-BE49-F238E27FC236}">
                  <a16:creationId xmlns:a16="http://schemas.microsoft.com/office/drawing/2014/main" id="{5C27B7D4-BCA8-4AF3-A761-62A61DC81EE6}"/>
                </a:ext>
              </a:extLst>
            </p:cNvPr>
            <p:cNvSpPr txBox="1"/>
            <p:nvPr/>
          </p:nvSpPr>
          <p:spPr>
            <a:xfrm>
              <a:off x="982518" y="2388325"/>
              <a:ext cx="2013585" cy="306621"/>
            </a:xfrm>
            <a:prstGeom prst="rect">
              <a:avLst/>
            </a:prstGeom>
            <a:noFill/>
          </p:spPr>
          <p:txBody>
            <a:bodyPr wrap="none" rtlCol="0">
              <a:spAutoFit/>
            </a:bodyPr>
            <a:lstStyle/>
            <a:p>
              <a:r>
                <a:rPr lang="en-US" sz="2133" dirty="0">
                  <a:latin typeface="Arial Narrow" panose="020B0604020202020204" pitchFamily="34" charset="0"/>
                  <a:cs typeface="Arial Narrow" panose="020B0604020202020204" pitchFamily="34" charset="0"/>
                </a:rPr>
                <a:t>PUI Thermal Temperature</a:t>
              </a:r>
            </a:p>
          </p:txBody>
        </p:sp>
        <p:sp>
          <p:nvSpPr>
            <p:cNvPr id="15" name="TextBox 14">
              <a:extLst>
                <a:ext uri="{FF2B5EF4-FFF2-40B4-BE49-F238E27FC236}">
                  <a16:creationId xmlns:a16="http://schemas.microsoft.com/office/drawing/2014/main" id="{7D64BF37-02D5-A019-6398-25E14E5C83F7}"/>
                </a:ext>
              </a:extLst>
            </p:cNvPr>
            <p:cNvSpPr txBox="1"/>
            <p:nvPr/>
          </p:nvSpPr>
          <p:spPr>
            <a:xfrm>
              <a:off x="982518" y="1603989"/>
              <a:ext cx="1996522" cy="306621"/>
            </a:xfrm>
            <a:prstGeom prst="rect">
              <a:avLst/>
            </a:prstGeom>
            <a:noFill/>
          </p:spPr>
          <p:txBody>
            <a:bodyPr wrap="none" rtlCol="0">
              <a:spAutoFit/>
            </a:bodyPr>
            <a:lstStyle/>
            <a:p>
              <a:r>
                <a:rPr lang="en-US" sz="2133" dirty="0">
                  <a:latin typeface="Arial Narrow" panose="020B0604020202020204" pitchFamily="34" charset="0"/>
                  <a:cs typeface="Arial Narrow" panose="020B0604020202020204" pitchFamily="34" charset="0"/>
                </a:rPr>
                <a:t>Ratio PUI to Total Density</a:t>
              </a:r>
            </a:p>
          </p:txBody>
        </p:sp>
      </p:grpSp>
      <p:sp>
        <p:nvSpPr>
          <p:cNvPr id="17" name="TextBox 16">
            <a:extLst>
              <a:ext uri="{FF2B5EF4-FFF2-40B4-BE49-F238E27FC236}">
                <a16:creationId xmlns:a16="http://schemas.microsoft.com/office/drawing/2014/main" id="{A1CEE1E7-6847-DAA0-6E05-CB00243743A1}"/>
              </a:ext>
            </a:extLst>
          </p:cNvPr>
          <p:cNvSpPr txBox="1"/>
          <p:nvPr/>
        </p:nvSpPr>
        <p:spPr>
          <a:xfrm>
            <a:off x="4635376" y="6445211"/>
            <a:ext cx="2371162" cy="420564"/>
          </a:xfrm>
          <a:prstGeom prst="rect">
            <a:avLst/>
          </a:prstGeom>
          <a:noFill/>
        </p:spPr>
        <p:txBody>
          <a:bodyPr wrap="none" rtlCol="0">
            <a:spAutoFit/>
          </a:bodyPr>
          <a:lstStyle/>
          <a:p>
            <a:r>
              <a:rPr lang="en-US" sz="2133" i="1" dirty="0">
                <a:latin typeface="Arial Narrow" panose="020B0604020202020204" pitchFamily="34" charset="0"/>
                <a:cs typeface="Arial Narrow" panose="020B0604020202020204" pitchFamily="34" charset="0"/>
              </a:rPr>
              <a:t>McComas et al., 2021</a:t>
            </a:r>
          </a:p>
        </p:txBody>
      </p:sp>
      <p:sp>
        <p:nvSpPr>
          <p:cNvPr id="18" name="TextBox 17">
            <a:extLst>
              <a:ext uri="{FF2B5EF4-FFF2-40B4-BE49-F238E27FC236}">
                <a16:creationId xmlns:a16="http://schemas.microsoft.com/office/drawing/2014/main" id="{95A01F2F-7CA4-08F2-E9DF-BA14AE9DEC00}"/>
              </a:ext>
            </a:extLst>
          </p:cNvPr>
          <p:cNvSpPr txBox="1"/>
          <p:nvPr/>
        </p:nvSpPr>
        <p:spPr>
          <a:xfrm>
            <a:off x="3075204" y="973858"/>
            <a:ext cx="1760418" cy="461665"/>
          </a:xfrm>
          <a:prstGeom prst="rect">
            <a:avLst/>
          </a:prstGeom>
          <a:noFill/>
        </p:spPr>
        <p:txBody>
          <a:bodyPr wrap="none" rtlCol="0">
            <a:spAutoFit/>
          </a:bodyPr>
          <a:lstStyle/>
          <a:p>
            <a:r>
              <a:rPr lang="en-US" sz="2400" dirty="0">
                <a:solidFill>
                  <a:srgbClr val="FF8001"/>
                </a:solidFill>
                <a:latin typeface="Arial Narrow" panose="020B0604020202020204" pitchFamily="34" charset="0"/>
                <a:cs typeface="Arial Narrow" panose="020B0604020202020204" pitchFamily="34" charset="0"/>
              </a:rPr>
              <a:t>New Horizons</a:t>
            </a:r>
          </a:p>
        </p:txBody>
      </p:sp>
    </p:spTree>
    <p:extLst>
      <p:ext uri="{BB962C8B-B14F-4D97-AF65-F5344CB8AC3E}">
        <p14:creationId xmlns:p14="http://schemas.microsoft.com/office/powerpoint/2010/main" val="6517779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8881-DD62-43BC-D951-726FE78219E6}"/>
              </a:ext>
            </a:extLst>
          </p:cNvPr>
          <p:cNvSpPr>
            <a:spLocks noGrp="1"/>
          </p:cNvSpPr>
          <p:nvPr>
            <p:ph type="title"/>
          </p:nvPr>
        </p:nvSpPr>
        <p:spPr>
          <a:xfrm>
            <a:off x="1060864" y="62995"/>
            <a:ext cx="10117776" cy="677780"/>
          </a:xfrm>
        </p:spPr>
        <p:txBody>
          <a:bodyPr>
            <a:normAutofit fontScale="90000"/>
          </a:bodyPr>
          <a:lstStyle/>
          <a:p>
            <a:r>
              <a:rPr lang="en-US" dirty="0"/>
              <a:t>Zoom of Voyager 2  Termination Shock Crossing</a:t>
            </a:r>
          </a:p>
        </p:txBody>
      </p:sp>
      <p:sp>
        <p:nvSpPr>
          <p:cNvPr id="4" name="Slide Number Placeholder 3">
            <a:extLst>
              <a:ext uri="{FF2B5EF4-FFF2-40B4-BE49-F238E27FC236}">
                <a16:creationId xmlns:a16="http://schemas.microsoft.com/office/drawing/2014/main" id="{52D1F2A1-9302-2E56-D53A-583310BB0D20}"/>
              </a:ext>
            </a:extLst>
          </p:cNvPr>
          <p:cNvSpPr>
            <a:spLocks noGrp="1"/>
          </p:cNvSpPr>
          <p:nvPr>
            <p:ph type="sldNum" sz="quarter" idx="12"/>
          </p:nvPr>
        </p:nvSpPr>
        <p:spPr/>
        <p:txBody>
          <a:bodyPr/>
          <a:lstStyle/>
          <a:p>
            <a:fld id="{5377F3EB-D5E3-A246-B565-246304C1E950}" type="slidenum">
              <a:rPr lang="en-US" smtClean="0"/>
              <a:t>41</a:t>
            </a:fld>
            <a:endParaRPr lang="en-US"/>
          </a:p>
        </p:txBody>
      </p:sp>
      <p:grpSp>
        <p:nvGrpSpPr>
          <p:cNvPr id="29" name="Group 28">
            <a:extLst>
              <a:ext uri="{FF2B5EF4-FFF2-40B4-BE49-F238E27FC236}">
                <a16:creationId xmlns:a16="http://schemas.microsoft.com/office/drawing/2014/main" id="{0B4BFBE5-2BED-19AF-98BF-DA7290836071}"/>
              </a:ext>
            </a:extLst>
          </p:cNvPr>
          <p:cNvGrpSpPr/>
          <p:nvPr/>
        </p:nvGrpSpPr>
        <p:grpSpPr>
          <a:xfrm>
            <a:off x="5307617" y="819941"/>
            <a:ext cx="6274783" cy="5921735"/>
            <a:chOff x="3980712" y="614955"/>
            <a:chExt cx="4706087" cy="4441301"/>
          </a:xfrm>
        </p:grpSpPr>
        <p:pic>
          <p:nvPicPr>
            <p:cNvPr id="8" name="Picture 7">
              <a:extLst>
                <a:ext uri="{FF2B5EF4-FFF2-40B4-BE49-F238E27FC236}">
                  <a16:creationId xmlns:a16="http://schemas.microsoft.com/office/drawing/2014/main" id="{26912007-F71A-53F8-7F7F-90DD816CCFA8}"/>
                </a:ext>
              </a:extLst>
            </p:cNvPr>
            <p:cNvPicPr>
              <a:picLocks noChangeAspect="1"/>
            </p:cNvPicPr>
            <p:nvPr/>
          </p:nvPicPr>
          <p:blipFill rotWithShape="1">
            <a:blip r:embed="rId2"/>
            <a:srcRect l="28293" t="75944"/>
            <a:stretch/>
          </p:blipFill>
          <p:spPr>
            <a:xfrm>
              <a:off x="3980712" y="3549214"/>
              <a:ext cx="4706087" cy="1507042"/>
            </a:xfrm>
            <a:prstGeom prst="rect">
              <a:avLst/>
            </a:prstGeom>
          </p:spPr>
        </p:pic>
        <p:pic>
          <p:nvPicPr>
            <p:cNvPr id="10" name="Picture 9">
              <a:extLst>
                <a:ext uri="{FF2B5EF4-FFF2-40B4-BE49-F238E27FC236}">
                  <a16:creationId xmlns:a16="http://schemas.microsoft.com/office/drawing/2014/main" id="{69030908-F840-D60B-3EEA-5CA08957FB91}"/>
                </a:ext>
              </a:extLst>
            </p:cNvPr>
            <p:cNvPicPr>
              <a:picLocks noChangeAspect="1"/>
            </p:cNvPicPr>
            <p:nvPr/>
          </p:nvPicPr>
          <p:blipFill rotWithShape="1">
            <a:blip r:embed="rId2"/>
            <a:srcRect l="28293" b="52640"/>
            <a:stretch/>
          </p:blipFill>
          <p:spPr>
            <a:xfrm>
              <a:off x="3980712" y="614955"/>
              <a:ext cx="4706087" cy="2967017"/>
            </a:xfrm>
            <a:prstGeom prst="rect">
              <a:avLst/>
            </a:prstGeom>
          </p:spPr>
        </p:pic>
      </p:grpSp>
      <p:sp>
        <p:nvSpPr>
          <p:cNvPr id="9" name="TextBox 8">
            <a:extLst>
              <a:ext uri="{FF2B5EF4-FFF2-40B4-BE49-F238E27FC236}">
                <a16:creationId xmlns:a16="http://schemas.microsoft.com/office/drawing/2014/main" id="{2D68DDC1-6C91-EFAA-C12F-EE36C42BBCD9}"/>
              </a:ext>
            </a:extLst>
          </p:cNvPr>
          <p:cNvSpPr txBox="1"/>
          <p:nvPr/>
        </p:nvSpPr>
        <p:spPr>
          <a:xfrm>
            <a:off x="8423941" y="6402328"/>
            <a:ext cx="3106941" cy="400110"/>
          </a:xfrm>
          <a:prstGeom prst="rect">
            <a:avLst/>
          </a:prstGeom>
          <a:noFill/>
        </p:spPr>
        <p:txBody>
          <a:bodyPr wrap="none" rtlCol="0">
            <a:spAutoFit/>
          </a:bodyPr>
          <a:lstStyle/>
          <a:p>
            <a:r>
              <a:rPr lang="en-US" sz="2000" i="1" dirty="0">
                <a:latin typeface="Arial" panose="020B0604020202020204" pitchFamily="34" charset="0"/>
                <a:cs typeface="Arial" panose="020B0604020202020204" pitchFamily="34" charset="0"/>
              </a:rPr>
              <a:t>Richardson &amp; Stone 2009</a:t>
            </a:r>
          </a:p>
        </p:txBody>
      </p:sp>
      <p:sp>
        <p:nvSpPr>
          <p:cNvPr id="3" name="Content Placeholder 2">
            <a:extLst>
              <a:ext uri="{FF2B5EF4-FFF2-40B4-BE49-F238E27FC236}">
                <a16:creationId xmlns:a16="http://schemas.microsoft.com/office/drawing/2014/main" id="{C274992C-AA3A-2D92-2C85-B10766E9520D}"/>
              </a:ext>
            </a:extLst>
          </p:cNvPr>
          <p:cNvSpPr>
            <a:spLocks noGrp="1"/>
          </p:cNvSpPr>
          <p:nvPr>
            <p:ph idx="1"/>
          </p:nvPr>
        </p:nvSpPr>
        <p:spPr>
          <a:xfrm>
            <a:off x="188144" y="1047977"/>
            <a:ext cx="5559515" cy="5450963"/>
          </a:xfrm>
        </p:spPr>
        <p:txBody>
          <a:bodyPr/>
          <a:lstStyle/>
          <a:p>
            <a:r>
              <a:rPr lang="en-US" dirty="0"/>
              <a:t>Slow decrease in speed on approach to Termination Shock (TS).</a:t>
            </a:r>
          </a:p>
          <a:p>
            <a:endParaRPr lang="en-US" dirty="0"/>
          </a:p>
          <a:p>
            <a:r>
              <a:rPr lang="en-US" dirty="0"/>
              <a:t>Sharp drop in speed at the TS.</a:t>
            </a:r>
          </a:p>
          <a:p>
            <a:endParaRPr lang="en-US" dirty="0"/>
          </a:p>
          <a:p>
            <a:r>
              <a:rPr lang="en-US" dirty="0"/>
              <a:t>Density and temperature elevated at beyond the TS. </a:t>
            </a:r>
          </a:p>
        </p:txBody>
      </p:sp>
      <p:sp>
        <p:nvSpPr>
          <p:cNvPr id="5" name="TextBox 4">
            <a:extLst>
              <a:ext uri="{FF2B5EF4-FFF2-40B4-BE49-F238E27FC236}">
                <a16:creationId xmlns:a16="http://schemas.microsoft.com/office/drawing/2014/main" id="{1233F31F-B04C-5CCE-8AD8-5F496D7F8743}"/>
              </a:ext>
            </a:extLst>
          </p:cNvPr>
          <p:cNvSpPr txBox="1"/>
          <p:nvPr/>
        </p:nvSpPr>
        <p:spPr>
          <a:xfrm>
            <a:off x="7170082" y="1771714"/>
            <a:ext cx="2232021" cy="338554"/>
          </a:xfrm>
          <a:prstGeom prst="rect">
            <a:avLst/>
          </a:prstGeom>
          <a:noFill/>
        </p:spPr>
        <p:txBody>
          <a:bodyPr wrap="none" rtlCol="0">
            <a:spAutoFit/>
          </a:bodyPr>
          <a:lstStyle/>
          <a:p>
            <a:r>
              <a:rPr lang="en-US" sz="1600" dirty="0">
                <a:solidFill>
                  <a:srgbClr val="F600FF"/>
                </a:solidFill>
                <a:latin typeface="Arial Narrow" panose="020B0604020202020204" pitchFamily="34" charset="0"/>
                <a:cs typeface="Arial Narrow" panose="020B0604020202020204" pitchFamily="34" charset="0"/>
              </a:rPr>
              <a:t>Speed decrease prior to TS</a:t>
            </a:r>
          </a:p>
        </p:txBody>
      </p:sp>
      <p:sp>
        <p:nvSpPr>
          <p:cNvPr id="14" name="Left Brace 13">
            <a:extLst>
              <a:ext uri="{FF2B5EF4-FFF2-40B4-BE49-F238E27FC236}">
                <a16:creationId xmlns:a16="http://schemas.microsoft.com/office/drawing/2014/main" id="{8E1CE22B-4499-17F3-ADC3-C2CCFC5367AA}"/>
              </a:ext>
            </a:extLst>
          </p:cNvPr>
          <p:cNvSpPr/>
          <p:nvPr/>
        </p:nvSpPr>
        <p:spPr>
          <a:xfrm rot="16200000">
            <a:off x="8137845" y="515435"/>
            <a:ext cx="389320" cy="2161280"/>
          </a:xfrm>
          <a:prstGeom prst="leftBrace">
            <a:avLst/>
          </a:prstGeom>
          <a:ln>
            <a:solidFill>
              <a:srgbClr val="F600FF"/>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solidFill>
                <a:srgbClr val="F600FF"/>
              </a:solidFill>
            </a:endParaRPr>
          </a:p>
        </p:txBody>
      </p:sp>
      <p:sp>
        <p:nvSpPr>
          <p:cNvPr id="15" name="TextBox 14">
            <a:extLst>
              <a:ext uri="{FF2B5EF4-FFF2-40B4-BE49-F238E27FC236}">
                <a16:creationId xmlns:a16="http://schemas.microsoft.com/office/drawing/2014/main" id="{86CE77FC-29E8-CD56-ECBB-E6FFD8DC0380}"/>
              </a:ext>
            </a:extLst>
          </p:cNvPr>
          <p:cNvSpPr txBox="1"/>
          <p:nvPr/>
        </p:nvSpPr>
        <p:spPr>
          <a:xfrm>
            <a:off x="9231456" y="618236"/>
            <a:ext cx="506870" cy="461665"/>
          </a:xfrm>
          <a:prstGeom prst="rect">
            <a:avLst/>
          </a:prstGeom>
          <a:noFill/>
        </p:spPr>
        <p:txBody>
          <a:bodyPr wrap="none" rtlCol="0">
            <a:spAutoFit/>
          </a:bodyPr>
          <a:lstStyle/>
          <a:p>
            <a:r>
              <a:rPr lang="en-US" sz="2400" dirty="0">
                <a:solidFill>
                  <a:srgbClr val="9B25FF"/>
                </a:solidFill>
                <a:latin typeface="Arial Narrow" panose="020B0604020202020204" pitchFamily="34" charset="0"/>
                <a:cs typeface="Arial Narrow" panose="020B0604020202020204" pitchFamily="34" charset="0"/>
              </a:rPr>
              <a:t>TS</a:t>
            </a:r>
            <a:endParaRPr lang="en-US" sz="2400" dirty="0">
              <a:solidFill>
                <a:srgbClr val="9B25FF"/>
              </a:solidFill>
            </a:endParaRPr>
          </a:p>
        </p:txBody>
      </p:sp>
      <p:cxnSp>
        <p:nvCxnSpPr>
          <p:cNvPr id="17" name="Straight Connector 16">
            <a:extLst>
              <a:ext uri="{FF2B5EF4-FFF2-40B4-BE49-F238E27FC236}">
                <a16:creationId xmlns:a16="http://schemas.microsoft.com/office/drawing/2014/main" id="{15D09D75-692E-8E2D-D9FC-AA37E0FC5E71}"/>
              </a:ext>
            </a:extLst>
          </p:cNvPr>
          <p:cNvCxnSpPr>
            <a:cxnSpLocks/>
          </p:cNvCxnSpPr>
          <p:nvPr/>
        </p:nvCxnSpPr>
        <p:spPr>
          <a:xfrm>
            <a:off x="9742088" y="1013036"/>
            <a:ext cx="0" cy="4974336"/>
          </a:xfrm>
          <a:prstGeom prst="line">
            <a:avLst/>
          </a:prstGeom>
          <a:ln w="19050">
            <a:solidFill>
              <a:srgbClr val="9B25FF"/>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E8EC6BEC-5E99-5482-FBD6-B6A4A1B88245}"/>
              </a:ext>
            </a:extLst>
          </p:cNvPr>
          <p:cNvSpPr/>
          <p:nvPr/>
        </p:nvSpPr>
        <p:spPr>
          <a:xfrm rot="16200000">
            <a:off x="5173452" y="1450133"/>
            <a:ext cx="1440873" cy="451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54DD1C01-D5ED-ABF8-4793-1D13DAA81C0A}"/>
              </a:ext>
            </a:extLst>
          </p:cNvPr>
          <p:cNvSpPr/>
          <p:nvPr/>
        </p:nvSpPr>
        <p:spPr>
          <a:xfrm rot="16200000">
            <a:off x="5004336" y="2857109"/>
            <a:ext cx="1440873" cy="451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72426278-BD99-E0D7-8E2D-82B62CFCF3E0}"/>
              </a:ext>
            </a:extLst>
          </p:cNvPr>
          <p:cNvSpPr/>
          <p:nvPr/>
        </p:nvSpPr>
        <p:spPr>
          <a:xfrm rot="16200000">
            <a:off x="5234958" y="4056917"/>
            <a:ext cx="1212076" cy="451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C722C406-D3C1-08EA-8109-F8ACCED5A9F7}"/>
              </a:ext>
            </a:extLst>
          </p:cNvPr>
          <p:cNvSpPr/>
          <p:nvPr/>
        </p:nvSpPr>
        <p:spPr>
          <a:xfrm rot="16200000">
            <a:off x="5093176" y="5360633"/>
            <a:ext cx="1440873" cy="451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BDCFFDAD-572A-1679-2998-FC23853A44A8}"/>
              </a:ext>
            </a:extLst>
          </p:cNvPr>
          <p:cNvSpPr txBox="1"/>
          <p:nvPr/>
        </p:nvSpPr>
        <p:spPr>
          <a:xfrm rot="16200000">
            <a:off x="5163202" y="1401423"/>
            <a:ext cx="1168910" cy="420564"/>
          </a:xfrm>
          <a:prstGeom prst="rect">
            <a:avLst/>
          </a:prstGeom>
          <a:noFill/>
        </p:spPr>
        <p:txBody>
          <a:bodyPr wrap="none" rtlCol="0">
            <a:spAutoFit/>
          </a:bodyPr>
          <a:lstStyle/>
          <a:p>
            <a:r>
              <a:rPr lang="en-US" sz="2133" dirty="0">
                <a:latin typeface="Arial" panose="020B0604020202020204" pitchFamily="34" charset="0"/>
                <a:cs typeface="Arial" panose="020B0604020202020204" pitchFamily="34" charset="0"/>
              </a:rPr>
              <a:t>V [km/s]</a:t>
            </a:r>
          </a:p>
        </p:txBody>
      </p:sp>
      <p:sp>
        <p:nvSpPr>
          <p:cNvPr id="23" name="TextBox 22">
            <a:extLst>
              <a:ext uri="{FF2B5EF4-FFF2-40B4-BE49-F238E27FC236}">
                <a16:creationId xmlns:a16="http://schemas.microsoft.com/office/drawing/2014/main" id="{DA977152-F799-E2AE-E9AF-DF0351D86E27}"/>
              </a:ext>
            </a:extLst>
          </p:cNvPr>
          <p:cNvSpPr txBox="1"/>
          <p:nvPr/>
        </p:nvSpPr>
        <p:spPr>
          <a:xfrm rot="16200000">
            <a:off x="5499367" y="3873193"/>
            <a:ext cx="755207" cy="420564"/>
          </a:xfrm>
          <a:prstGeom prst="rect">
            <a:avLst/>
          </a:prstGeom>
          <a:noFill/>
        </p:spPr>
        <p:txBody>
          <a:bodyPr wrap="none" rtlCol="0">
            <a:spAutoFit/>
          </a:bodyPr>
          <a:lstStyle/>
          <a:p>
            <a:r>
              <a:rPr lang="en-US" sz="2133" dirty="0">
                <a:latin typeface="Arial" panose="020B0604020202020204" pitchFamily="34" charset="0"/>
                <a:cs typeface="Arial" panose="020B0604020202020204" pitchFamily="34" charset="0"/>
              </a:rPr>
              <a:t>T [K]</a:t>
            </a:r>
          </a:p>
        </p:txBody>
      </p:sp>
      <p:sp>
        <p:nvSpPr>
          <p:cNvPr id="22" name="TextBox 21">
            <a:extLst>
              <a:ext uri="{FF2B5EF4-FFF2-40B4-BE49-F238E27FC236}">
                <a16:creationId xmlns:a16="http://schemas.microsoft.com/office/drawing/2014/main" id="{5F0C47B0-E72F-9EE5-705D-D7335774AC82}"/>
              </a:ext>
            </a:extLst>
          </p:cNvPr>
          <p:cNvSpPr txBox="1"/>
          <p:nvPr/>
        </p:nvSpPr>
        <p:spPr>
          <a:xfrm rot="16200000">
            <a:off x="5203276" y="2673223"/>
            <a:ext cx="1088760" cy="420564"/>
          </a:xfrm>
          <a:prstGeom prst="rect">
            <a:avLst/>
          </a:prstGeom>
          <a:noFill/>
        </p:spPr>
        <p:txBody>
          <a:bodyPr wrap="none" rtlCol="0">
            <a:spAutoFit/>
          </a:bodyPr>
          <a:lstStyle/>
          <a:p>
            <a:r>
              <a:rPr lang="en-US" sz="2133" dirty="0">
                <a:latin typeface="Arial" panose="020B0604020202020204" pitchFamily="34" charset="0"/>
                <a:cs typeface="Arial" panose="020B0604020202020204" pitchFamily="34" charset="0"/>
              </a:rPr>
              <a:t>n [cm</a:t>
            </a:r>
            <a:r>
              <a:rPr lang="en-US" sz="2133" baseline="30000" dirty="0">
                <a:latin typeface="Arial" panose="020B0604020202020204" pitchFamily="34" charset="0"/>
                <a:cs typeface="Arial" panose="020B0604020202020204" pitchFamily="34" charset="0"/>
              </a:rPr>
              <a:t>-3</a:t>
            </a:r>
            <a:r>
              <a:rPr lang="en-US" sz="2133" dirty="0">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0F1B8312-27C4-C78D-E615-980F9E7C892A}"/>
              </a:ext>
            </a:extLst>
          </p:cNvPr>
          <p:cNvSpPr txBox="1"/>
          <p:nvPr/>
        </p:nvSpPr>
        <p:spPr>
          <a:xfrm rot="16200000">
            <a:off x="5150263" y="4888433"/>
            <a:ext cx="1053494" cy="748795"/>
          </a:xfrm>
          <a:prstGeom prst="rect">
            <a:avLst/>
          </a:prstGeom>
          <a:noFill/>
        </p:spPr>
        <p:txBody>
          <a:bodyPr wrap="none" rtlCol="0">
            <a:spAutoFit/>
          </a:bodyPr>
          <a:lstStyle/>
          <a:p>
            <a:br>
              <a:rPr lang="en-US" sz="2133" dirty="0">
                <a:latin typeface="Arial" panose="020B0604020202020204" pitchFamily="34" charset="0"/>
                <a:cs typeface="Arial" panose="020B0604020202020204" pitchFamily="34" charset="0"/>
              </a:rPr>
            </a:br>
            <a:r>
              <a:rPr lang="en-US" sz="2133" dirty="0">
                <a:latin typeface="Arial" panose="020B0604020202020204" pitchFamily="34" charset="0"/>
                <a:cs typeface="Arial" panose="020B0604020202020204" pitchFamily="34" charset="0"/>
              </a:rPr>
              <a:t>|B| [</a:t>
            </a:r>
            <a:r>
              <a:rPr lang="en-US" sz="2133" dirty="0" err="1">
                <a:latin typeface="Arial" panose="020B0604020202020204" pitchFamily="34" charset="0"/>
                <a:cs typeface="Arial" panose="020B0604020202020204" pitchFamily="34" charset="0"/>
              </a:rPr>
              <a:t>nT</a:t>
            </a:r>
            <a:r>
              <a:rPr lang="en-US" sz="2133" dirty="0">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D576EBE8-5EC8-BEF1-24FF-558830A86D6B}"/>
              </a:ext>
            </a:extLst>
          </p:cNvPr>
          <p:cNvSpPr/>
          <p:nvPr/>
        </p:nvSpPr>
        <p:spPr>
          <a:xfrm>
            <a:off x="7876601" y="6295762"/>
            <a:ext cx="1536544" cy="225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5AB9EC36-9693-289C-2B64-BB0352F8D28B}"/>
              </a:ext>
            </a:extLst>
          </p:cNvPr>
          <p:cNvSpPr txBox="1"/>
          <p:nvPr/>
        </p:nvSpPr>
        <p:spPr>
          <a:xfrm>
            <a:off x="7674738" y="6150121"/>
            <a:ext cx="1760290" cy="420564"/>
          </a:xfrm>
          <a:prstGeom prst="rect">
            <a:avLst/>
          </a:prstGeom>
          <a:noFill/>
        </p:spPr>
        <p:txBody>
          <a:bodyPr wrap="none" rtlCol="0">
            <a:spAutoFit/>
          </a:bodyPr>
          <a:lstStyle/>
          <a:p>
            <a:r>
              <a:rPr lang="en-US" sz="2133" dirty="0">
                <a:latin typeface="Arial" panose="020B0604020202020204" pitchFamily="34" charset="0"/>
                <a:cs typeface="Arial" panose="020B0604020202020204" pitchFamily="34" charset="0"/>
              </a:rPr>
              <a:t>DOY of 2007</a:t>
            </a:r>
          </a:p>
        </p:txBody>
      </p:sp>
      <p:sp>
        <p:nvSpPr>
          <p:cNvPr id="34" name="TextBox 33">
            <a:extLst>
              <a:ext uri="{FF2B5EF4-FFF2-40B4-BE49-F238E27FC236}">
                <a16:creationId xmlns:a16="http://schemas.microsoft.com/office/drawing/2014/main" id="{C6E0B4FD-F7D3-403F-316D-B050060915BB}"/>
              </a:ext>
            </a:extLst>
          </p:cNvPr>
          <p:cNvSpPr txBox="1"/>
          <p:nvPr/>
        </p:nvSpPr>
        <p:spPr>
          <a:xfrm>
            <a:off x="6395341" y="554464"/>
            <a:ext cx="1374864"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Voyager 2</a:t>
            </a:r>
          </a:p>
        </p:txBody>
      </p:sp>
      <p:sp>
        <p:nvSpPr>
          <p:cNvPr id="11" name="Rectangle 10">
            <a:extLst>
              <a:ext uri="{FF2B5EF4-FFF2-40B4-BE49-F238E27FC236}">
                <a16:creationId xmlns:a16="http://schemas.microsoft.com/office/drawing/2014/main" id="{E8FBB206-46CC-70C7-4C41-9ACFEBFFEED4}"/>
              </a:ext>
            </a:extLst>
          </p:cNvPr>
          <p:cNvSpPr/>
          <p:nvPr/>
        </p:nvSpPr>
        <p:spPr>
          <a:xfrm>
            <a:off x="6196854" y="1296015"/>
            <a:ext cx="4500780" cy="474204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536676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FCEB75-876E-A419-96B0-C0D1BD86C614}"/>
              </a:ext>
            </a:extLst>
          </p:cNvPr>
          <p:cNvSpPr>
            <a:spLocks noGrp="1"/>
          </p:cNvSpPr>
          <p:nvPr>
            <p:ph type="sldNum" sz="quarter" idx="12"/>
          </p:nvPr>
        </p:nvSpPr>
        <p:spPr/>
        <p:txBody>
          <a:bodyPr/>
          <a:lstStyle/>
          <a:p>
            <a:fld id="{5377F3EB-D5E3-A246-B565-246304C1E950}" type="slidenum">
              <a:rPr lang="en-US" smtClean="0"/>
              <a:t>42</a:t>
            </a:fld>
            <a:endParaRPr lang="en-US"/>
          </a:p>
        </p:txBody>
      </p:sp>
      <p:sp>
        <p:nvSpPr>
          <p:cNvPr id="7" name="TextBox 6">
            <a:extLst>
              <a:ext uri="{FF2B5EF4-FFF2-40B4-BE49-F238E27FC236}">
                <a16:creationId xmlns:a16="http://schemas.microsoft.com/office/drawing/2014/main" id="{471AD890-021A-71B7-AB87-727FB8E3E399}"/>
              </a:ext>
            </a:extLst>
          </p:cNvPr>
          <p:cNvSpPr txBox="1"/>
          <p:nvPr/>
        </p:nvSpPr>
        <p:spPr>
          <a:xfrm>
            <a:off x="6718404" y="1601476"/>
            <a:ext cx="2017377" cy="420564"/>
          </a:xfrm>
          <a:prstGeom prst="rect">
            <a:avLst/>
          </a:prstGeom>
          <a:noFill/>
        </p:spPr>
        <p:txBody>
          <a:bodyPr wrap="square" rtlCol="0">
            <a:spAutoFit/>
          </a:bodyPr>
          <a:lstStyle/>
          <a:p>
            <a:r>
              <a:rPr lang="en-US" sz="2133" b="1" dirty="0">
                <a:solidFill>
                  <a:srgbClr val="FF8001"/>
                </a:solidFill>
                <a:latin typeface="Arial Narrow" panose="020B0604020202020204" pitchFamily="34" charset="0"/>
                <a:cs typeface="Arial Narrow" panose="020B0604020202020204" pitchFamily="34" charset="0"/>
              </a:rPr>
              <a:t>New Horizons</a:t>
            </a:r>
            <a:r>
              <a:rPr lang="en-US" sz="2133" b="1" dirty="0">
                <a:solidFill>
                  <a:srgbClr val="1800F5"/>
                </a:solidFill>
                <a:latin typeface="Arial Narrow" panose="020B0604020202020204" pitchFamily="34" charset="0"/>
                <a:cs typeface="Arial Narrow" panose="020B0604020202020204" pitchFamily="34" charset="0"/>
              </a:rPr>
              <a:t>    </a:t>
            </a:r>
          </a:p>
        </p:txBody>
      </p:sp>
      <p:sp>
        <p:nvSpPr>
          <p:cNvPr id="11" name="Title 10">
            <a:extLst>
              <a:ext uri="{FF2B5EF4-FFF2-40B4-BE49-F238E27FC236}">
                <a16:creationId xmlns:a16="http://schemas.microsoft.com/office/drawing/2014/main" id="{D153BAE9-69E3-EBFE-4528-4E0FDA0D81D8}"/>
              </a:ext>
            </a:extLst>
          </p:cNvPr>
          <p:cNvSpPr>
            <a:spLocks noGrp="1"/>
          </p:cNvSpPr>
          <p:nvPr>
            <p:ph type="title"/>
          </p:nvPr>
        </p:nvSpPr>
        <p:spPr/>
        <p:txBody>
          <a:bodyPr>
            <a:normAutofit/>
          </a:bodyPr>
          <a:lstStyle/>
          <a:p>
            <a:r>
              <a:rPr lang="en-US" dirty="0"/>
              <a:t>New Horizons Solar Wind Time Series</a:t>
            </a:r>
          </a:p>
        </p:txBody>
      </p:sp>
      <p:pic>
        <p:nvPicPr>
          <p:cNvPr id="3" name="Picture 2">
            <a:extLst>
              <a:ext uri="{FF2B5EF4-FFF2-40B4-BE49-F238E27FC236}">
                <a16:creationId xmlns:a16="http://schemas.microsoft.com/office/drawing/2014/main" id="{9DB15A27-80D8-179F-FB12-EC7D2CFE82EC}"/>
              </a:ext>
            </a:extLst>
          </p:cNvPr>
          <p:cNvPicPr>
            <a:picLocks noChangeAspect="1"/>
          </p:cNvPicPr>
          <p:nvPr/>
        </p:nvPicPr>
        <p:blipFill rotWithShape="1">
          <a:blip r:embed="rId3">
            <a:clrChange>
              <a:clrFrom>
                <a:srgbClr val="FFFFFF"/>
              </a:clrFrom>
              <a:clrTo>
                <a:srgbClr val="FFFFFF">
                  <a:alpha val="0"/>
                </a:srgbClr>
              </a:clrTo>
            </a:clrChange>
          </a:blip>
          <a:srcRect l="7155" t="8373" r="-1" b="28547"/>
          <a:stretch/>
        </p:blipFill>
        <p:spPr>
          <a:xfrm>
            <a:off x="864095" y="1532912"/>
            <a:ext cx="8239267" cy="4325488"/>
          </a:xfrm>
          <a:prstGeom prst="rect">
            <a:avLst/>
          </a:prstGeom>
        </p:spPr>
      </p:pic>
      <p:sp>
        <p:nvSpPr>
          <p:cNvPr id="13" name="Rectangle 12">
            <a:extLst>
              <a:ext uri="{FF2B5EF4-FFF2-40B4-BE49-F238E27FC236}">
                <a16:creationId xmlns:a16="http://schemas.microsoft.com/office/drawing/2014/main" id="{1F7CF12A-76CD-F21A-8B49-7FB5FF749360}"/>
              </a:ext>
            </a:extLst>
          </p:cNvPr>
          <p:cNvSpPr/>
          <p:nvPr/>
        </p:nvSpPr>
        <p:spPr>
          <a:xfrm>
            <a:off x="5796729" y="3772349"/>
            <a:ext cx="1670964" cy="3379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6" name="TextBox 15">
            <a:extLst>
              <a:ext uri="{FF2B5EF4-FFF2-40B4-BE49-F238E27FC236}">
                <a16:creationId xmlns:a16="http://schemas.microsoft.com/office/drawing/2014/main" id="{B3393B71-F4B7-636F-F96A-250F79D30124}"/>
              </a:ext>
            </a:extLst>
          </p:cNvPr>
          <p:cNvSpPr txBox="1"/>
          <p:nvPr/>
        </p:nvSpPr>
        <p:spPr>
          <a:xfrm>
            <a:off x="5903905" y="3646937"/>
            <a:ext cx="1787669" cy="441211"/>
          </a:xfrm>
          <a:prstGeom prst="rect">
            <a:avLst/>
          </a:prstGeom>
          <a:noFill/>
        </p:spPr>
        <p:txBody>
          <a:bodyPr wrap="none" rtlCol="0">
            <a:spAutoFit/>
          </a:bodyPr>
          <a:lstStyle/>
          <a:p>
            <a:r>
              <a:rPr lang="en-US" sz="2267" dirty="0">
                <a:solidFill>
                  <a:srgbClr val="F600FF"/>
                </a:solidFill>
                <a:latin typeface="Arial Narrow" panose="020B0604020202020204" pitchFamily="34" charset="0"/>
                <a:cs typeface="Arial Narrow" panose="020B0604020202020204" pitchFamily="34" charset="0"/>
              </a:rPr>
              <a:t>V &lt; 400 km s</a:t>
            </a:r>
            <a:r>
              <a:rPr lang="en-US" sz="2267" baseline="30000" dirty="0">
                <a:solidFill>
                  <a:srgbClr val="F600FF"/>
                </a:solidFill>
                <a:latin typeface="Arial Narrow" panose="020B0604020202020204" pitchFamily="34" charset="0"/>
                <a:cs typeface="Arial Narrow" panose="020B0604020202020204" pitchFamily="34" charset="0"/>
              </a:rPr>
              <a:t>-1</a:t>
            </a:r>
            <a:r>
              <a:rPr lang="en-US" sz="2267" dirty="0">
                <a:solidFill>
                  <a:srgbClr val="F600FF"/>
                </a:solidFill>
                <a:latin typeface="Arial Narrow" panose="020B0604020202020204" pitchFamily="34" charset="0"/>
                <a:cs typeface="Arial Narrow" panose="020B0604020202020204" pitchFamily="34" charset="0"/>
              </a:rPr>
              <a:t> </a:t>
            </a:r>
          </a:p>
        </p:txBody>
      </p:sp>
      <p:sp>
        <p:nvSpPr>
          <p:cNvPr id="28" name="TextBox 27">
            <a:extLst>
              <a:ext uri="{FF2B5EF4-FFF2-40B4-BE49-F238E27FC236}">
                <a16:creationId xmlns:a16="http://schemas.microsoft.com/office/drawing/2014/main" id="{D8755082-0037-5BFE-65C6-E484E9F21C42}"/>
              </a:ext>
            </a:extLst>
          </p:cNvPr>
          <p:cNvSpPr txBox="1"/>
          <p:nvPr/>
        </p:nvSpPr>
        <p:spPr>
          <a:xfrm rot="5400000">
            <a:off x="7977873" y="2918044"/>
            <a:ext cx="1425956" cy="379656"/>
          </a:xfrm>
          <a:prstGeom prst="rect">
            <a:avLst/>
          </a:prstGeom>
          <a:noFill/>
        </p:spPr>
        <p:txBody>
          <a:bodyPr wrap="square" rtlCol="0">
            <a:spAutoFit/>
          </a:bodyPr>
          <a:lstStyle/>
          <a:p>
            <a:r>
              <a:rPr lang="en-US" sz="1867" dirty="0">
                <a:solidFill>
                  <a:srgbClr val="F600FF"/>
                </a:solidFill>
                <a:latin typeface="Arial Narrow" panose="020B0604020202020204" pitchFamily="34" charset="0"/>
                <a:cs typeface="Arial Narrow" panose="020B0604020202020204" pitchFamily="34" charset="0"/>
              </a:rPr>
              <a:t>400 km s</a:t>
            </a:r>
            <a:r>
              <a:rPr lang="en-US" sz="1867" baseline="30000" dirty="0">
                <a:solidFill>
                  <a:srgbClr val="F600FF"/>
                </a:solidFill>
                <a:latin typeface="Arial Narrow" panose="020B0604020202020204" pitchFamily="34" charset="0"/>
                <a:cs typeface="Arial Narrow" panose="020B0604020202020204" pitchFamily="34" charset="0"/>
              </a:rPr>
              <a:t>-1</a:t>
            </a:r>
          </a:p>
        </p:txBody>
      </p:sp>
      <p:sp>
        <p:nvSpPr>
          <p:cNvPr id="35" name="TextBox 34">
            <a:extLst>
              <a:ext uri="{FF2B5EF4-FFF2-40B4-BE49-F238E27FC236}">
                <a16:creationId xmlns:a16="http://schemas.microsoft.com/office/drawing/2014/main" id="{954B0F76-A9EA-9E0B-E387-959CBC70A617}"/>
              </a:ext>
            </a:extLst>
          </p:cNvPr>
          <p:cNvSpPr txBox="1"/>
          <p:nvPr/>
        </p:nvSpPr>
        <p:spPr>
          <a:xfrm>
            <a:off x="1037992" y="1197288"/>
            <a:ext cx="5813785"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10/23/2011 – 03/16/2024</a:t>
            </a:r>
          </a:p>
        </p:txBody>
      </p:sp>
      <p:sp>
        <p:nvSpPr>
          <p:cNvPr id="5" name="Rectangle 4">
            <a:extLst>
              <a:ext uri="{FF2B5EF4-FFF2-40B4-BE49-F238E27FC236}">
                <a16:creationId xmlns:a16="http://schemas.microsoft.com/office/drawing/2014/main" id="{4657CEED-4688-F27D-73BD-A5F35CE6D347}"/>
              </a:ext>
            </a:extLst>
          </p:cNvPr>
          <p:cNvSpPr/>
          <p:nvPr/>
        </p:nvSpPr>
        <p:spPr>
          <a:xfrm>
            <a:off x="142936" y="1504530"/>
            <a:ext cx="958789" cy="38205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Box 5">
            <a:extLst>
              <a:ext uri="{FF2B5EF4-FFF2-40B4-BE49-F238E27FC236}">
                <a16:creationId xmlns:a16="http://schemas.microsoft.com/office/drawing/2014/main" id="{DAF5B68F-52BC-BDD5-9618-22319D2BA092}"/>
              </a:ext>
            </a:extLst>
          </p:cNvPr>
          <p:cNvSpPr txBox="1"/>
          <p:nvPr/>
        </p:nvSpPr>
        <p:spPr>
          <a:xfrm>
            <a:off x="562626" y="3464678"/>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300</a:t>
            </a:r>
          </a:p>
        </p:txBody>
      </p:sp>
      <p:sp>
        <p:nvSpPr>
          <p:cNvPr id="8" name="TextBox 7">
            <a:extLst>
              <a:ext uri="{FF2B5EF4-FFF2-40B4-BE49-F238E27FC236}">
                <a16:creationId xmlns:a16="http://schemas.microsoft.com/office/drawing/2014/main" id="{D8037597-472B-426A-1745-DEA110C856C1}"/>
              </a:ext>
            </a:extLst>
          </p:cNvPr>
          <p:cNvSpPr txBox="1"/>
          <p:nvPr/>
        </p:nvSpPr>
        <p:spPr>
          <a:xfrm>
            <a:off x="562626" y="1806524"/>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500</a:t>
            </a:r>
          </a:p>
        </p:txBody>
      </p:sp>
      <p:sp>
        <p:nvSpPr>
          <p:cNvPr id="12" name="TextBox 11">
            <a:extLst>
              <a:ext uri="{FF2B5EF4-FFF2-40B4-BE49-F238E27FC236}">
                <a16:creationId xmlns:a16="http://schemas.microsoft.com/office/drawing/2014/main" id="{C5289543-59D0-4A98-BF9C-A9590E41FF74}"/>
              </a:ext>
            </a:extLst>
          </p:cNvPr>
          <p:cNvSpPr txBox="1"/>
          <p:nvPr/>
        </p:nvSpPr>
        <p:spPr>
          <a:xfrm>
            <a:off x="562626" y="2655732"/>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400</a:t>
            </a:r>
          </a:p>
        </p:txBody>
      </p:sp>
      <p:sp>
        <p:nvSpPr>
          <p:cNvPr id="14" name="TextBox 13">
            <a:extLst>
              <a:ext uri="{FF2B5EF4-FFF2-40B4-BE49-F238E27FC236}">
                <a16:creationId xmlns:a16="http://schemas.microsoft.com/office/drawing/2014/main" id="{F452E12B-4B12-070E-B2FC-6B1E805C21B1}"/>
              </a:ext>
            </a:extLst>
          </p:cNvPr>
          <p:cNvSpPr txBox="1"/>
          <p:nvPr/>
        </p:nvSpPr>
        <p:spPr>
          <a:xfrm>
            <a:off x="672928" y="3972060"/>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80</a:t>
            </a:r>
          </a:p>
        </p:txBody>
      </p:sp>
      <p:sp>
        <p:nvSpPr>
          <p:cNvPr id="18" name="TextBox 17">
            <a:extLst>
              <a:ext uri="{FF2B5EF4-FFF2-40B4-BE49-F238E27FC236}">
                <a16:creationId xmlns:a16="http://schemas.microsoft.com/office/drawing/2014/main" id="{99350103-1180-E94E-6F36-5F3DC80215A8}"/>
              </a:ext>
            </a:extLst>
          </p:cNvPr>
          <p:cNvSpPr txBox="1"/>
          <p:nvPr/>
        </p:nvSpPr>
        <p:spPr>
          <a:xfrm>
            <a:off x="672928" y="4499949"/>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40</a:t>
            </a:r>
          </a:p>
        </p:txBody>
      </p:sp>
      <p:sp>
        <p:nvSpPr>
          <p:cNvPr id="20" name="TextBox 19">
            <a:extLst>
              <a:ext uri="{FF2B5EF4-FFF2-40B4-BE49-F238E27FC236}">
                <a16:creationId xmlns:a16="http://schemas.microsoft.com/office/drawing/2014/main" id="{2F1B37D2-1B6D-DFA2-4279-BEE23DD2B556}"/>
              </a:ext>
            </a:extLst>
          </p:cNvPr>
          <p:cNvSpPr txBox="1"/>
          <p:nvPr/>
        </p:nvSpPr>
        <p:spPr>
          <a:xfrm>
            <a:off x="672928" y="4752466"/>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a:t>
            </a:r>
          </a:p>
        </p:txBody>
      </p:sp>
      <p:sp>
        <p:nvSpPr>
          <p:cNvPr id="21" name="TextBox 20">
            <a:extLst>
              <a:ext uri="{FF2B5EF4-FFF2-40B4-BE49-F238E27FC236}">
                <a16:creationId xmlns:a16="http://schemas.microsoft.com/office/drawing/2014/main" id="{96E95FA8-B458-5362-B810-2F1D7C11BD5F}"/>
              </a:ext>
            </a:extLst>
          </p:cNvPr>
          <p:cNvSpPr txBox="1"/>
          <p:nvPr/>
        </p:nvSpPr>
        <p:spPr>
          <a:xfrm>
            <a:off x="672928" y="4248112"/>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60</a:t>
            </a:r>
          </a:p>
        </p:txBody>
      </p:sp>
      <p:sp>
        <p:nvSpPr>
          <p:cNvPr id="23" name="TextBox 22">
            <a:extLst>
              <a:ext uri="{FF2B5EF4-FFF2-40B4-BE49-F238E27FC236}">
                <a16:creationId xmlns:a16="http://schemas.microsoft.com/office/drawing/2014/main" id="{33299CA0-F085-38BE-552D-5923BC8F8EF3}"/>
              </a:ext>
            </a:extLst>
          </p:cNvPr>
          <p:cNvSpPr txBox="1"/>
          <p:nvPr/>
        </p:nvSpPr>
        <p:spPr>
          <a:xfrm rot="16200000">
            <a:off x="-399223" y="4362065"/>
            <a:ext cx="1422084"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R [au]</a:t>
            </a:r>
          </a:p>
        </p:txBody>
      </p:sp>
      <p:sp>
        <p:nvSpPr>
          <p:cNvPr id="29" name="TextBox 28">
            <a:extLst>
              <a:ext uri="{FF2B5EF4-FFF2-40B4-BE49-F238E27FC236}">
                <a16:creationId xmlns:a16="http://schemas.microsoft.com/office/drawing/2014/main" id="{53251055-BD9C-AEC9-A5E6-81BF302E66FD}"/>
              </a:ext>
            </a:extLst>
          </p:cNvPr>
          <p:cNvSpPr txBox="1"/>
          <p:nvPr/>
        </p:nvSpPr>
        <p:spPr>
          <a:xfrm rot="16200000">
            <a:off x="-399223" y="2563066"/>
            <a:ext cx="1422084" cy="461665"/>
          </a:xfrm>
          <a:prstGeom prst="rect">
            <a:avLst/>
          </a:prstGeom>
          <a:noFill/>
        </p:spPr>
        <p:txBody>
          <a:bodyPr wrap="square" rtlCol="0">
            <a:spAutoFit/>
          </a:bodyPr>
          <a:lstStyle/>
          <a:p>
            <a:r>
              <a:rPr lang="en-US" sz="2400" dirty="0" err="1">
                <a:latin typeface="Arial Narrow" panose="020B0604020202020204" pitchFamily="34" charset="0"/>
                <a:cs typeface="Arial Narrow" panose="020B0604020202020204" pitchFamily="34" charset="0"/>
              </a:rPr>
              <a:t>V</a:t>
            </a:r>
            <a:r>
              <a:rPr lang="en-US" sz="2400" baseline="-25000" dirty="0" err="1">
                <a:latin typeface="Arial Narrow" panose="020B0604020202020204" pitchFamily="34" charset="0"/>
                <a:cs typeface="Arial Narrow" panose="020B0604020202020204" pitchFamily="34" charset="0"/>
              </a:rPr>
              <a:t>p</a:t>
            </a:r>
            <a:r>
              <a:rPr lang="en-US" sz="2400" dirty="0">
                <a:latin typeface="Arial Narrow" panose="020B0604020202020204" pitchFamily="34" charset="0"/>
                <a:cs typeface="Arial Narrow" panose="020B0604020202020204" pitchFamily="34" charset="0"/>
              </a:rPr>
              <a:t> [km s</a:t>
            </a:r>
            <a:r>
              <a:rPr lang="en-US" sz="2400" baseline="30000" dirty="0">
                <a:latin typeface="Arial Narrow" panose="020B0604020202020204" pitchFamily="34" charset="0"/>
                <a:cs typeface="Arial Narrow" panose="020B0604020202020204" pitchFamily="34" charset="0"/>
              </a:rPr>
              <a:t>-1</a:t>
            </a:r>
            <a:r>
              <a:rPr lang="en-US" sz="2400" dirty="0">
                <a:latin typeface="Arial Narrow" panose="020B0604020202020204" pitchFamily="34" charset="0"/>
                <a:cs typeface="Arial Narrow" panose="020B0604020202020204" pitchFamily="34" charset="0"/>
              </a:rPr>
              <a:t>]</a:t>
            </a:r>
          </a:p>
        </p:txBody>
      </p:sp>
      <p:sp>
        <p:nvSpPr>
          <p:cNvPr id="36" name="TextBox 35">
            <a:extLst>
              <a:ext uri="{FF2B5EF4-FFF2-40B4-BE49-F238E27FC236}">
                <a16:creationId xmlns:a16="http://schemas.microsoft.com/office/drawing/2014/main" id="{EAB6B992-62CA-C445-62B4-875686ADD524}"/>
              </a:ext>
            </a:extLst>
          </p:cNvPr>
          <p:cNvSpPr txBox="1"/>
          <p:nvPr/>
        </p:nvSpPr>
        <p:spPr>
          <a:xfrm>
            <a:off x="562626" y="1385280"/>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550</a:t>
            </a:r>
          </a:p>
        </p:txBody>
      </p:sp>
      <p:sp>
        <p:nvSpPr>
          <p:cNvPr id="37" name="TextBox 36">
            <a:extLst>
              <a:ext uri="{FF2B5EF4-FFF2-40B4-BE49-F238E27FC236}">
                <a16:creationId xmlns:a16="http://schemas.microsoft.com/office/drawing/2014/main" id="{4432871B-8001-1215-483F-FFA8AB30CF72}"/>
              </a:ext>
            </a:extLst>
          </p:cNvPr>
          <p:cNvSpPr txBox="1"/>
          <p:nvPr/>
        </p:nvSpPr>
        <p:spPr>
          <a:xfrm>
            <a:off x="562626" y="2230092"/>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450</a:t>
            </a:r>
          </a:p>
        </p:txBody>
      </p:sp>
      <p:sp>
        <p:nvSpPr>
          <p:cNvPr id="38" name="TextBox 37">
            <a:extLst>
              <a:ext uri="{FF2B5EF4-FFF2-40B4-BE49-F238E27FC236}">
                <a16:creationId xmlns:a16="http://schemas.microsoft.com/office/drawing/2014/main" id="{073603F6-C328-7BB1-9E2C-BEEB2D1227C2}"/>
              </a:ext>
            </a:extLst>
          </p:cNvPr>
          <p:cNvSpPr txBox="1"/>
          <p:nvPr/>
        </p:nvSpPr>
        <p:spPr>
          <a:xfrm>
            <a:off x="562626" y="3054701"/>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350</a:t>
            </a:r>
          </a:p>
        </p:txBody>
      </p:sp>
      <p:sp>
        <p:nvSpPr>
          <p:cNvPr id="9" name="Rectangle 8">
            <a:extLst>
              <a:ext uri="{FF2B5EF4-FFF2-40B4-BE49-F238E27FC236}">
                <a16:creationId xmlns:a16="http://schemas.microsoft.com/office/drawing/2014/main" id="{D3B0236C-7BD6-7855-FAD1-9D61A220A2F1}"/>
              </a:ext>
            </a:extLst>
          </p:cNvPr>
          <p:cNvSpPr/>
          <p:nvPr/>
        </p:nvSpPr>
        <p:spPr>
          <a:xfrm>
            <a:off x="5660866" y="4001989"/>
            <a:ext cx="2153623" cy="125196"/>
          </a:xfrm>
          <a:prstGeom prst="rect">
            <a:avLst/>
          </a:prstGeom>
          <a:solidFill>
            <a:srgbClr val="F6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extBox 9">
            <a:extLst>
              <a:ext uri="{FF2B5EF4-FFF2-40B4-BE49-F238E27FC236}">
                <a16:creationId xmlns:a16="http://schemas.microsoft.com/office/drawing/2014/main" id="{0A62C767-85B3-6CD3-E6E1-2414F12D3652}"/>
              </a:ext>
            </a:extLst>
          </p:cNvPr>
          <p:cNvSpPr txBox="1"/>
          <p:nvPr/>
        </p:nvSpPr>
        <p:spPr>
          <a:xfrm>
            <a:off x="1" y="6307244"/>
            <a:ext cx="1184107" cy="461665"/>
          </a:xfrm>
          <a:prstGeom prst="rect">
            <a:avLst/>
          </a:prstGeom>
          <a:noFill/>
        </p:spPr>
        <p:txBody>
          <a:bodyPr wrap="none" rtlCol="0">
            <a:spAutoFit/>
          </a:bodyPr>
          <a:lstStyle/>
          <a:p>
            <a:r>
              <a:rPr lang="en-US" sz="2400" dirty="0"/>
              <a:t>Figure 2</a:t>
            </a:r>
          </a:p>
        </p:txBody>
      </p:sp>
      <p:sp>
        <p:nvSpPr>
          <p:cNvPr id="2" name="TextBox 1">
            <a:extLst>
              <a:ext uri="{FF2B5EF4-FFF2-40B4-BE49-F238E27FC236}">
                <a16:creationId xmlns:a16="http://schemas.microsoft.com/office/drawing/2014/main" id="{66401809-4FE9-533F-626B-AFA74EE42B18}"/>
              </a:ext>
            </a:extLst>
          </p:cNvPr>
          <p:cNvSpPr txBox="1"/>
          <p:nvPr/>
        </p:nvSpPr>
        <p:spPr>
          <a:xfrm>
            <a:off x="5996259" y="2809424"/>
            <a:ext cx="1779654" cy="307777"/>
          </a:xfrm>
          <a:prstGeom prst="rect">
            <a:avLst/>
          </a:prstGeom>
          <a:noFill/>
        </p:spPr>
        <p:txBody>
          <a:bodyPr wrap="none" rtlCol="0">
            <a:spAutoFit/>
          </a:bodyPr>
          <a:lstStyle/>
          <a:p>
            <a:r>
              <a:rPr lang="en-US" sz="1400" dirty="0">
                <a:solidFill>
                  <a:srgbClr val="F600FF"/>
                </a:solidFill>
                <a:latin typeface="Arial Narrow" panose="020B0604020202020204" pitchFamily="34" charset="0"/>
                <a:cs typeface="Arial Narrow" panose="020B0604020202020204" pitchFamily="34" charset="0"/>
              </a:rPr>
              <a:t>Min 25.5% &lt; 400 km s</a:t>
            </a:r>
            <a:r>
              <a:rPr lang="en-US" sz="1400" baseline="30000" dirty="0">
                <a:solidFill>
                  <a:srgbClr val="F600FF"/>
                </a:solidFill>
                <a:latin typeface="Arial Narrow" panose="020B0604020202020204" pitchFamily="34" charset="0"/>
                <a:cs typeface="Arial Narrow" panose="020B0604020202020204" pitchFamily="34" charset="0"/>
              </a:rPr>
              <a:t>-1</a:t>
            </a:r>
            <a:r>
              <a:rPr lang="en-US" sz="1400" dirty="0">
                <a:solidFill>
                  <a:srgbClr val="F600FF"/>
                </a:solidFill>
                <a:latin typeface="Arial Narrow" panose="020B0604020202020204" pitchFamily="34" charset="0"/>
                <a:cs typeface="Arial Narrow" panose="020B0604020202020204" pitchFamily="34" charset="0"/>
              </a:rPr>
              <a:t> </a:t>
            </a:r>
          </a:p>
        </p:txBody>
      </p:sp>
      <p:cxnSp>
        <p:nvCxnSpPr>
          <p:cNvPr id="27" name="Straight Connector 26">
            <a:extLst>
              <a:ext uri="{FF2B5EF4-FFF2-40B4-BE49-F238E27FC236}">
                <a16:creationId xmlns:a16="http://schemas.microsoft.com/office/drawing/2014/main" id="{49384725-298D-6E75-F392-20FAE467799F}"/>
              </a:ext>
            </a:extLst>
          </p:cNvPr>
          <p:cNvCxnSpPr>
            <a:cxnSpLocks/>
          </p:cNvCxnSpPr>
          <p:nvPr/>
        </p:nvCxnSpPr>
        <p:spPr>
          <a:xfrm>
            <a:off x="6647572" y="3054700"/>
            <a:ext cx="0" cy="492443"/>
          </a:xfrm>
          <a:prstGeom prst="line">
            <a:avLst/>
          </a:prstGeom>
          <a:ln w="15875">
            <a:solidFill>
              <a:srgbClr val="F600FF"/>
            </a:solidFill>
            <a:tailEnd type="stealt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034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BA03110-B1E2-146F-7853-2378F7EC2CDD}"/>
              </a:ext>
            </a:extLst>
          </p:cNvPr>
          <p:cNvPicPr>
            <a:picLocks noChangeAspect="1"/>
          </p:cNvPicPr>
          <p:nvPr/>
        </p:nvPicPr>
        <p:blipFill rotWithShape="1">
          <a:blip r:embed="rId3"/>
          <a:srcRect t="10385" b="7393"/>
          <a:stretch/>
        </p:blipFill>
        <p:spPr>
          <a:xfrm>
            <a:off x="115745" y="975937"/>
            <a:ext cx="5299364" cy="5638800"/>
          </a:xfrm>
          <a:prstGeom prst="rect">
            <a:avLst/>
          </a:prstGeom>
        </p:spPr>
      </p:pic>
      <p:sp>
        <p:nvSpPr>
          <p:cNvPr id="2" name="Title 1">
            <a:extLst>
              <a:ext uri="{FF2B5EF4-FFF2-40B4-BE49-F238E27FC236}">
                <a16:creationId xmlns:a16="http://schemas.microsoft.com/office/drawing/2014/main" id="{69AB8477-8923-BF66-6D62-AE7BE183002D}"/>
              </a:ext>
            </a:extLst>
          </p:cNvPr>
          <p:cNvSpPr>
            <a:spLocks noGrp="1"/>
          </p:cNvSpPr>
          <p:nvPr>
            <p:ph type="title"/>
          </p:nvPr>
        </p:nvSpPr>
        <p:spPr>
          <a:xfrm>
            <a:off x="768096" y="23239"/>
            <a:ext cx="10814304" cy="677780"/>
          </a:xfrm>
        </p:spPr>
        <p:txBody>
          <a:bodyPr>
            <a:normAutofit/>
          </a:bodyPr>
          <a:lstStyle/>
          <a:p>
            <a:r>
              <a:rPr lang="en-US" sz="3200" dirty="0"/>
              <a:t>Long Interval of Slow Steady Wind At New Horizons</a:t>
            </a:r>
            <a:endParaRPr lang="en-US" dirty="0"/>
          </a:p>
        </p:txBody>
      </p:sp>
      <p:sp>
        <p:nvSpPr>
          <p:cNvPr id="3" name="Content Placeholder 2">
            <a:extLst>
              <a:ext uri="{FF2B5EF4-FFF2-40B4-BE49-F238E27FC236}">
                <a16:creationId xmlns:a16="http://schemas.microsoft.com/office/drawing/2014/main" id="{08784B5B-9A2C-1226-FDDF-37CA75D0759E}"/>
              </a:ext>
            </a:extLst>
          </p:cNvPr>
          <p:cNvSpPr>
            <a:spLocks noGrp="1"/>
          </p:cNvSpPr>
          <p:nvPr>
            <p:ph idx="1"/>
          </p:nvPr>
        </p:nvSpPr>
        <p:spPr>
          <a:xfrm>
            <a:off x="5337018" y="919078"/>
            <a:ext cx="6488953" cy="5695660"/>
          </a:xfrm>
        </p:spPr>
        <p:txBody>
          <a:bodyPr>
            <a:normAutofit fontScale="85000" lnSpcReduction="20000"/>
          </a:bodyPr>
          <a:lstStyle/>
          <a:p>
            <a:pPr marL="380990" indent="-380990"/>
            <a:r>
              <a:rPr lang="en-US" sz="2933" dirty="0"/>
              <a:t>Interval of very slow wind at New Horizons from 2019 through early 2023.</a:t>
            </a:r>
          </a:p>
          <a:p>
            <a:pPr marL="380990" indent="-380990"/>
            <a:endParaRPr lang="en-US" sz="800" dirty="0"/>
          </a:p>
          <a:p>
            <a:pPr marL="380990" indent="-380990"/>
            <a:r>
              <a:rPr lang="en-US" sz="2933" dirty="0"/>
              <a:t>Began in late 2018 at solar minimum and continued into the early rising phase of the solar cycle until late 2022.</a:t>
            </a:r>
          </a:p>
          <a:p>
            <a:pPr marL="380990" indent="-380990"/>
            <a:endParaRPr lang="en-US" sz="800" dirty="0"/>
          </a:p>
          <a:p>
            <a:pPr marL="380990" indent="-380990"/>
            <a:endParaRPr lang="en-US" sz="800" dirty="0"/>
          </a:p>
          <a:p>
            <a:pPr marL="0" indent="0">
              <a:buNone/>
            </a:pPr>
            <a:r>
              <a:rPr lang="en-US" sz="3200" b="1" u="sng" dirty="0"/>
              <a:t>Source of Slow Wind:</a:t>
            </a:r>
          </a:p>
          <a:p>
            <a:pPr marL="380990" indent="-380990"/>
            <a:r>
              <a:rPr lang="en-US" sz="2933" dirty="0"/>
              <a:t>Not an indication of proximity to the termination shock.</a:t>
            </a:r>
          </a:p>
          <a:p>
            <a:pPr marL="380990" indent="-380990"/>
            <a:endParaRPr lang="en-US" sz="1200" dirty="0"/>
          </a:p>
          <a:p>
            <a:pPr marL="380990" indent="-380990"/>
            <a:r>
              <a:rPr lang="en-US" sz="2933" dirty="0"/>
              <a:t>Low current sheet tilt directed slow wind from coronal streamers towards New Horizons which was in the ecliptic.</a:t>
            </a:r>
          </a:p>
          <a:p>
            <a:pPr marL="380990" indent="-380990"/>
            <a:endParaRPr lang="en-US" sz="800" dirty="0"/>
          </a:p>
          <a:p>
            <a:pPr marL="380990" indent="-380990"/>
            <a:r>
              <a:rPr lang="en-US" sz="2933" dirty="0"/>
              <a:t>Amount of slowing owing to the pickup of interstellar material on par with Voyager 2.</a:t>
            </a:r>
          </a:p>
        </p:txBody>
      </p:sp>
      <p:sp>
        <p:nvSpPr>
          <p:cNvPr id="4" name="Slide Number Placeholder 3">
            <a:extLst>
              <a:ext uri="{FF2B5EF4-FFF2-40B4-BE49-F238E27FC236}">
                <a16:creationId xmlns:a16="http://schemas.microsoft.com/office/drawing/2014/main" id="{72FCEB75-876E-A419-96B0-C0D1BD86C614}"/>
              </a:ext>
            </a:extLst>
          </p:cNvPr>
          <p:cNvSpPr>
            <a:spLocks noGrp="1"/>
          </p:cNvSpPr>
          <p:nvPr>
            <p:ph type="sldNum" sz="quarter" idx="12"/>
          </p:nvPr>
        </p:nvSpPr>
        <p:spPr/>
        <p:txBody>
          <a:bodyPr/>
          <a:lstStyle/>
          <a:p>
            <a:fld id="{5377F3EB-D5E3-A246-B565-246304C1E950}" type="slidenum">
              <a:rPr lang="en-US" smtClean="0"/>
              <a:t>43</a:t>
            </a:fld>
            <a:endParaRPr lang="en-US"/>
          </a:p>
        </p:txBody>
      </p:sp>
      <p:sp>
        <p:nvSpPr>
          <p:cNvPr id="7" name="TextBox 6">
            <a:extLst>
              <a:ext uri="{FF2B5EF4-FFF2-40B4-BE49-F238E27FC236}">
                <a16:creationId xmlns:a16="http://schemas.microsoft.com/office/drawing/2014/main" id="{471AD890-021A-71B7-AB87-727FB8E3E399}"/>
              </a:ext>
            </a:extLst>
          </p:cNvPr>
          <p:cNvSpPr txBox="1"/>
          <p:nvPr/>
        </p:nvSpPr>
        <p:spPr>
          <a:xfrm>
            <a:off x="917975" y="1013553"/>
            <a:ext cx="1363084" cy="338554"/>
          </a:xfrm>
          <a:prstGeom prst="rect">
            <a:avLst/>
          </a:prstGeom>
          <a:noFill/>
        </p:spPr>
        <p:txBody>
          <a:bodyPr wrap="square" rtlCol="0">
            <a:spAutoFit/>
          </a:bodyPr>
          <a:lstStyle/>
          <a:p>
            <a:r>
              <a:rPr lang="en-US" sz="1600" dirty="0">
                <a:solidFill>
                  <a:srgbClr val="FF8001"/>
                </a:solidFill>
                <a:latin typeface="Arial Narrow" panose="020B0604020202020204" pitchFamily="34" charset="0"/>
                <a:cs typeface="Arial Narrow" panose="020B0604020202020204" pitchFamily="34" charset="0"/>
              </a:rPr>
              <a:t>New Horizons</a:t>
            </a:r>
            <a:r>
              <a:rPr lang="en-US" sz="1600" dirty="0">
                <a:solidFill>
                  <a:srgbClr val="1800F5"/>
                </a:solidFill>
                <a:latin typeface="Arial Narrow" panose="020B0604020202020204" pitchFamily="34" charset="0"/>
                <a:cs typeface="Arial Narrow" panose="020B0604020202020204" pitchFamily="34" charset="0"/>
              </a:rPr>
              <a:t>    </a:t>
            </a:r>
          </a:p>
        </p:txBody>
      </p:sp>
      <p:sp>
        <p:nvSpPr>
          <p:cNvPr id="10" name="Rectangle 9">
            <a:extLst>
              <a:ext uri="{FF2B5EF4-FFF2-40B4-BE49-F238E27FC236}">
                <a16:creationId xmlns:a16="http://schemas.microsoft.com/office/drawing/2014/main" id="{ED0020A0-E1D5-82DD-13BE-877A3E3B4C8D}"/>
              </a:ext>
            </a:extLst>
          </p:cNvPr>
          <p:cNvSpPr/>
          <p:nvPr/>
        </p:nvSpPr>
        <p:spPr>
          <a:xfrm>
            <a:off x="-1815095" y="4403110"/>
            <a:ext cx="1676080" cy="2081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TextBox 10">
            <a:extLst>
              <a:ext uri="{FF2B5EF4-FFF2-40B4-BE49-F238E27FC236}">
                <a16:creationId xmlns:a16="http://schemas.microsoft.com/office/drawing/2014/main" id="{BC0DE765-7030-AB37-718C-FDDA5E7B425F}"/>
              </a:ext>
            </a:extLst>
          </p:cNvPr>
          <p:cNvSpPr txBox="1"/>
          <p:nvPr/>
        </p:nvSpPr>
        <p:spPr>
          <a:xfrm rot="5400000">
            <a:off x="4498548" y="2167020"/>
            <a:ext cx="806631" cy="276999"/>
          </a:xfrm>
          <a:prstGeom prst="rect">
            <a:avLst/>
          </a:prstGeom>
          <a:noFill/>
        </p:spPr>
        <p:txBody>
          <a:bodyPr wrap="none" rtlCol="0">
            <a:spAutoFit/>
          </a:bodyPr>
          <a:lstStyle/>
          <a:p>
            <a:r>
              <a:rPr lang="en-US" sz="1200" dirty="0">
                <a:solidFill>
                  <a:srgbClr val="F600FF"/>
                </a:solidFill>
                <a:latin typeface="Arial Narrow" panose="020B0604020202020204" pitchFamily="34" charset="0"/>
                <a:cs typeface="Arial Narrow" panose="020B0604020202020204" pitchFamily="34" charset="0"/>
              </a:rPr>
              <a:t>400 km s</a:t>
            </a:r>
            <a:r>
              <a:rPr lang="en-US" sz="1200" baseline="30000" dirty="0">
                <a:solidFill>
                  <a:srgbClr val="F600FF"/>
                </a:solidFill>
                <a:latin typeface="Arial Narrow" panose="020B0604020202020204" pitchFamily="34" charset="0"/>
                <a:cs typeface="Arial Narrow" panose="020B0604020202020204" pitchFamily="34" charset="0"/>
              </a:rPr>
              <a:t>-1</a:t>
            </a:r>
            <a:r>
              <a:rPr lang="en-US" sz="1200" dirty="0">
                <a:solidFill>
                  <a:srgbClr val="F600FF"/>
                </a:solidFill>
                <a:latin typeface="Arial Narrow" panose="020B0604020202020204" pitchFamily="34" charset="0"/>
                <a:cs typeface="Arial Narrow" panose="020B0604020202020204" pitchFamily="34" charset="0"/>
              </a:rPr>
              <a:t> </a:t>
            </a:r>
          </a:p>
        </p:txBody>
      </p:sp>
      <p:sp>
        <p:nvSpPr>
          <p:cNvPr id="12" name="Rectangle 11">
            <a:extLst>
              <a:ext uri="{FF2B5EF4-FFF2-40B4-BE49-F238E27FC236}">
                <a16:creationId xmlns:a16="http://schemas.microsoft.com/office/drawing/2014/main" id="{141C2656-4AFB-719C-7EFC-0EA8BEBC3E3D}"/>
              </a:ext>
            </a:extLst>
          </p:cNvPr>
          <p:cNvSpPr/>
          <p:nvPr/>
        </p:nvSpPr>
        <p:spPr>
          <a:xfrm>
            <a:off x="3604919" y="3179284"/>
            <a:ext cx="1073131" cy="171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TextBox 14">
            <a:extLst>
              <a:ext uri="{FF2B5EF4-FFF2-40B4-BE49-F238E27FC236}">
                <a16:creationId xmlns:a16="http://schemas.microsoft.com/office/drawing/2014/main" id="{7F192003-39D5-09AD-659C-092F9B53678F}"/>
              </a:ext>
            </a:extLst>
          </p:cNvPr>
          <p:cNvSpPr txBox="1"/>
          <p:nvPr/>
        </p:nvSpPr>
        <p:spPr>
          <a:xfrm>
            <a:off x="819604" y="677050"/>
            <a:ext cx="5813785" cy="338554"/>
          </a:xfrm>
          <a:prstGeom prst="rect">
            <a:avLst/>
          </a:prstGeom>
          <a:noFill/>
        </p:spPr>
        <p:txBody>
          <a:bodyPr wrap="square" rtlCol="0">
            <a:spAutoFit/>
          </a:bodyPr>
          <a:lstStyle/>
          <a:p>
            <a:r>
              <a:rPr lang="en-US" sz="1600" dirty="0">
                <a:latin typeface="Arial Narrow" panose="020B0604020202020204" pitchFamily="34" charset="0"/>
                <a:cs typeface="Arial Narrow" panose="020B0604020202020204" pitchFamily="34" charset="0"/>
              </a:rPr>
              <a:t>10/23/2011 – 03/16/2024</a:t>
            </a:r>
          </a:p>
        </p:txBody>
      </p:sp>
      <p:sp>
        <p:nvSpPr>
          <p:cNvPr id="8" name="TextBox 7">
            <a:extLst>
              <a:ext uri="{FF2B5EF4-FFF2-40B4-BE49-F238E27FC236}">
                <a16:creationId xmlns:a16="http://schemas.microsoft.com/office/drawing/2014/main" id="{22CCEA76-DD18-70DF-BFA9-BEB041485C1C}"/>
              </a:ext>
            </a:extLst>
          </p:cNvPr>
          <p:cNvSpPr txBox="1"/>
          <p:nvPr/>
        </p:nvSpPr>
        <p:spPr>
          <a:xfrm>
            <a:off x="2116041" y="3100398"/>
            <a:ext cx="1226618" cy="318100"/>
          </a:xfrm>
          <a:prstGeom prst="rect">
            <a:avLst/>
          </a:prstGeom>
          <a:noFill/>
        </p:spPr>
        <p:txBody>
          <a:bodyPr wrap="none" rtlCol="0">
            <a:spAutoFit/>
          </a:bodyPr>
          <a:lstStyle/>
          <a:p>
            <a:r>
              <a:rPr lang="en-US" sz="1467" dirty="0">
                <a:solidFill>
                  <a:srgbClr val="F600FF"/>
                </a:solidFill>
                <a:latin typeface="Arial Narrow" panose="020B0604020202020204" pitchFamily="34" charset="0"/>
                <a:cs typeface="Arial Narrow" panose="020B0604020202020204" pitchFamily="34" charset="0"/>
              </a:rPr>
              <a:t>V &lt; 400 km s</a:t>
            </a:r>
            <a:r>
              <a:rPr lang="en-US" sz="1467" baseline="30000" dirty="0">
                <a:solidFill>
                  <a:srgbClr val="F600FF"/>
                </a:solidFill>
                <a:latin typeface="Arial Narrow" panose="020B0604020202020204" pitchFamily="34" charset="0"/>
                <a:cs typeface="Arial Narrow" panose="020B0604020202020204" pitchFamily="34" charset="0"/>
              </a:rPr>
              <a:t>-1</a:t>
            </a:r>
            <a:r>
              <a:rPr lang="en-US" sz="1467" dirty="0">
                <a:solidFill>
                  <a:srgbClr val="F600FF"/>
                </a:solidFill>
                <a:latin typeface="Arial Narrow" panose="020B0604020202020204" pitchFamily="34" charset="0"/>
                <a:cs typeface="Arial Narrow" panose="020B0604020202020204" pitchFamily="34" charset="0"/>
              </a:rPr>
              <a:t> </a:t>
            </a:r>
          </a:p>
        </p:txBody>
      </p:sp>
      <p:sp>
        <p:nvSpPr>
          <p:cNvPr id="17" name="TextBox 16">
            <a:extLst>
              <a:ext uri="{FF2B5EF4-FFF2-40B4-BE49-F238E27FC236}">
                <a16:creationId xmlns:a16="http://schemas.microsoft.com/office/drawing/2014/main" id="{A5FC79AD-984F-EFFF-ACE3-E4C1445DC2CA}"/>
              </a:ext>
            </a:extLst>
          </p:cNvPr>
          <p:cNvSpPr txBox="1"/>
          <p:nvPr/>
        </p:nvSpPr>
        <p:spPr>
          <a:xfrm>
            <a:off x="3324916" y="2856864"/>
            <a:ext cx="1470457" cy="453586"/>
          </a:xfrm>
          <a:prstGeom prst="rect">
            <a:avLst/>
          </a:prstGeom>
          <a:noFill/>
        </p:spPr>
        <p:txBody>
          <a:bodyPr wrap="square" rtlCol="0">
            <a:spAutoFit/>
          </a:bodyPr>
          <a:lstStyle/>
          <a:p>
            <a:pPr algn="r">
              <a:lnSpc>
                <a:spcPct val="80000"/>
              </a:lnSpc>
            </a:pPr>
            <a:r>
              <a:rPr lang="en-US" sz="1467" dirty="0">
                <a:solidFill>
                  <a:srgbClr val="002EFF"/>
                </a:solidFill>
                <a:latin typeface="Arial Narrow" panose="020B0604020202020204" pitchFamily="34" charset="0"/>
                <a:cs typeface="Arial Narrow" panose="020B0604020202020204" pitchFamily="34" charset="0"/>
              </a:rPr>
              <a:t>Speed</a:t>
            </a:r>
          </a:p>
          <a:p>
            <a:pPr algn="r">
              <a:lnSpc>
                <a:spcPct val="80000"/>
              </a:lnSpc>
            </a:pPr>
            <a:r>
              <a:rPr lang="en-US" sz="1467" dirty="0">
                <a:solidFill>
                  <a:srgbClr val="002EFF"/>
                </a:solidFill>
                <a:latin typeface="Arial Narrow" panose="020B0604020202020204" pitchFamily="34" charset="0"/>
                <a:cs typeface="Arial Narrow" panose="020B0604020202020204" pitchFamily="34" charset="0"/>
              </a:rPr>
              <a:t>Recovery</a:t>
            </a:r>
          </a:p>
        </p:txBody>
      </p:sp>
      <p:cxnSp>
        <p:nvCxnSpPr>
          <p:cNvPr id="20" name="Straight Arrow Connector 19">
            <a:extLst>
              <a:ext uri="{FF2B5EF4-FFF2-40B4-BE49-F238E27FC236}">
                <a16:creationId xmlns:a16="http://schemas.microsoft.com/office/drawing/2014/main" id="{8E35C9E9-4EEA-0643-703F-14BACA969002}"/>
              </a:ext>
            </a:extLst>
          </p:cNvPr>
          <p:cNvCxnSpPr>
            <a:cxnSpLocks/>
          </p:cNvCxnSpPr>
          <p:nvPr/>
        </p:nvCxnSpPr>
        <p:spPr>
          <a:xfrm flipH="1" flipV="1">
            <a:off x="4357990" y="2653102"/>
            <a:ext cx="51716" cy="276917"/>
          </a:xfrm>
          <a:prstGeom prst="straightConnector1">
            <a:avLst/>
          </a:prstGeom>
          <a:ln w="12700">
            <a:solidFill>
              <a:srgbClr val="002E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A75A2E7C-56EF-B8B9-1D53-ED158DABC976}"/>
              </a:ext>
            </a:extLst>
          </p:cNvPr>
          <p:cNvSpPr/>
          <p:nvPr/>
        </p:nvSpPr>
        <p:spPr>
          <a:xfrm>
            <a:off x="3218123" y="3298326"/>
            <a:ext cx="1175243" cy="68053"/>
          </a:xfrm>
          <a:prstGeom prst="rect">
            <a:avLst/>
          </a:prstGeom>
          <a:solidFill>
            <a:srgbClr val="F6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21FF9757-1062-21B9-E40F-1FC47975D5D1}"/>
              </a:ext>
            </a:extLst>
          </p:cNvPr>
          <p:cNvSpPr txBox="1"/>
          <p:nvPr/>
        </p:nvSpPr>
        <p:spPr>
          <a:xfrm>
            <a:off x="2698425" y="5798563"/>
            <a:ext cx="1644099" cy="272960"/>
          </a:xfrm>
          <a:prstGeom prst="rect">
            <a:avLst/>
          </a:prstGeom>
          <a:noFill/>
        </p:spPr>
        <p:txBody>
          <a:bodyPr wrap="square" rtlCol="0">
            <a:spAutoFit/>
          </a:bodyPr>
          <a:lstStyle/>
          <a:p>
            <a:pPr algn="ctr">
              <a:lnSpc>
                <a:spcPct val="80000"/>
              </a:lnSpc>
            </a:pPr>
            <a:r>
              <a:rPr lang="en-US" sz="1467" dirty="0">
                <a:latin typeface="Arial Narrow" panose="020B0604020202020204" pitchFamily="34" charset="0"/>
                <a:cs typeface="Arial Narrow" panose="020B0604020202020204" pitchFamily="34" charset="0"/>
              </a:rPr>
              <a:t>Mini Tilt</a:t>
            </a:r>
          </a:p>
        </p:txBody>
      </p:sp>
      <p:sp>
        <p:nvSpPr>
          <p:cNvPr id="36" name="TextBox 35">
            <a:extLst>
              <a:ext uri="{FF2B5EF4-FFF2-40B4-BE49-F238E27FC236}">
                <a16:creationId xmlns:a16="http://schemas.microsoft.com/office/drawing/2014/main" id="{61195415-7C9C-5042-B03B-DE33CB2E5EE4}"/>
              </a:ext>
            </a:extLst>
          </p:cNvPr>
          <p:cNvSpPr txBox="1"/>
          <p:nvPr/>
        </p:nvSpPr>
        <p:spPr>
          <a:xfrm>
            <a:off x="2436911" y="5513074"/>
            <a:ext cx="1804436" cy="272960"/>
          </a:xfrm>
          <a:prstGeom prst="rect">
            <a:avLst/>
          </a:prstGeom>
          <a:noFill/>
        </p:spPr>
        <p:txBody>
          <a:bodyPr wrap="square" rtlCol="0">
            <a:spAutoFit/>
          </a:bodyPr>
          <a:lstStyle/>
          <a:p>
            <a:pPr algn="r">
              <a:lnSpc>
                <a:spcPct val="80000"/>
              </a:lnSpc>
            </a:pPr>
            <a:r>
              <a:rPr lang="en-US" sz="1467" dirty="0">
                <a:solidFill>
                  <a:srgbClr val="002EFF"/>
                </a:solidFill>
                <a:latin typeface="Arial Narrow" panose="020B0604020202020204" pitchFamily="34" charset="0"/>
                <a:cs typeface="Arial Narrow" panose="020B0604020202020204" pitchFamily="34" charset="0"/>
              </a:rPr>
              <a:t>Tilt Angle Recovery</a:t>
            </a:r>
          </a:p>
        </p:txBody>
      </p:sp>
      <p:cxnSp>
        <p:nvCxnSpPr>
          <p:cNvPr id="37" name="Straight Arrow Connector 36">
            <a:extLst>
              <a:ext uri="{FF2B5EF4-FFF2-40B4-BE49-F238E27FC236}">
                <a16:creationId xmlns:a16="http://schemas.microsoft.com/office/drawing/2014/main" id="{283040D1-43B2-9C0B-7810-9B9401C7484B}"/>
              </a:ext>
            </a:extLst>
          </p:cNvPr>
          <p:cNvCxnSpPr>
            <a:cxnSpLocks/>
          </p:cNvCxnSpPr>
          <p:nvPr/>
        </p:nvCxnSpPr>
        <p:spPr>
          <a:xfrm>
            <a:off x="3808359" y="5738105"/>
            <a:ext cx="233359" cy="120915"/>
          </a:xfrm>
          <a:prstGeom prst="straightConnector1">
            <a:avLst/>
          </a:prstGeom>
          <a:ln w="12700">
            <a:solidFill>
              <a:srgbClr val="002E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Triangle 42">
            <a:extLst>
              <a:ext uri="{FF2B5EF4-FFF2-40B4-BE49-F238E27FC236}">
                <a16:creationId xmlns:a16="http://schemas.microsoft.com/office/drawing/2014/main" id="{AD25909B-EEBE-9768-1C5A-624690FED334}"/>
              </a:ext>
            </a:extLst>
          </p:cNvPr>
          <p:cNvSpPr>
            <a:spLocks noChangeAspect="1"/>
          </p:cNvSpPr>
          <p:nvPr/>
        </p:nvSpPr>
        <p:spPr>
          <a:xfrm rot="10800000">
            <a:off x="4532719" y="1729179"/>
            <a:ext cx="60960" cy="120927"/>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4" name="TextBox 43">
            <a:extLst>
              <a:ext uri="{FF2B5EF4-FFF2-40B4-BE49-F238E27FC236}">
                <a16:creationId xmlns:a16="http://schemas.microsoft.com/office/drawing/2014/main" id="{08FE556F-F143-DAAD-E958-0A8BD753AD8C}"/>
              </a:ext>
            </a:extLst>
          </p:cNvPr>
          <p:cNvSpPr txBox="1"/>
          <p:nvPr/>
        </p:nvSpPr>
        <p:spPr>
          <a:xfrm>
            <a:off x="3631155" y="1311345"/>
            <a:ext cx="1179056" cy="453586"/>
          </a:xfrm>
          <a:prstGeom prst="rect">
            <a:avLst/>
          </a:prstGeom>
          <a:noFill/>
        </p:spPr>
        <p:txBody>
          <a:bodyPr wrap="square" rtlCol="0">
            <a:spAutoFit/>
          </a:bodyPr>
          <a:lstStyle/>
          <a:p>
            <a:pPr algn="r">
              <a:lnSpc>
                <a:spcPct val="80000"/>
              </a:lnSpc>
            </a:pPr>
            <a:r>
              <a:rPr lang="en-US" sz="1467" dirty="0">
                <a:latin typeface="Arial Narrow" panose="020B0604020202020204" pitchFamily="34" charset="0"/>
                <a:cs typeface="Arial Narrow" panose="020B0604020202020204" pitchFamily="34" charset="0"/>
              </a:rPr>
              <a:t>Local </a:t>
            </a:r>
          </a:p>
          <a:p>
            <a:pPr algn="r">
              <a:lnSpc>
                <a:spcPct val="80000"/>
              </a:lnSpc>
            </a:pPr>
            <a:r>
              <a:rPr lang="en-US" sz="1467" dirty="0">
                <a:latin typeface="Arial Narrow" panose="020B0604020202020204" pitchFamily="34" charset="0"/>
                <a:cs typeface="Arial Narrow" panose="020B0604020202020204" pitchFamily="34" charset="0"/>
              </a:rPr>
              <a:t>Max Speed</a:t>
            </a:r>
          </a:p>
        </p:txBody>
      </p:sp>
      <p:sp>
        <p:nvSpPr>
          <p:cNvPr id="51" name="TextBox 50">
            <a:extLst>
              <a:ext uri="{FF2B5EF4-FFF2-40B4-BE49-F238E27FC236}">
                <a16:creationId xmlns:a16="http://schemas.microsoft.com/office/drawing/2014/main" id="{C5BF2E7C-D1EA-E1F6-7BAD-9E9A8E0C00DC}"/>
              </a:ext>
            </a:extLst>
          </p:cNvPr>
          <p:cNvSpPr txBox="1"/>
          <p:nvPr/>
        </p:nvSpPr>
        <p:spPr>
          <a:xfrm>
            <a:off x="2883158" y="5292605"/>
            <a:ext cx="2183037" cy="272960"/>
          </a:xfrm>
          <a:prstGeom prst="rect">
            <a:avLst/>
          </a:prstGeom>
          <a:noFill/>
        </p:spPr>
        <p:txBody>
          <a:bodyPr wrap="square" rtlCol="0">
            <a:spAutoFit/>
          </a:bodyPr>
          <a:lstStyle/>
          <a:p>
            <a:pPr algn="ctr">
              <a:lnSpc>
                <a:spcPct val="80000"/>
              </a:lnSpc>
            </a:pPr>
            <a:r>
              <a:rPr lang="en-US" sz="1467" dirty="0">
                <a:latin typeface="Arial Narrow" panose="020B0604020202020204" pitchFamily="34" charset="0"/>
                <a:cs typeface="Arial Narrow" panose="020B0604020202020204" pitchFamily="34" charset="0"/>
              </a:rPr>
              <a:t>Max Tilt</a:t>
            </a:r>
          </a:p>
        </p:txBody>
      </p:sp>
      <p:sp>
        <p:nvSpPr>
          <p:cNvPr id="52" name="Triangle 51">
            <a:extLst>
              <a:ext uri="{FF2B5EF4-FFF2-40B4-BE49-F238E27FC236}">
                <a16:creationId xmlns:a16="http://schemas.microsoft.com/office/drawing/2014/main" id="{3EDEFADA-C893-1D98-EBCC-7BF35AC13E43}"/>
              </a:ext>
            </a:extLst>
          </p:cNvPr>
          <p:cNvSpPr>
            <a:spLocks noChangeAspect="1"/>
          </p:cNvSpPr>
          <p:nvPr/>
        </p:nvSpPr>
        <p:spPr>
          <a:xfrm>
            <a:off x="3747399" y="3032150"/>
            <a:ext cx="60960" cy="120927"/>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3" name="Triangle 52">
            <a:extLst>
              <a:ext uri="{FF2B5EF4-FFF2-40B4-BE49-F238E27FC236}">
                <a16:creationId xmlns:a16="http://schemas.microsoft.com/office/drawing/2014/main" id="{767F1FDB-5BC2-6BEA-209D-437BEAD7767B}"/>
              </a:ext>
            </a:extLst>
          </p:cNvPr>
          <p:cNvSpPr>
            <a:spLocks noChangeAspect="1"/>
          </p:cNvSpPr>
          <p:nvPr/>
        </p:nvSpPr>
        <p:spPr>
          <a:xfrm rot="10800000">
            <a:off x="4269911" y="5366051"/>
            <a:ext cx="48768" cy="96741"/>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4" name="Triangle 53">
            <a:extLst>
              <a:ext uri="{FF2B5EF4-FFF2-40B4-BE49-F238E27FC236}">
                <a16:creationId xmlns:a16="http://schemas.microsoft.com/office/drawing/2014/main" id="{62C18A6A-E572-2309-5701-847D4F23ADE7}"/>
              </a:ext>
            </a:extLst>
          </p:cNvPr>
          <p:cNvSpPr>
            <a:spLocks noChangeAspect="1"/>
          </p:cNvSpPr>
          <p:nvPr/>
        </p:nvSpPr>
        <p:spPr>
          <a:xfrm rot="10800000">
            <a:off x="3532583" y="6022094"/>
            <a:ext cx="48768" cy="96741"/>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84B4E978-40E9-9777-9024-F4B01D1F3BFD}"/>
              </a:ext>
            </a:extLst>
          </p:cNvPr>
          <p:cNvSpPr txBox="1"/>
          <p:nvPr/>
        </p:nvSpPr>
        <p:spPr>
          <a:xfrm>
            <a:off x="2639563" y="2956744"/>
            <a:ext cx="1471469" cy="272960"/>
          </a:xfrm>
          <a:prstGeom prst="rect">
            <a:avLst/>
          </a:prstGeom>
          <a:noFill/>
        </p:spPr>
        <p:txBody>
          <a:bodyPr wrap="square" rtlCol="0">
            <a:spAutoFit/>
          </a:bodyPr>
          <a:lstStyle/>
          <a:p>
            <a:pPr algn="ctr">
              <a:lnSpc>
                <a:spcPct val="80000"/>
              </a:lnSpc>
            </a:pPr>
            <a:r>
              <a:rPr lang="en-US" sz="1467" dirty="0">
                <a:latin typeface="Arial Narrow" panose="020B0604020202020204" pitchFamily="34" charset="0"/>
                <a:cs typeface="Arial Narrow" panose="020B0604020202020204" pitchFamily="34" charset="0"/>
              </a:rPr>
              <a:t>Min Speed</a:t>
            </a:r>
          </a:p>
        </p:txBody>
      </p:sp>
      <p:sp>
        <p:nvSpPr>
          <p:cNvPr id="57" name="TextBox 56">
            <a:extLst>
              <a:ext uri="{FF2B5EF4-FFF2-40B4-BE49-F238E27FC236}">
                <a16:creationId xmlns:a16="http://schemas.microsoft.com/office/drawing/2014/main" id="{40476A53-82C1-7524-ED8C-2403149422CC}"/>
              </a:ext>
            </a:extLst>
          </p:cNvPr>
          <p:cNvSpPr txBox="1"/>
          <p:nvPr/>
        </p:nvSpPr>
        <p:spPr>
          <a:xfrm>
            <a:off x="5261890" y="6315042"/>
            <a:ext cx="1184107" cy="461665"/>
          </a:xfrm>
          <a:prstGeom prst="rect">
            <a:avLst/>
          </a:prstGeom>
          <a:noFill/>
        </p:spPr>
        <p:txBody>
          <a:bodyPr wrap="none" rtlCol="0">
            <a:spAutoFit/>
          </a:bodyPr>
          <a:lstStyle/>
          <a:p>
            <a:r>
              <a:rPr lang="en-US" sz="2400" dirty="0"/>
              <a:t>Figure 7</a:t>
            </a:r>
          </a:p>
        </p:txBody>
      </p:sp>
    </p:spTree>
    <p:extLst>
      <p:ext uri="{BB962C8B-B14F-4D97-AF65-F5344CB8AC3E}">
        <p14:creationId xmlns:p14="http://schemas.microsoft.com/office/powerpoint/2010/main" val="558584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13DA-8B83-C356-D8BF-15D6DBE2E863}"/>
              </a:ext>
            </a:extLst>
          </p:cNvPr>
          <p:cNvSpPr>
            <a:spLocks noGrp="1"/>
          </p:cNvSpPr>
          <p:nvPr>
            <p:ph type="title"/>
          </p:nvPr>
        </p:nvSpPr>
        <p:spPr>
          <a:xfrm>
            <a:off x="609600" y="14227"/>
            <a:ext cx="10972800" cy="677780"/>
          </a:xfrm>
        </p:spPr>
        <p:txBody>
          <a:bodyPr>
            <a:normAutofit fontScale="90000"/>
          </a:bodyPr>
          <a:lstStyle/>
          <a:p>
            <a:r>
              <a:rPr lang="en-US" dirty="0"/>
              <a:t>Solar Wind Speed – Model Comparison</a:t>
            </a:r>
          </a:p>
        </p:txBody>
      </p:sp>
      <p:sp>
        <p:nvSpPr>
          <p:cNvPr id="3" name="Content Placeholder 2">
            <a:extLst>
              <a:ext uri="{FF2B5EF4-FFF2-40B4-BE49-F238E27FC236}">
                <a16:creationId xmlns:a16="http://schemas.microsoft.com/office/drawing/2014/main" id="{D648D1DC-79E5-6D13-A347-AF7958AD161A}"/>
              </a:ext>
            </a:extLst>
          </p:cNvPr>
          <p:cNvSpPr>
            <a:spLocks noGrp="1"/>
          </p:cNvSpPr>
          <p:nvPr>
            <p:ph idx="1"/>
          </p:nvPr>
        </p:nvSpPr>
        <p:spPr>
          <a:xfrm>
            <a:off x="115745" y="5154908"/>
            <a:ext cx="6914779" cy="1499819"/>
          </a:xfrm>
        </p:spPr>
        <p:txBody>
          <a:bodyPr>
            <a:normAutofit/>
          </a:bodyPr>
          <a:lstStyle/>
          <a:p>
            <a:pPr marL="380990" indent="-380990"/>
            <a:r>
              <a:rPr lang="en-US" sz="2400" dirty="0"/>
              <a:t>The simulation and observation speeds match well.</a:t>
            </a:r>
          </a:p>
          <a:p>
            <a:pPr marL="380990" indent="-380990"/>
            <a:endParaRPr lang="en-US" sz="800" dirty="0"/>
          </a:p>
          <a:p>
            <a:pPr marL="380990" indent="-380990"/>
            <a:r>
              <a:rPr lang="en-US" sz="2400" dirty="0"/>
              <a:t>The variability drops off slightly slower in the model than in the speed measurements.</a:t>
            </a:r>
          </a:p>
          <a:p>
            <a:endParaRPr lang="en-US" sz="1400" dirty="0"/>
          </a:p>
        </p:txBody>
      </p:sp>
      <p:sp>
        <p:nvSpPr>
          <p:cNvPr id="4" name="Slide Number Placeholder 3">
            <a:extLst>
              <a:ext uri="{FF2B5EF4-FFF2-40B4-BE49-F238E27FC236}">
                <a16:creationId xmlns:a16="http://schemas.microsoft.com/office/drawing/2014/main" id="{5E0EC1B8-0D7C-6EDE-9959-6382D4A3D186}"/>
              </a:ext>
            </a:extLst>
          </p:cNvPr>
          <p:cNvSpPr>
            <a:spLocks noGrp="1"/>
          </p:cNvSpPr>
          <p:nvPr>
            <p:ph type="sldNum" sz="quarter" idx="12"/>
          </p:nvPr>
        </p:nvSpPr>
        <p:spPr/>
        <p:txBody>
          <a:bodyPr/>
          <a:lstStyle/>
          <a:p>
            <a:fld id="{5377F3EB-D5E3-A246-B565-246304C1E950}" type="slidenum">
              <a:rPr lang="en-US" smtClean="0"/>
              <a:t>44</a:t>
            </a:fld>
            <a:endParaRPr lang="en-US" dirty="0"/>
          </a:p>
        </p:txBody>
      </p:sp>
      <p:sp>
        <p:nvSpPr>
          <p:cNvPr id="47" name="TextBox 46">
            <a:extLst>
              <a:ext uri="{FF2B5EF4-FFF2-40B4-BE49-F238E27FC236}">
                <a16:creationId xmlns:a16="http://schemas.microsoft.com/office/drawing/2014/main" id="{645232C1-4474-EDE4-F2BD-02704B0AB0CD}"/>
              </a:ext>
            </a:extLst>
          </p:cNvPr>
          <p:cNvSpPr txBox="1"/>
          <p:nvPr/>
        </p:nvSpPr>
        <p:spPr>
          <a:xfrm>
            <a:off x="7325504" y="822599"/>
            <a:ext cx="4470325" cy="5632311"/>
          </a:xfrm>
          <a:prstGeom prst="rect">
            <a:avLst/>
          </a:prstGeom>
          <a:noFill/>
        </p:spPr>
        <p:txBody>
          <a:bodyPr wrap="square">
            <a:spAutoFit/>
          </a:bodyPr>
          <a:lstStyle/>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Multi-scale Fluid-kinetic Simulation Suite (MS-FLUKSS) model (</a:t>
            </a:r>
            <a:r>
              <a:rPr lang="en-US" sz="2400" dirty="0" err="1">
                <a:latin typeface="Arial Narrow" panose="020B0604020202020204" pitchFamily="34" charset="0"/>
                <a:cs typeface="Arial Narrow" panose="020B0604020202020204" pitchFamily="34" charset="0"/>
              </a:rPr>
              <a:t>Borovikov</a:t>
            </a:r>
            <a:r>
              <a:rPr lang="en-US" sz="2400" dirty="0">
                <a:latin typeface="Arial Narrow" panose="020B0604020202020204" pitchFamily="34" charset="0"/>
                <a:cs typeface="Arial Narrow" panose="020B0604020202020204" pitchFamily="34" charset="0"/>
              </a:rPr>
              <a:t> et al., 2013; </a:t>
            </a:r>
            <a:r>
              <a:rPr lang="en-US" sz="2400" dirty="0" err="1">
                <a:latin typeface="Arial Narrow" panose="020B0604020202020204" pitchFamily="34" charset="0"/>
                <a:cs typeface="Arial Narrow" panose="020B0604020202020204" pitchFamily="34" charset="0"/>
              </a:rPr>
              <a:t>Pogorelov</a:t>
            </a:r>
            <a:r>
              <a:rPr lang="en-US" sz="2400" dirty="0">
                <a:latin typeface="Arial Narrow" panose="020B0604020202020204" pitchFamily="34" charset="0"/>
                <a:cs typeface="Arial Narrow" panose="020B0604020202020204" pitchFamily="34" charset="0"/>
              </a:rPr>
              <a:t> et al., 2014).</a:t>
            </a:r>
          </a:p>
          <a:p>
            <a:pPr marL="380990" indent="-380990">
              <a:buFont typeface="Arial" panose="020B0604020202020204" pitchFamily="34" charset="0"/>
              <a:buChar char="•"/>
            </a:pPr>
            <a:endParaRPr lang="en-US" sz="800" dirty="0">
              <a:latin typeface="Arial Narrow" panose="020B0604020202020204" pitchFamily="34" charset="0"/>
              <a:cs typeface="Arial Narrow" panose="020B0604020202020204" pitchFamily="34" charset="0"/>
            </a:endParaRP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Solar wind and pickup ions treated as a single fluid governed by the MHD equations.</a:t>
            </a:r>
          </a:p>
          <a:p>
            <a:pPr marL="380990" indent="-380990">
              <a:buFont typeface="Arial" panose="020B0604020202020204" pitchFamily="34" charset="0"/>
              <a:buChar char="•"/>
            </a:pPr>
            <a:endParaRPr lang="en-US" sz="800" dirty="0">
              <a:latin typeface="Arial Narrow" panose="020B0604020202020204" pitchFamily="34" charset="0"/>
              <a:cs typeface="Arial Narrow" panose="020B0604020202020204" pitchFamily="34" charset="0"/>
            </a:endParaRP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The interstellar neutral hydrogen atoms determined using </a:t>
            </a:r>
            <a:r>
              <a:rPr lang="en-US" sz="2400" dirty="0" err="1">
                <a:latin typeface="Arial Narrow" panose="020B0604020202020204" pitchFamily="34" charset="0"/>
                <a:cs typeface="Arial Narrow" panose="020B0604020202020204" pitchFamily="34" charset="0"/>
              </a:rPr>
              <a:t>mulit</a:t>
            </a:r>
            <a:r>
              <a:rPr lang="en-US" sz="2400" dirty="0">
                <a:latin typeface="Arial Narrow" panose="020B0604020202020204" pitchFamily="34" charset="0"/>
                <a:cs typeface="Arial Narrow" panose="020B0604020202020204" pitchFamily="34" charset="0"/>
              </a:rPr>
              <a:t>-component Euler equations. </a:t>
            </a:r>
          </a:p>
          <a:p>
            <a:pPr marL="380990" indent="-380990">
              <a:buFont typeface="Arial" panose="020B0604020202020204" pitchFamily="34" charset="0"/>
              <a:buChar char="•"/>
            </a:pPr>
            <a:endParaRPr lang="en-US" sz="800" dirty="0">
              <a:latin typeface="Arial Narrow" panose="020B0604020202020204" pitchFamily="34" charset="0"/>
              <a:cs typeface="Arial Narrow" panose="020B0604020202020204" pitchFamily="34" charset="0"/>
            </a:endParaRP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The inner boundary at 1 au is driven using the OMNI solar wind observations (Kim et al., 2016). </a:t>
            </a:r>
          </a:p>
          <a:p>
            <a:pPr marL="380990" indent="-380990">
              <a:buFont typeface="Arial" panose="020B0604020202020204" pitchFamily="34" charset="0"/>
              <a:buChar char="•"/>
            </a:pPr>
            <a:endParaRPr lang="en-US" sz="2400" dirty="0">
              <a:latin typeface="Arial Narrow" panose="020B0604020202020204" pitchFamily="34" charset="0"/>
              <a:cs typeface="Arial Narrow" panose="020B0604020202020204" pitchFamily="34" charset="0"/>
            </a:endParaRPr>
          </a:p>
        </p:txBody>
      </p:sp>
      <p:grpSp>
        <p:nvGrpSpPr>
          <p:cNvPr id="43" name="Group 42">
            <a:extLst>
              <a:ext uri="{FF2B5EF4-FFF2-40B4-BE49-F238E27FC236}">
                <a16:creationId xmlns:a16="http://schemas.microsoft.com/office/drawing/2014/main" id="{2976E3D4-7213-32C2-817D-8493373DE3DC}"/>
              </a:ext>
            </a:extLst>
          </p:cNvPr>
          <p:cNvGrpSpPr/>
          <p:nvPr/>
        </p:nvGrpSpPr>
        <p:grpSpPr>
          <a:xfrm>
            <a:off x="154584" y="897063"/>
            <a:ext cx="6793009" cy="3774570"/>
            <a:chOff x="315396" y="1247337"/>
            <a:chExt cx="5094757" cy="2830927"/>
          </a:xfrm>
        </p:grpSpPr>
        <p:sp>
          <p:nvSpPr>
            <p:cNvPr id="19" name="TextBox 18">
              <a:extLst>
                <a:ext uri="{FF2B5EF4-FFF2-40B4-BE49-F238E27FC236}">
                  <a16:creationId xmlns:a16="http://schemas.microsoft.com/office/drawing/2014/main" id="{45C2BE45-C1F2-1BCD-CD57-A10E49E23FC9}"/>
                </a:ext>
              </a:extLst>
            </p:cNvPr>
            <p:cNvSpPr txBox="1"/>
            <p:nvPr/>
          </p:nvSpPr>
          <p:spPr>
            <a:xfrm>
              <a:off x="1717196" y="3762841"/>
              <a:ext cx="426965"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10</a:t>
              </a:r>
            </a:p>
          </p:txBody>
        </p:sp>
        <p:sp>
          <p:nvSpPr>
            <p:cNvPr id="20" name="TextBox 19">
              <a:extLst>
                <a:ext uri="{FF2B5EF4-FFF2-40B4-BE49-F238E27FC236}">
                  <a16:creationId xmlns:a16="http://schemas.microsoft.com/office/drawing/2014/main" id="{78E92949-261D-2844-C134-062C34F4B631}"/>
                </a:ext>
              </a:extLst>
            </p:cNvPr>
            <p:cNvSpPr txBox="1"/>
            <p:nvPr/>
          </p:nvSpPr>
          <p:spPr>
            <a:xfrm>
              <a:off x="2482038" y="3762841"/>
              <a:ext cx="426965"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20</a:t>
              </a:r>
            </a:p>
          </p:txBody>
        </p:sp>
        <p:sp>
          <p:nvSpPr>
            <p:cNvPr id="21" name="TextBox 20">
              <a:extLst>
                <a:ext uri="{FF2B5EF4-FFF2-40B4-BE49-F238E27FC236}">
                  <a16:creationId xmlns:a16="http://schemas.microsoft.com/office/drawing/2014/main" id="{568CBF08-D819-511E-A30D-67EB18FA9395}"/>
                </a:ext>
              </a:extLst>
            </p:cNvPr>
            <p:cNvSpPr txBox="1"/>
            <p:nvPr/>
          </p:nvSpPr>
          <p:spPr>
            <a:xfrm>
              <a:off x="3255142" y="3762841"/>
              <a:ext cx="426965"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30</a:t>
              </a:r>
            </a:p>
          </p:txBody>
        </p:sp>
        <p:sp>
          <p:nvSpPr>
            <p:cNvPr id="22" name="TextBox 21">
              <a:extLst>
                <a:ext uri="{FF2B5EF4-FFF2-40B4-BE49-F238E27FC236}">
                  <a16:creationId xmlns:a16="http://schemas.microsoft.com/office/drawing/2014/main" id="{DC25A8B6-F14C-07CE-29CC-59DFB49673D4}"/>
                </a:ext>
              </a:extLst>
            </p:cNvPr>
            <p:cNvSpPr txBox="1"/>
            <p:nvPr/>
          </p:nvSpPr>
          <p:spPr>
            <a:xfrm>
              <a:off x="4011578" y="3762841"/>
              <a:ext cx="426965"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40</a:t>
              </a:r>
            </a:p>
          </p:txBody>
        </p:sp>
        <p:sp>
          <p:nvSpPr>
            <p:cNvPr id="23" name="TextBox 22">
              <a:extLst>
                <a:ext uri="{FF2B5EF4-FFF2-40B4-BE49-F238E27FC236}">
                  <a16:creationId xmlns:a16="http://schemas.microsoft.com/office/drawing/2014/main" id="{95103058-6734-6E52-FC12-798565172E05}"/>
                </a:ext>
              </a:extLst>
            </p:cNvPr>
            <p:cNvSpPr txBox="1"/>
            <p:nvPr/>
          </p:nvSpPr>
          <p:spPr>
            <a:xfrm>
              <a:off x="4774317" y="3762841"/>
              <a:ext cx="426965"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50</a:t>
              </a:r>
            </a:p>
          </p:txBody>
        </p:sp>
        <p:sp>
          <p:nvSpPr>
            <p:cNvPr id="27" name="TextBox 26">
              <a:extLst>
                <a:ext uri="{FF2B5EF4-FFF2-40B4-BE49-F238E27FC236}">
                  <a16:creationId xmlns:a16="http://schemas.microsoft.com/office/drawing/2014/main" id="{76E66773-A903-5A57-1EE1-F85F1D82F3A0}"/>
                </a:ext>
              </a:extLst>
            </p:cNvPr>
            <p:cNvSpPr txBox="1"/>
            <p:nvPr/>
          </p:nvSpPr>
          <p:spPr>
            <a:xfrm>
              <a:off x="820550" y="3090788"/>
              <a:ext cx="426965"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10</a:t>
              </a:r>
            </a:p>
          </p:txBody>
        </p:sp>
        <p:sp>
          <p:nvSpPr>
            <p:cNvPr id="29" name="TextBox 28">
              <a:extLst>
                <a:ext uri="{FF2B5EF4-FFF2-40B4-BE49-F238E27FC236}">
                  <a16:creationId xmlns:a16="http://schemas.microsoft.com/office/drawing/2014/main" id="{533FC3FF-787A-1EAF-A41F-D32549E11365}"/>
                </a:ext>
              </a:extLst>
            </p:cNvPr>
            <p:cNvSpPr txBox="1"/>
            <p:nvPr/>
          </p:nvSpPr>
          <p:spPr>
            <a:xfrm>
              <a:off x="721224" y="2633357"/>
              <a:ext cx="526291"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100</a:t>
              </a:r>
            </a:p>
          </p:txBody>
        </p:sp>
        <p:sp>
          <p:nvSpPr>
            <p:cNvPr id="30" name="TextBox 29">
              <a:extLst>
                <a:ext uri="{FF2B5EF4-FFF2-40B4-BE49-F238E27FC236}">
                  <a16:creationId xmlns:a16="http://schemas.microsoft.com/office/drawing/2014/main" id="{3C370C37-941C-77BB-4790-181B82DBE195}"/>
                </a:ext>
              </a:extLst>
            </p:cNvPr>
            <p:cNvSpPr txBox="1"/>
            <p:nvPr/>
          </p:nvSpPr>
          <p:spPr>
            <a:xfrm>
              <a:off x="932318" y="3552907"/>
              <a:ext cx="255725"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1</a:t>
              </a:r>
            </a:p>
          </p:txBody>
        </p:sp>
        <p:sp>
          <p:nvSpPr>
            <p:cNvPr id="31" name="TextBox 30">
              <a:extLst>
                <a:ext uri="{FF2B5EF4-FFF2-40B4-BE49-F238E27FC236}">
                  <a16:creationId xmlns:a16="http://schemas.microsoft.com/office/drawing/2014/main" id="{251CB44F-6B39-760A-A4FB-F1BD2EBC25EB}"/>
                </a:ext>
              </a:extLst>
            </p:cNvPr>
            <p:cNvSpPr txBox="1"/>
            <p:nvPr/>
          </p:nvSpPr>
          <p:spPr>
            <a:xfrm rot="16200000">
              <a:off x="-805" y="2990678"/>
              <a:ext cx="1193997" cy="561596"/>
            </a:xfrm>
            <a:prstGeom prst="rect">
              <a:avLst/>
            </a:prstGeom>
            <a:noFill/>
          </p:spPr>
          <p:txBody>
            <a:bodyPr wrap="square" rtlCol="0">
              <a:spAutoFit/>
            </a:bodyPr>
            <a:lstStyle/>
            <a:p>
              <a:pPr algn="ctr"/>
              <a:r>
                <a:rPr lang="en-US" sz="2133" dirty="0">
                  <a:latin typeface="Arial Narrow" panose="020B0604020202020204" pitchFamily="34" charset="0"/>
                  <a:cs typeface="Arial Narrow" panose="020B0604020202020204" pitchFamily="34" charset="0"/>
                </a:rPr>
                <a:t>Std Dev   </a:t>
              </a:r>
              <a:r>
                <a:rPr lang="en-US" sz="2133" dirty="0" err="1">
                  <a:latin typeface="Arial Narrow" panose="020B0604020202020204" pitchFamily="34" charset="0"/>
                  <a:cs typeface="Arial Narrow" panose="020B0604020202020204" pitchFamily="34" charset="0"/>
                </a:rPr>
                <a:t>Vp</a:t>
              </a:r>
              <a:r>
                <a:rPr lang="en-US" sz="2133" dirty="0">
                  <a:latin typeface="Arial Narrow" panose="020B0604020202020204" pitchFamily="34" charset="0"/>
                  <a:cs typeface="Arial Narrow" panose="020B0604020202020204" pitchFamily="34" charset="0"/>
                </a:rPr>
                <a:t> [km s</a:t>
              </a:r>
              <a:r>
                <a:rPr lang="en-US" sz="2133" baseline="30000" dirty="0">
                  <a:latin typeface="Arial Narrow" panose="020B0604020202020204" pitchFamily="34" charset="0"/>
                  <a:cs typeface="Arial Narrow" panose="020B0604020202020204" pitchFamily="34" charset="0"/>
                </a:rPr>
                <a:t>-1</a:t>
              </a:r>
              <a:r>
                <a:rPr lang="en-US" sz="2133" dirty="0">
                  <a:latin typeface="Arial Narrow" panose="020B0604020202020204" pitchFamily="34" charset="0"/>
                  <a:cs typeface="Arial Narrow" panose="020B0604020202020204" pitchFamily="34" charset="0"/>
                </a:rPr>
                <a:t>]</a:t>
              </a:r>
            </a:p>
          </p:txBody>
        </p:sp>
        <p:sp>
          <p:nvSpPr>
            <p:cNvPr id="32" name="TextBox 31">
              <a:extLst>
                <a:ext uri="{FF2B5EF4-FFF2-40B4-BE49-F238E27FC236}">
                  <a16:creationId xmlns:a16="http://schemas.microsoft.com/office/drawing/2014/main" id="{EE92B78B-B0D6-9C42-D149-7222CD8E751D}"/>
                </a:ext>
              </a:extLst>
            </p:cNvPr>
            <p:cNvSpPr txBox="1"/>
            <p:nvPr/>
          </p:nvSpPr>
          <p:spPr>
            <a:xfrm>
              <a:off x="761582" y="1247337"/>
              <a:ext cx="603397"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600</a:t>
              </a:r>
            </a:p>
          </p:txBody>
        </p:sp>
        <p:sp>
          <p:nvSpPr>
            <p:cNvPr id="33" name="TextBox 32">
              <a:extLst>
                <a:ext uri="{FF2B5EF4-FFF2-40B4-BE49-F238E27FC236}">
                  <a16:creationId xmlns:a16="http://schemas.microsoft.com/office/drawing/2014/main" id="{545BBBC2-A6AF-7634-D691-789EEA7B5D9C}"/>
                </a:ext>
              </a:extLst>
            </p:cNvPr>
            <p:cNvSpPr txBox="1"/>
            <p:nvPr/>
          </p:nvSpPr>
          <p:spPr>
            <a:xfrm>
              <a:off x="761582" y="1842806"/>
              <a:ext cx="603397"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400</a:t>
              </a:r>
            </a:p>
          </p:txBody>
        </p:sp>
        <p:sp>
          <p:nvSpPr>
            <p:cNvPr id="34" name="TextBox 33">
              <a:extLst>
                <a:ext uri="{FF2B5EF4-FFF2-40B4-BE49-F238E27FC236}">
                  <a16:creationId xmlns:a16="http://schemas.microsoft.com/office/drawing/2014/main" id="{B601C230-0357-870E-40A5-40EF7DBA4CDA}"/>
                </a:ext>
              </a:extLst>
            </p:cNvPr>
            <p:cNvSpPr txBox="1"/>
            <p:nvPr/>
          </p:nvSpPr>
          <p:spPr>
            <a:xfrm>
              <a:off x="761582" y="2153634"/>
              <a:ext cx="603397"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300</a:t>
              </a:r>
            </a:p>
          </p:txBody>
        </p:sp>
        <p:sp>
          <p:nvSpPr>
            <p:cNvPr id="35" name="TextBox 34">
              <a:extLst>
                <a:ext uri="{FF2B5EF4-FFF2-40B4-BE49-F238E27FC236}">
                  <a16:creationId xmlns:a16="http://schemas.microsoft.com/office/drawing/2014/main" id="{88BB1766-AB1B-6773-07A9-CCA1BDCFC45B}"/>
                </a:ext>
              </a:extLst>
            </p:cNvPr>
            <p:cNvSpPr txBox="1"/>
            <p:nvPr/>
          </p:nvSpPr>
          <p:spPr>
            <a:xfrm>
              <a:off x="761582" y="1551682"/>
              <a:ext cx="603397" cy="315423"/>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500</a:t>
              </a:r>
            </a:p>
          </p:txBody>
        </p:sp>
        <p:sp>
          <p:nvSpPr>
            <p:cNvPr id="36" name="TextBox 35">
              <a:extLst>
                <a:ext uri="{FF2B5EF4-FFF2-40B4-BE49-F238E27FC236}">
                  <a16:creationId xmlns:a16="http://schemas.microsoft.com/office/drawing/2014/main" id="{F567EBE3-1AF7-698F-1BF4-D5D9A7AAB961}"/>
                </a:ext>
              </a:extLst>
            </p:cNvPr>
            <p:cNvSpPr txBox="1"/>
            <p:nvPr/>
          </p:nvSpPr>
          <p:spPr>
            <a:xfrm rot="16200000">
              <a:off x="95752" y="1706488"/>
              <a:ext cx="1066563" cy="315423"/>
            </a:xfrm>
            <a:prstGeom prst="rect">
              <a:avLst/>
            </a:prstGeom>
            <a:noFill/>
          </p:spPr>
          <p:txBody>
            <a:bodyPr wrap="square" rtlCol="0">
              <a:spAutoFit/>
            </a:bodyPr>
            <a:lstStyle/>
            <a:p>
              <a:r>
                <a:rPr lang="en-US" sz="2133" dirty="0" err="1">
                  <a:latin typeface="Arial Narrow" panose="020B0604020202020204" pitchFamily="34" charset="0"/>
                  <a:cs typeface="Arial Narrow" panose="020B0604020202020204" pitchFamily="34" charset="0"/>
                </a:rPr>
                <a:t>V</a:t>
              </a:r>
              <a:r>
                <a:rPr lang="en-US" sz="2133" baseline="-25000" dirty="0" err="1">
                  <a:latin typeface="Arial Narrow" panose="020B0604020202020204" pitchFamily="34" charset="0"/>
                  <a:cs typeface="Arial Narrow" panose="020B0604020202020204" pitchFamily="34" charset="0"/>
                </a:rPr>
                <a:t>p</a:t>
              </a:r>
              <a:r>
                <a:rPr lang="en-US" sz="2133" dirty="0">
                  <a:latin typeface="Arial Narrow" panose="020B0604020202020204" pitchFamily="34" charset="0"/>
                  <a:cs typeface="Arial Narrow" panose="020B0604020202020204" pitchFamily="34" charset="0"/>
                </a:rPr>
                <a:t> [km s</a:t>
              </a:r>
              <a:r>
                <a:rPr lang="en-US" sz="2133" baseline="30000" dirty="0">
                  <a:latin typeface="Arial Narrow" panose="020B0604020202020204" pitchFamily="34" charset="0"/>
                  <a:cs typeface="Arial Narrow" panose="020B0604020202020204" pitchFamily="34" charset="0"/>
                </a:rPr>
                <a:t>-1</a:t>
              </a:r>
              <a:r>
                <a:rPr lang="en-US" sz="2133" dirty="0">
                  <a:latin typeface="Arial Narrow" panose="020B0604020202020204" pitchFamily="34" charset="0"/>
                  <a:cs typeface="Arial Narrow" panose="020B0604020202020204" pitchFamily="34" charset="0"/>
                </a:rPr>
                <a:t>]</a:t>
              </a:r>
            </a:p>
          </p:txBody>
        </p:sp>
        <p:sp>
          <p:nvSpPr>
            <p:cNvPr id="42" name="TextBox 41">
              <a:extLst>
                <a:ext uri="{FF2B5EF4-FFF2-40B4-BE49-F238E27FC236}">
                  <a16:creationId xmlns:a16="http://schemas.microsoft.com/office/drawing/2014/main" id="{D2FDEB97-B103-BF13-C30E-078D1BF1EEDB}"/>
                </a:ext>
              </a:extLst>
            </p:cNvPr>
            <p:cNvSpPr txBox="1"/>
            <p:nvPr/>
          </p:nvSpPr>
          <p:spPr>
            <a:xfrm>
              <a:off x="4930214" y="1616116"/>
              <a:ext cx="479939" cy="376930"/>
            </a:xfrm>
            <a:prstGeom prst="rect">
              <a:avLst/>
            </a:prstGeom>
            <a:noFill/>
          </p:spPr>
          <p:txBody>
            <a:bodyPr wrap="none" rtlCol="0">
              <a:spAutoFit/>
            </a:bodyPr>
            <a:lstStyle/>
            <a:p>
              <a:r>
                <a:rPr lang="en-US" sz="1333" dirty="0">
                  <a:solidFill>
                    <a:srgbClr val="F600FF"/>
                  </a:solidFill>
                  <a:latin typeface="Arial Narrow" panose="020B0604020202020204" pitchFamily="34" charset="0"/>
                  <a:cs typeface="Arial Narrow" panose="020B0604020202020204" pitchFamily="34" charset="0"/>
                </a:rPr>
                <a:t>400 </a:t>
              </a:r>
            </a:p>
            <a:p>
              <a:r>
                <a:rPr lang="en-US" sz="1333" dirty="0">
                  <a:solidFill>
                    <a:srgbClr val="F600FF"/>
                  </a:solidFill>
                  <a:latin typeface="Arial Narrow" panose="020B0604020202020204" pitchFamily="34" charset="0"/>
                  <a:cs typeface="Arial Narrow" panose="020B0604020202020204" pitchFamily="34" charset="0"/>
                </a:rPr>
                <a:t>[km s</a:t>
              </a:r>
              <a:r>
                <a:rPr lang="en-US" sz="1333" baseline="30000" dirty="0">
                  <a:solidFill>
                    <a:srgbClr val="F600FF"/>
                  </a:solidFill>
                  <a:latin typeface="Arial Narrow" panose="020B0604020202020204" pitchFamily="34" charset="0"/>
                  <a:cs typeface="Arial Narrow" panose="020B0604020202020204" pitchFamily="34" charset="0"/>
                </a:rPr>
                <a:t>-1</a:t>
              </a:r>
              <a:r>
                <a:rPr lang="en-US" sz="1333" dirty="0">
                  <a:solidFill>
                    <a:srgbClr val="F600FF"/>
                  </a:solidFill>
                  <a:latin typeface="Arial Narrow" panose="020B0604020202020204" pitchFamily="34" charset="0"/>
                  <a:cs typeface="Arial Narrow" panose="020B0604020202020204" pitchFamily="34" charset="0"/>
                </a:rPr>
                <a:t>]</a:t>
              </a:r>
              <a:endParaRPr lang="en-US" sz="1333" baseline="30000" dirty="0">
                <a:solidFill>
                  <a:srgbClr val="F600FF"/>
                </a:solidFill>
                <a:latin typeface="Arial Narrow" panose="020B0604020202020204" pitchFamily="34" charset="0"/>
                <a:cs typeface="Arial Narrow" panose="020B0604020202020204" pitchFamily="34" charset="0"/>
              </a:endParaRPr>
            </a:p>
          </p:txBody>
        </p:sp>
      </p:grpSp>
      <p:sp>
        <p:nvSpPr>
          <p:cNvPr id="44" name="TextBox 43">
            <a:extLst>
              <a:ext uri="{FF2B5EF4-FFF2-40B4-BE49-F238E27FC236}">
                <a16:creationId xmlns:a16="http://schemas.microsoft.com/office/drawing/2014/main" id="{F59BD7B9-A1C5-F830-79CC-0D721C99043C}"/>
              </a:ext>
            </a:extLst>
          </p:cNvPr>
          <p:cNvSpPr txBox="1"/>
          <p:nvPr/>
        </p:nvSpPr>
        <p:spPr>
          <a:xfrm>
            <a:off x="2887918" y="4534285"/>
            <a:ext cx="2890108"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Sun – NH Distance [au]</a:t>
            </a:r>
          </a:p>
        </p:txBody>
      </p:sp>
      <p:pic>
        <p:nvPicPr>
          <p:cNvPr id="9" name="Picture 8">
            <a:extLst>
              <a:ext uri="{FF2B5EF4-FFF2-40B4-BE49-F238E27FC236}">
                <a16:creationId xmlns:a16="http://schemas.microsoft.com/office/drawing/2014/main" id="{3C825A02-7384-354D-A699-8189325D7473}"/>
              </a:ext>
            </a:extLst>
          </p:cNvPr>
          <p:cNvPicPr>
            <a:picLocks noChangeAspect="1"/>
          </p:cNvPicPr>
          <p:nvPr/>
        </p:nvPicPr>
        <p:blipFill rotWithShape="1">
          <a:blip r:embed="rId3"/>
          <a:srcRect l="15282" t="8621" r="11530" b="59105"/>
          <a:stretch/>
        </p:blipFill>
        <p:spPr>
          <a:xfrm>
            <a:off x="1262919" y="815943"/>
            <a:ext cx="6019468" cy="3435125"/>
          </a:xfrm>
          <a:prstGeom prst="rect">
            <a:avLst/>
          </a:prstGeom>
        </p:spPr>
      </p:pic>
      <p:sp>
        <p:nvSpPr>
          <p:cNvPr id="5" name="TextBox 4">
            <a:extLst>
              <a:ext uri="{FF2B5EF4-FFF2-40B4-BE49-F238E27FC236}">
                <a16:creationId xmlns:a16="http://schemas.microsoft.com/office/drawing/2014/main" id="{0C7D465B-B5D7-9F89-F262-CB66F0D7896F}"/>
              </a:ext>
            </a:extLst>
          </p:cNvPr>
          <p:cNvSpPr txBox="1"/>
          <p:nvPr/>
        </p:nvSpPr>
        <p:spPr>
          <a:xfrm>
            <a:off x="6115825" y="6313150"/>
            <a:ext cx="1184107" cy="461665"/>
          </a:xfrm>
          <a:prstGeom prst="rect">
            <a:avLst/>
          </a:prstGeom>
          <a:noFill/>
        </p:spPr>
        <p:txBody>
          <a:bodyPr wrap="none" rtlCol="0">
            <a:spAutoFit/>
          </a:bodyPr>
          <a:lstStyle/>
          <a:p>
            <a:r>
              <a:rPr lang="en-US" sz="2400"/>
              <a:t>Figure 8</a:t>
            </a:r>
            <a:endParaRPr lang="en-US" sz="2400" dirty="0"/>
          </a:p>
        </p:txBody>
      </p:sp>
    </p:spTree>
    <p:extLst>
      <p:ext uri="{BB962C8B-B14F-4D97-AF65-F5344CB8AC3E}">
        <p14:creationId xmlns:p14="http://schemas.microsoft.com/office/powerpoint/2010/main" val="1348327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4DF475-DFD9-62FE-4A04-9F5985EA7044}"/>
              </a:ext>
            </a:extLst>
          </p:cNvPr>
          <p:cNvPicPr>
            <a:picLocks noChangeAspect="1"/>
          </p:cNvPicPr>
          <p:nvPr/>
        </p:nvPicPr>
        <p:blipFill rotWithShape="1">
          <a:blip r:embed="rId3">
            <a:clrChange>
              <a:clrFrom>
                <a:srgbClr val="FFFFFF"/>
              </a:clrFrom>
              <a:clrTo>
                <a:srgbClr val="FFFFFF">
                  <a:alpha val="0"/>
                </a:srgbClr>
              </a:clrTo>
            </a:clrChange>
          </a:blip>
          <a:srcRect l="14675" t="8516" b="58585"/>
          <a:stretch/>
        </p:blipFill>
        <p:spPr>
          <a:xfrm>
            <a:off x="1264378" y="869803"/>
            <a:ext cx="6678631" cy="3332488"/>
          </a:xfrm>
          <a:prstGeom prst="rect">
            <a:avLst/>
          </a:prstGeom>
        </p:spPr>
      </p:pic>
      <p:sp>
        <p:nvSpPr>
          <p:cNvPr id="2" name="Title 1">
            <a:extLst>
              <a:ext uri="{FF2B5EF4-FFF2-40B4-BE49-F238E27FC236}">
                <a16:creationId xmlns:a16="http://schemas.microsoft.com/office/drawing/2014/main" id="{910013DA-8B83-C356-D8BF-15D6DBE2E863}"/>
              </a:ext>
            </a:extLst>
          </p:cNvPr>
          <p:cNvSpPr>
            <a:spLocks noGrp="1"/>
          </p:cNvSpPr>
          <p:nvPr>
            <p:ph type="title"/>
          </p:nvPr>
        </p:nvSpPr>
        <p:spPr>
          <a:xfrm>
            <a:off x="609600" y="14227"/>
            <a:ext cx="10972800" cy="677780"/>
          </a:xfrm>
        </p:spPr>
        <p:txBody>
          <a:bodyPr>
            <a:normAutofit fontScale="90000"/>
          </a:bodyPr>
          <a:lstStyle/>
          <a:p>
            <a:r>
              <a:rPr lang="en-US" dirty="0"/>
              <a:t>Solar Wind Speed – Model Comparison</a:t>
            </a:r>
          </a:p>
        </p:txBody>
      </p:sp>
      <p:sp>
        <p:nvSpPr>
          <p:cNvPr id="3" name="Content Placeholder 2">
            <a:extLst>
              <a:ext uri="{FF2B5EF4-FFF2-40B4-BE49-F238E27FC236}">
                <a16:creationId xmlns:a16="http://schemas.microsoft.com/office/drawing/2014/main" id="{D648D1DC-79E5-6D13-A347-AF7958AD161A}"/>
              </a:ext>
            </a:extLst>
          </p:cNvPr>
          <p:cNvSpPr>
            <a:spLocks noGrp="1"/>
          </p:cNvSpPr>
          <p:nvPr>
            <p:ph idx="1"/>
          </p:nvPr>
        </p:nvSpPr>
        <p:spPr>
          <a:xfrm>
            <a:off x="115745" y="5154908"/>
            <a:ext cx="6914779" cy="1499819"/>
          </a:xfrm>
        </p:spPr>
        <p:txBody>
          <a:bodyPr>
            <a:normAutofit/>
          </a:bodyPr>
          <a:lstStyle/>
          <a:p>
            <a:pPr marL="380990" indent="-380990"/>
            <a:r>
              <a:rPr lang="en-US" sz="2400" dirty="0"/>
              <a:t>The simulation and observation speeds match well.</a:t>
            </a:r>
          </a:p>
          <a:p>
            <a:pPr marL="380990" indent="-380990"/>
            <a:endParaRPr lang="en-US" sz="800" dirty="0"/>
          </a:p>
          <a:p>
            <a:pPr marL="380990" indent="-380990"/>
            <a:r>
              <a:rPr lang="en-US" sz="2400" dirty="0"/>
              <a:t>The variability drops off slightly slower in the model than in the speed measurements.</a:t>
            </a:r>
          </a:p>
          <a:p>
            <a:endParaRPr lang="en-US" sz="1400" dirty="0"/>
          </a:p>
        </p:txBody>
      </p:sp>
      <p:sp>
        <p:nvSpPr>
          <p:cNvPr id="4" name="Slide Number Placeholder 3">
            <a:extLst>
              <a:ext uri="{FF2B5EF4-FFF2-40B4-BE49-F238E27FC236}">
                <a16:creationId xmlns:a16="http://schemas.microsoft.com/office/drawing/2014/main" id="{5E0EC1B8-0D7C-6EDE-9959-6382D4A3D186}"/>
              </a:ext>
            </a:extLst>
          </p:cNvPr>
          <p:cNvSpPr>
            <a:spLocks noGrp="1"/>
          </p:cNvSpPr>
          <p:nvPr>
            <p:ph type="sldNum" sz="quarter" idx="12"/>
          </p:nvPr>
        </p:nvSpPr>
        <p:spPr/>
        <p:txBody>
          <a:bodyPr/>
          <a:lstStyle/>
          <a:p>
            <a:fld id="{5377F3EB-D5E3-A246-B565-246304C1E950}" type="slidenum">
              <a:rPr lang="en-US" smtClean="0"/>
              <a:t>45</a:t>
            </a:fld>
            <a:endParaRPr lang="en-US" dirty="0"/>
          </a:p>
        </p:txBody>
      </p:sp>
      <p:sp>
        <p:nvSpPr>
          <p:cNvPr id="47" name="TextBox 46">
            <a:extLst>
              <a:ext uri="{FF2B5EF4-FFF2-40B4-BE49-F238E27FC236}">
                <a16:creationId xmlns:a16="http://schemas.microsoft.com/office/drawing/2014/main" id="{645232C1-4474-EDE4-F2BD-02704B0AB0CD}"/>
              </a:ext>
            </a:extLst>
          </p:cNvPr>
          <p:cNvSpPr txBox="1"/>
          <p:nvPr/>
        </p:nvSpPr>
        <p:spPr>
          <a:xfrm>
            <a:off x="7325504" y="822599"/>
            <a:ext cx="4470325" cy="5632311"/>
          </a:xfrm>
          <a:prstGeom prst="rect">
            <a:avLst/>
          </a:prstGeom>
          <a:noFill/>
        </p:spPr>
        <p:txBody>
          <a:bodyPr wrap="square">
            <a:spAutoFit/>
          </a:bodyPr>
          <a:lstStyle/>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Multi-scale Fluid-kinetic Simulation Suite (MS-FLUKSS) model (</a:t>
            </a:r>
            <a:r>
              <a:rPr lang="en-US" sz="2400" dirty="0" err="1">
                <a:latin typeface="Arial Narrow" panose="020B0604020202020204" pitchFamily="34" charset="0"/>
                <a:cs typeface="Arial Narrow" panose="020B0604020202020204" pitchFamily="34" charset="0"/>
              </a:rPr>
              <a:t>Borovikov</a:t>
            </a:r>
            <a:r>
              <a:rPr lang="en-US" sz="2400" dirty="0">
                <a:latin typeface="Arial Narrow" panose="020B0604020202020204" pitchFamily="34" charset="0"/>
                <a:cs typeface="Arial Narrow" panose="020B0604020202020204" pitchFamily="34" charset="0"/>
              </a:rPr>
              <a:t> et al., 2013; </a:t>
            </a:r>
            <a:r>
              <a:rPr lang="en-US" sz="2400" dirty="0" err="1">
                <a:latin typeface="Arial Narrow" panose="020B0604020202020204" pitchFamily="34" charset="0"/>
                <a:cs typeface="Arial Narrow" panose="020B0604020202020204" pitchFamily="34" charset="0"/>
              </a:rPr>
              <a:t>Pogorelov</a:t>
            </a:r>
            <a:r>
              <a:rPr lang="en-US" sz="2400" dirty="0">
                <a:latin typeface="Arial Narrow" panose="020B0604020202020204" pitchFamily="34" charset="0"/>
                <a:cs typeface="Arial Narrow" panose="020B0604020202020204" pitchFamily="34" charset="0"/>
              </a:rPr>
              <a:t> et al., 2014).</a:t>
            </a:r>
          </a:p>
          <a:p>
            <a:pPr marL="380990" indent="-380990">
              <a:buFont typeface="Arial" panose="020B0604020202020204" pitchFamily="34" charset="0"/>
              <a:buChar char="•"/>
            </a:pPr>
            <a:endParaRPr lang="en-US" sz="800" dirty="0">
              <a:latin typeface="Arial Narrow" panose="020B0604020202020204" pitchFamily="34" charset="0"/>
              <a:cs typeface="Arial Narrow" panose="020B0604020202020204" pitchFamily="34" charset="0"/>
            </a:endParaRP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Solar wind and pickup ions treated as a single fluid governed by the MHD equations.</a:t>
            </a:r>
          </a:p>
          <a:p>
            <a:pPr marL="380990" indent="-380990">
              <a:buFont typeface="Arial" panose="020B0604020202020204" pitchFamily="34" charset="0"/>
              <a:buChar char="•"/>
            </a:pPr>
            <a:endParaRPr lang="en-US" sz="800" dirty="0">
              <a:latin typeface="Arial Narrow" panose="020B0604020202020204" pitchFamily="34" charset="0"/>
              <a:cs typeface="Arial Narrow" panose="020B0604020202020204" pitchFamily="34" charset="0"/>
            </a:endParaRP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The interstellar neutral hydrogen atoms determined using </a:t>
            </a:r>
            <a:r>
              <a:rPr lang="en-US" sz="2400" dirty="0" err="1">
                <a:latin typeface="Arial Narrow" panose="020B0604020202020204" pitchFamily="34" charset="0"/>
                <a:cs typeface="Arial Narrow" panose="020B0604020202020204" pitchFamily="34" charset="0"/>
              </a:rPr>
              <a:t>mulit</a:t>
            </a:r>
            <a:r>
              <a:rPr lang="en-US" sz="2400" dirty="0">
                <a:latin typeface="Arial Narrow" panose="020B0604020202020204" pitchFamily="34" charset="0"/>
                <a:cs typeface="Arial Narrow" panose="020B0604020202020204" pitchFamily="34" charset="0"/>
              </a:rPr>
              <a:t>-component Euler equations. </a:t>
            </a:r>
          </a:p>
          <a:p>
            <a:pPr marL="380990" indent="-380990">
              <a:buFont typeface="Arial" panose="020B0604020202020204" pitchFamily="34" charset="0"/>
              <a:buChar char="•"/>
            </a:pPr>
            <a:endParaRPr lang="en-US" sz="800" dirty="0">
              <a:latin typeface="Arial Narrow" panose="020B0604020202020204" pitchFamily="34" charset="0"/>
              <a:cs typeface="Arial Narrow" panose="020B0604020202020204" pitchFamily="34" charset="0"/>
            </a:endParaRPr>
          </a:p>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The inner boundary at 1 au is driven using the OMNI solar wind observations (Kim et al., 2016). </a:t>
            </a:r>
          </a:p>
          <a:p>
            <a:pPr marL="380990" indent="-380990">
              <a:buFont typeface="Arial" panose="020B0604020202020204" pitchFamily="34" charset="0"/>
              <a:buChar char="•"/>
            </a:pPr>
            <a:endParaRPr lang="en-US" sz="2400" dirty="0">
              <a:latin typeface="Arial Narrow" panose="020B0604020202020204" pitchFamily="34" charset="0"/>
              <a:cs typeface="Arial Narrow" panose="020B0604020202020204" pitchFamily="34" charset="0"/>
            </a:endParaRPr>
          </a:p>
        </p:txBody>
      </p:sp>
      <p:sp>
        <p:nvSpPr>
          <p:cNvPr id="27" name="TextBox 26">
            <a:extLst>
              <a:ext uri="{FF2B5EF4-FFF2-40B4-BE49-F238E27FC236}">
                <a16:creationId xmlns:a16="http://schemas.microsoft.com/office/drawing/2014/main" id="{76E66773-A903-5A57-1EE1-F85F1D82F3A0}"/>
              </a:ext>
            </a:extLst>
          </p:cNvPr>
          <p:cNvSpPr txBox="1"/>
          <p:nvPr/>
        </p:nvSpPr>
        <p:spPr>
          <a:xfrm>
            <a:off x="883543" y="3318401"/>
            <a:ext cx="569287"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10</a:t>
            </a:r>
          </a:p>
        </p:txBody>
      </p:sp>
      <p:sp>
        <p:nvSpPr>
          <p:cNvPr id="29" name="TextBox 28">
            <a:extLst>
              <a:ext uri="{FF2B5EF4-FFF2-40B4-BE49-F238E27FC236}">
                <a16:creationId xmlns:a16="http://schemas.microsoft.com/office/drawing/2014/main" id="{533FC3FF-787A-1EAF-A41F-D32549E11365}"/>
              </a:ext>
            </a:extLst>
          </p:cNvPr>
          <p:cNvSpPr txBox="1"/>
          <p:nvPr/>
        </p:nvSpPr>
        <p:spPr>
          <a:xfrm>
            <a:off x="751109" y="2722922"/>
            <a:ext cx="701721"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100</a:t>
            </a:r>
          </a:p>
        </p:txBody>
      </p:sp>
      <p:sp>
        <p:nvSpPr>
          <p:cNvPr id="31" name="TextBox 30">
            <a:extLst>
              <a:ext uri="{FF2B5EF4-FFF2-40B4-BE49-F238E27FC236}">
                <a16:creationId xmlns:a16="http://schemas.microsoft.com/office/drawing/2014/main" id="{251CB44F-6B39-760A-A4FB-F1BD2EBC25EB}"/>
              </a:ext>
            </a:extLst>
          </p:cNvPr>
          <p:cNvSpPr txBox="1"/>
          <p:nvPr/>
        </p:nvSpPr>
        <p:spPr>
          <a:xfrm rot="16200000">
            <a:off x="-212814" y="3146543"/>
            <a:ext cx="1591996" cy="748795"/>
          </a:xfrm>
          <a:prstGeom prst="rect">
            <a:avLst/>
          </a:prstGeom>
          <a:noFill/>
        </p:spPr>
        <p:txBody>
          <a:bodyPr wrap="square" rtlCol="0">
            <a:spAutoFit/>
          </a:bodyPr>
          <a:lstStyle/>
          <a:p>
            <a:pPr algn="ctr"/>
            <a:r>
              <a:rPr lang="en-US" sz="2133" dirty="0">
                <a:latin typeface="Arial Narrow" panose="020B0604020202020204" pitchFamily="34" charset="0"/>
                <a:cs typeface="Arial Narrow" panose="020B0604020202020204" pitchFamily="34" charset="0"/>
              </a:rPr>
              <a:t>Std Dev   </a:t>
            </a:r>
            <a:r>
              <a:rPr lang="en-US" sz="2133" dirty="0" err="1">
                <a:latin typeface="Arial Narrow" panose="020B0604020202020204" pitchFamily="34" charset="0"/>
                <a:cs typeface="Arial Narrow" panose="020B0604020202020204" pitchFamily="34" charset="0"/>
              </a:rPr>
              <a:t>Vp</a:t>
            </a:r>
            <a:r>
              <a:rPr lang="en-US" sz="2133" dirty="0">
                <a:latin typeface="Arial Narrow" panose="020B0604020202020204" pitchFamily="34" charset="0"/>
                <a:cs typeface="Arial Narrow" panose="020B0604020202020204" pitchFamily="34" charset="0"/>
              </a:rPr>
              <a:t> [km s</a:t>
            </a:r>
            <a:r>
              <a:rPr lang="en-US" sz="2133" baseline="30000" dirty="0">
                <a:latin typeface="Arial Narrow" panose="020B0604020202020204" pitchFamily="34" charset="0"/>
                <a:cs typeface="Arial Narrow" panose="020B0604020202020204" pitchFamily="34" charset="0"/>
              </a:rPr>
              <a:t>-1</a:t>
            </a:r>
            <a:r>
              <a:rPr lang="en-US" sz="2133" dirty="0">
                <a:latin typeface="Arial Narrow" panose="020B0604020202020204" pitchFamily="34" charset="0"/>
                <a:cs typeface="Arial Narrow" panose="020B0604020202020204" pitchFamily="34" charset="0"/>
              </a:rPr>
              <a:t>]</a:t>
            </a:r>
          </a:p>
        </p:txBody>
      </p:sp>
      <p:sp>
        <p:nvSpPr>
          <p:cNvPr id="32" name="TextBox 31">
            <a:extLst>
              <a:ext uri="{FF2B5EF4-FFF2-40B4-BE49-F238E27FC236}">
                <a16:creationId xmlns:a16="http://schemas.microsoft.com/office/drawing/2014/main" id="{EE92B78B-B0D6-9C42-D149-7222CD8E751D}"/>
              </a:ext>
            </a:extLst>
          </p:cNvPr>
          <p:cNvSpPr txBox="1"/>
          <p:nvPr/>
        </p:nvSpPr>
        <p:spPr>
          <a:xfrm>
            <a:off x="749500" y="913996"/>
            <a:ext cx="804529"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600</a:t>
            </a:r>
          </a:p>
        </p:txBody>
      </p:sp>
      <p:sp>
        <p:nvSpPr>
          <p:cNvPr id="33" name="TextBox 32">
            <a:extLst>
              <a:ext uri="{FF2B5EF4-FFF2-40B4-BE49-F238E27FC236}">
                <a16:creationId xmlns:a16="http://schemas.microsoft.com/office/drawing/2014/main" id="{545BBBC2-A6AF-7634-D691-789EEA7B5D9C}"/>
              </a:ext>
            </a:extLst>
          </p:cNvPr>
          <p:cNvSpPr txBox="1"/>
          <p:nvPr/>
        </p:nvSpPr>
        <p:spPr>
          <a:xfrm>
            <a:off x="749500" y="1691021"/>
            <a:ext cx="804529"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400</a:t>
            </a:r>
          </a:p>
        </p:txBody>
      </p:sp>
      <p:sp>
        <p:nvSpPr>
          <p:cNvPr id="34" name="TextBox 33">
            <a:extLst>
              <a:ext uri="{FF2B5EF4-FFF2-40B4-BE49-F238E27FC236}">
                <a16:creationId xmlns:a16="http://schemas.microsoft.com/office/drawing/2014/main" id="{B601C230-0357-870E-40A5-40EF7DBA4CDA}"/>
              </a:ext>
            </a:extLst>
          </p:cNvPr>
          <p:cNvSpPr txBox="1"/>
          <p:nvPr/>
        </p:nvSpPr>
        <p:spPr>
          <a:xfrm>
            <a:off x="749500" y="2088525"/>
            <a:ext cx="804529"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300</a:t>
            </a:r>
          </a:p>
        </p:txBody>
      </p:sp>
      <p:sp>
        <p:nvSpPr>
          <p:cNvPr id="35" name="TextBox 34">
            <a:extLst>
              <a:ext uri="{FF2B5EF4-FFF2-40B4-BE49-F238E27FC236}">
                <a16:creationId xmlns:a16="http://schemas.microsoft.com/office/drawing/2014/main" id="{88BB1766-AB1B-6773-07A9-CCA1BDCFC45B}"/>
              </a:ext>
            </a:extLst>
          </p:cNvPr>
          <p:cNvSpPr txBox="1"/>
          <p:nvPr/>
        </p:nvSpPr>
        <p:spPr>
          <a:xfrm>
            <a:off x="749500" y="1302856"/>
            <a:ext cx="804529"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500</a:t>
            </a:r>
          </a:p>
        </p:txBody>
      </p:sp>
      <p:sp>
        <p:nvSpPr>
          <p:cNvPr id="36" name="TextBox 35">
            <a:extLst>
              <a:ext uri="{FF2B5EF4-FFF2-40B4-BE49-F238E27FC236}">
                <a16:creationId xmlns:a16="http://schemas.microsoft.com/office/drawing/2014/main" id="{F567EBE3-1AF7-698F-1BF4-D5D9A7AAB961}"/>
              </a:ext>
            </a:extLst>
          </p:cNvPr>
          <p:cNvSpPr txBox="1"/>
          <p:nvPr/>
        </p:nvSpPr>
        <p:spPr>
          <a:xfrm rot="16200000">
            <a:off x="-138274" y="1509264"/>
            <a:ext cx="1422084" cy="420564"/>
          </a:xfrm>
          <a:prstGeom prst="rect">
            <a:avLst/>
          </a:prstGeom>
          <a:noFill/>
        </p:spPr>
        <p:txBody>
          <a:bodyPr wrap="square" rtlCol="0">
            <a:spAutoFit/>
          </a:bodyPr>
          <a:lstStyle/>
          <a:p>
            <a:r>
              <a:rPr lang="en-US" sz="2133" dirty="0" err="1">
                <a:latin typeface="Arial Narrow" panose="020B0604020202020204" pitchFamily="34" charset="0"/>
                <a:cs typeface="Arial Narrow" panose="020B0604020202020204" pitchFamily="34" charset="0"/>
              </a:rPr>
              <a:t>V</a:t>
            </a:r>
            <a:r>
              <a:rPr lang="en-US" sz="2133" baseline="-25000" dirty="0" err="1">
                <a:latin typeface="Arial Narrow" panose="020B0604020202020204" pitchFamily="34" charset="0"/>
                <a:cs typeface="Arial Narrow" panose="020B0604020202020204" pitchFamily="34" charset="0"/>
              </a:rPr>
              <a:t>p</a:t>
            </a:r>
            <a:r>
              <a:rPr lang="en-US" sz="2133" dirty="0">
                <a:latin typeface="Arial Narrow" panose="020B0604020202020204" pitchFamily="34" charset="0"/>
                <a:cs typeface="Arial Narrow" panose="020B0604020202020204" pitchFamily="34" charset="0"/>
              </a:rPr>
              <a:t> [km s</a:t>
            </a:r>
            <a:r>
              <a:rPr lang="en-US" sz="2133" baseline="30000" dirty="0">
                <a:latin typeface="Arial Narrow" panose="020B0604020202020204" pitchFamily="34" charset="0"/>
                <a:cs typeface="Arial Narrow" panose="020B0604020202020204" pitchFamily="34" charset="0"/>
              </a:rPr>
              <a:t>-1</a:t>
            </a:r>
            <a:r>
              <a:rPr lang="en-US" sz="2133" dirty="0">
                <a:latin typeface="Arial Narrow" panose="020B0604020202020204" pitchFamily="34" charset="0"/>
                <a:cs typeface="Arial Narrow" panose="020B0604020202020204" pitchFamily="34" charset="0"/>
              </a:rPr>
              <a:t>]</a:t>
            </a:r>
          </a:p>
        </p:txBody>
      </p:sp>
      <p:sp>
        <p:nvSpPr>
          <p:cNvPr id="42" name="TextBox 41">
            <a:extLst>
              <a:ext uri="{FF2B5EF4-FFF2-40B4-BE49-F238E27FC236}">
                <a16:creationId xmlns:a16="http://schemas.microsoft.com/office/drawing/2014/main" id="{D2FDEB97-B103-BF13-C30E-078D1BF1EEDB}"/>
              </a:ext>
            </a:extLst>
          </p:cNvPr>
          <p:cNvSpPr txBox="1"/>
          <p:nvPr/>
        </p:nvSpPr>
        <p:spPr>
          <a:xfrm>
            <a:off x="6307676" y="1399853"/>
            <a:ext cx="639919" cy="502573"/>
          </a:xfrm>
          <a:prstGeom prst="rect">
            <a:avLst/>
          </a:prstGeom>
          <a:noFill/>
        </p:spPr>
        <p:txBody>
          <a:bodyPr wrap="none" rtlCol="0">
            <a:spAutoFit/>
          </a:bodyPr>
          <a:lstStyle/>
          <a:p>
            <a:r>
              <a:rPr lang="en-US" sz="1333" dirty="0">
                <a:solidFill>
                  <a:srgbClr val="F600FF"/>
                </a:solidFill>
                <a:latin typeface="Arial Narrow" panose="020B0604020202020204" pitchFamily="34" charset="0"/>
                <a:cs typeface="Arial Narrow" panose="020B0604020202020204" pitchFamily="34" charset="0"/>
              </a:rPr>
              <a:t>400 </a:t>
            </a:r>
          </a:p>
          <a:p>
            <a:r>
              <a:rPr lang="en-US" sz="1333" dirty="0">
                <a:solidFill>
                  <a:srgbClr val="F600FF"/>
                </a:solidFill>
                <a:latin typeface="Arial Narrow" panose="020B0604020202020204" pitchFamily="34" charset="0"/>
                <a:cs typeface="Arial Narrow" panose="020B0604020202020204" pitchFamily="34" charset="0"/>
              </a:rPr>
              <a:t>[km s</a:t>
            </a:r>
            <a:r>
              <a:rPr lang="en-US" sz="1333" baseline="30000" dirty="0">
                <a:solidFill>
                  <a:srgbClr val="F600FF"/>
                </a:solidFill>
                <a:latin typeface="Arial Narrow" panose="020B0604020202020204" pitchFamily="34" charset="0"/>
                <a:cs typeface="Arial Narrow" panose="020B0604020202020204" pitchFamily="34" charset="0"/>
              </a:rPr>
              <a:t>-1</a:t>
            </a:r>
            <a:r>
              <a:rPr lang="en-US" sz="1333" dirty="0">
                <a:solidFill>
                  <a:srgbClr val="F600FF"/>
                </a:solidFill>
                <a:latin typeface="Arial Narrow" panose="020B0604020202020204" pitchFamily="34" charset="0"/>
                <a:cs typeface="Arial Narrow" panose="020B0604020202020204" pitchFamily="34" charset="0"/>
              </a:rPr>
              <a:t>]</a:t>
            </a:r>
            <a:endParaRPr lang="en-US" sz="1333" baseline="30000" dirty="0">
              <a:solidFill>
                <a:srgbClr val="F600FF"/>
              </a:solidFill>
              <a:latin typeface="Arial Narrow" panose="020B0604020202020204" pitchFamily="34" charset="0"/>
              <a:cs typeface="Arial Narrow" panose="020B0604020202020204" pitchFamily="34" charset="0"/>
            </a:endParaRPr>
          </a:p>
        </p:txBody>
      </p:sp>
      <p:sp>
        <p:nvSpPr>
          <p:cNvPr id="30" name="TextBox 29">
            <a:extLst>
              <a:ext uri="{FF2B5EF4-FFF2-40B4-BE49-F238E27FC236}">
                <a16:creationId xmlns:a16="http://schemas.microsoft.com/office/drawing/2014/main" id="{3C370C37-941C-77BB-4790-181B82DBE195}"/>
              </a:ext>
            </a:extLst>
          </p:cNvPr>
          <p:cNvSpPr txBox="1"/>
          <p:nvPr/>
        </p:nvSpPr>
        <p:spPr>
          <a:xfrm>
            <a:off x="1032567" y="3875269"/>
            <a:ext cx="340967"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1</a:t>
            </a:r>
          </a:p>
        </p:txBody>
      </p:sp>
      <p:sp>
        <p:nvSpPr>
          <p:cNvPr id="12" name="TextBox 11">
            <a:extLst>
              <a:ext uri="{FF2B5EF4-FFF2-40B4-BE49-F238E27FC236}">
                <a16:creationId xmlns:a16="http://schemas.microsoft.com/office/drawing/2014/main" id="{8E5CEE17-1DF5-480D-37EF-554B47064764}"/>
              </a:ext>
            </a:extLst>
          </p:cNvPr>
          <p:cNvSpPr txBox="1"/>
          <p:nvPr/>
        </p:nvSpPr>
        <p:spPr>
          <a:xfrm>
            <a:off x="3993383" y="1143362"/>
            <a:ext cx="2641044" cy="307777"/>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Solar Rotation Averaged (25.38 days)</a:t>
            </a:r>
          </a:p>
        </p:txBody>
      </p:sp>
      <p:sp>
        <p:nvSpPr>
          <p:cNvPr id="7" name="Rectangle 6">
            <a:extLst>
              <a:ext uri="{FF2B5EF4-FFF2-40B4-BE49-F238E27FC236}">
                <a16:creationId xmlns:a16="http://schemas.microsoft.com/office/drawing/2014/main" id="{386C39B0-BA03-8DF4-E2B5-5FD8B9252C20}"/>
              </a:ext>
            </a:extLst>
          </p:cNvPr>
          <p:cNvSpPr/>
          <p:nvPr/>
        </p:nvSpPr>
        <p:spPr>
          <a:xfrm flipV="1">
            <a:off x="1327578" y="4194315"/>
            <a:ext cx="5706581" cy="3643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0" name="Rectangle 9">
            <a:extLst>
              <a:ext uri="{FF2B5EF4-FFF2-40B4-BE49-F238E27FC236}">
                <a16:creationId xmlns:a16="http://schemas.microsoft.com/office/drawing/2014/main" id="{D3EC4B88-D8D5-214D-1427-E1EF0B64B215}"/>
              </a:ext>
            </a:extLst>
          </p:cNvPr>
          <p:cNvSpPr/>
          <p:nvPr/>
        </p:nvSpPr>
        <p:spPr>
          <a:xfrm>
            <a:off x="1327578" y="4228815"/>
            <a:ext cx="5706581" cy="3011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9" name="TextBox 18">
            <a:extLst>
              <a:ext uri="{FF2B5EF4-FFF2-40B4-BE49-F238E27FC236}">
                <a16:creationId xmlns:a16="http://schemas.microsoft.com/office/drawing/2014/main" id="{45C2BE45-C1F2-1BCD-CD57-A10E49E23FC9}"/>
              </a:ext>
            </a:extLst>
          </p:cNvPr>
          <p:cNvSpPr txBox="1"/>
          <p:nvPr/>
        </p:nvSpPr>
        <p:spPr>
          <a:xfrm>
            <a:off x="1995367" y="4130144"/>
            <a:ext cx="569287"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10</a:t>
            </a:r>
          </a:p>
        </p:txBody>
      </p:sp>
      <p:sp>
        <p:nvSpPr>
          <p:cNvPr id="20" name="TextBox 19">
            <a:extLst>
              <a:ext uri="{FF2B5EF4-FFF2-40B4-BE49-F238E27FC236}">
                <a16:creationId xmlns:a16="http://schemas.microsoft.com/office/drawing/2014/main" id="{78E92949-261D-2844-C134-062C34F4B631}"/>
              </a:ext>
            </a:extLst>
          </p:cNvPr>
          <p:cNvSpPr txBox="1"/>
          <p:nvPr/>
        </p:nvSpPr>
        <p:spPr>
          <a:xfrm>
            <a:off x="2951949" y="4130144"/>
            <a:ext cx="569287"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20</a:t>
            </a:r>
          </a:p>
        </p:txBody>
      </p:sp>
      <p:sp>
        <p:nvSpPr>
          <p:cNvPr id="21" name="TextBox 20">
            <a:extLst>
              <a:ext uri="{FF2B5EF4-FFF2-40B4-BE49-F238E27FC236}">
                <a16:creationId xmlns:a16="http://schemas.microsoft.com/office/drawing/2014/main" id="{568CBF08-D819-511E-A30D-67EB18FA9395}"/>
              </a:ext>
            </a:extLst>
          </p:cNvPr>
          <p:cNvSpPr txBox="1"/>
          <p:nvPr/>
        </p:nvSpPr>
        <p:spPr>
          <a:xfrm>
            <a:off x="3885771" y="4130144"/>
            <a:ext cx="569287"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30</a:t>
            </a:r>
          </a:p>
        </p:txBody>
      </p:sp>
      <p:sp>
        <p:nvSpPr>
          <p:cNvPr id="22" name="TextBox 21">
            <a:extLst>
              <a:ext uri="{FF2B5EF4-FFF2-40B4-BE49-F238E27FC236}">
                <a16:creationId xmlns:a16="http://schemas.microsoft.com/office/drawing/2014/main" id="{DC25A8B6-F14C-07CE-29CC-59DFB49673D4}"/>
              </a:ext>
            </a:extLst>
          </p:cNvPr>
          <p:cNvSpPr txBox="1"/>
          <p:nvPr/>
        </p:nvSpPr>
        <p:spPr>
          <a:xfrm>
            <a:off x="4825079" y="4130144"/>
            <a:ext cx="569287"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40</a:t>
            </a:r>
          </a:p>
        </p:txBody>
      </p:sp>
      <p:sp>
        <p:nvSpPr>
          <p:cNvPr id="23" name="TextBox 22">
            <a:extLst>
              <a:ext uri="{FF2B5EF4-FFF2-40B4-BE49-F238E27FC236}">
                <a16:creationId xmlns:a16="http://schemas.microsoft.com/office/drawing/2014/main" id="{95103058-6734-6E52-FC12-798565172E05}"/>
              </a:ext>
            </a:extLst>
          </p:cNvPr>
          <p:cNvSpPr txBox="1"/>
          <p:nvPr/>
        </p:nvSpPr>
        <p:spPr>
          <a:xfrm>
            <a:off x="5745082" y="4130144"/>
            <a:ext cx="569287"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50</a:t>
            </a:r>
          </a:p>
        </p:txBody>
      </p:sp>
      <p:sp>
        <p:nvSpPr>
          <p:cNvPr id="44" name="TextBox 43">
            <a:extLst>
              <a:ext uri="{FF2B5EF4-FFF2-40B4-BE49-F238E27FC236}">
                <a16:creationId xmlns:a16="http://schemas.microsoft.com/office/drawing/2014/main" id="{F59BD7B9-A1C5-F830-79CC-0D721C99043C}"/>
              </a:ext>
            </a:extLst>
          </p:cNvPr>
          <p:cNvSpPr txBox="1"/>
          <p:nvPr/>
        </p:nvSpPr>
        <p:spPr>
          <a:xfrm>
            <a:off x="2837990" y="4413360"/>
            <a:ext cx="2890108" cy="420564"/>
          </a:xfrm>
          <a:prstGeom prst="rect">
            <a:avLst/>
          </a:prstGeom>
          <a:noFill/>
        </p:spPr>
        <p:txBody>
          <a:bodyPr wrap="square" rtlCol="0">
            <a:spAutoFit/>
          </a:bodyPr>
          <a:lstStyle/>
          <a:p>
            <a:r>
              <a:rPr lang="en-US" sz="2133" dirty="0">
                <a:latin typeface="Arial Narrow" panose="020B0604020202020204" pitchFamily="34" charset="0"/>
                <a:cs typeface="Arial Narrow" panose="020B0604020202020204" pitchFamily="34" charset="0"/>
              </a:rPr>
              <a:t>Sun – NH Distance [au]</a:t>
            </a:r>
          </a:p>
        </p:txBody>
      </p:sp>
    </p:spTree>
    <p:extLst>
      <p:ext uri="{BB962C8B-B14F-4D97-AF65-F5344CB8AC3E}">
        <p14:creationId xmlns:p14="http://schemas.microsoft.com/office/powerpoint/2010/main" val="820726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13DA-8B83-C356-D8BF-15D6DBE2E863}"/>
              </a:ext>
            </a:extLst>
          </p:cNvPr>
          <p:cNvSpPr>
            <a:spLocks noGrp="1"/>
          </p:cNvSpPr>
          <p:nvPr>
            <p:ph type="title"/>
          </p:nvPr>
        </p:nvSpPr>
        <p:spPr/>
        <p:txBody>
          <a:bodyPr>
            <a:normAutofit/>
          </a:bodyPr>
          <a:lstStyle/>
          <a:p>
            <a:r>
              <a:rPr lang="en-US" sz="3200" b="1" kern="0" dirty="0">
                <a:solidFill>
                  <a:srgbClr val="000000"/>
                </a:solidFill>
                <a:ea typeface="Times New Roman" panose="02020603050405020304" pitchFamily="18" charset="0"/>
                <a:cs typeface="Times New Roman" panose="02020603050405020304" pitchFamily="18" charset="0"/>
              </a:rPr>
              <a:t>Summary and Conclusions</a:t>
            </a:r>
            <a:endParaRPr lang="en-US" dirty="0"/>
          </a:p>
        </p:txBody>
      </p:sp>
      <p:sp>
        <p:nvSpPr>
          <p:cNvPr id="4" name="Slide Number Placeholder 3">
            <a:extLst>
              <a:ext uri="{FF2B5EF4-FFF2-40B4-BE49-F238E27FC236}">
                <a16:creationId xmlns:a16="http://schemas.microsoft.com/office/drawing/2014/main" id="{5E0EC1B8-0D7C-6EDE-9959-6382D4A3D186}"/>
              </a:ext>
            </a:extLst>
          </p:cNvPr>
          <p:cNvSpPr>
            <a:spLocks noGrp="1"/>
          </p:cNvSpPr>
          <p:nvPr>
            <p:ph type="sldNum" sz="quarter" idx="12"/>
          </p:nvPr>
        </p:nvSpPr>
        <p:spPr/>
        <p:txBody>
          <a:bodyPr/>
          <a:lstStyle/>
          <a:p>
            <a:fld id="{5377F3EB-D5E3-A246-B565-246304C1E950}" type="slidenum">
              <a:rPr lang="en-US" smtClean="0"/>
              <a:t>46</a:t>
            </a:fld>
            <a:endParaRPr lang="en-US"/>
          </a:p>
        </p:txBody>
      </p:sp>
      <p:sp>
        <p:nvSpPr>
          <p:cNvPr id="6" name="Content Placeholder 5">
            <a:extLst>
              <a:ext uri="{FF2B5EF4-FFF2-40B4-BE49-F238E27FC236}">
                <a16:creationId xmlns:a16="http://schemas.microsoft.com/office/drawing/2014/main" id="{100DE975-8562-6AA7-FD6C-C185F0655EF5}"/>
              </a:ext>
            </a:extLst>
          </p:cNvPr>
          <p:cNvSpPr>
            <a:spLocks noGrp="1"/>
          </p:cNvSpPr>
          <p:nvPr>
            <p:ph idx="1"/>
          </p:nvPr>
        </p:nvSpPr>
        <p:spPr>
          <a:xfrm>
            <a:off x="11907" y="740775"/>
            <a:ext cx="6084093" cy="5612232"/>
          </a:xfrm>
        </p:spPr>
        <p:txBody>
          <a:bodyPr>
            <a:normAutofit lnSpcReduction="10000"/>
          </a:bodyPr>
          <a:lstStyle/>
          <a:p>
            <a:pPr marL="6096" indent="0" defTabSz="341367">
              <a:spcBef>
                <a:spcPts val="0"/>
              </a:spcBef>
              <a:buNone/>
              <a:tabLst>
                <a:tab pos="73150" algn="l"/>
                <a:tab pos="256026" algn="l"/>
                <a:tab pos="377943" algn="l"/>
              </a:tabLst>
            </a:pPr>
            <a:endParaRPr lang="en-US" sz="400" dirty="0">
              <a:ea typeface="Calibri" panose="020F0502020204030204" pitchFamily="34" charset="0"/>
            </a:endParaRPr>
          </a:p>
          <a:p>
            <a:pPr marL="341367" indent="-341367" defTabSz="341367">
              <a:spcBef>
                <a:spcPts val="0"/>
              </a:spcBef>
              <a:buFont typeface="+mj-lt"/>
              <a:buAutoNum type="arabicParenR"/>
              <a:tabLst>
                <a:tab pos="73150" algn="l"/>
                <a:tab pos="256026" algn="l"/>
                <a:tab pos="377943" algn="l"/>
              </a:tabLst>
            </a:pPr>
            <a:r>
              <a:rPr lang="en-US" sz="2133" dirty="0">
                <a:ea typeface="Calibri" panose="020F0502020204030204" pitchFamily="34" charset="0"/>
              </a:rPr>
              <a:t>Inner heliosphere acts as filter inside of 20 au. </a:t>
            </a:r>
          </a:p>
          <a:p>
            <a:pPr marL="341367" indent="-341367" defTabSz="341367">
              <a:spcBef>
                <a:spcPts val="0"/>
              </a:spcBef>
              <a:buFont typeface="+mj-lt"/>
              <a:buAutoNum type="arabicParenR"/>
              <a:tabLst>
                <a:tab pos="73150" algn="l"/>
                <a:tab pos="256026" algn="l"/>
                <a:tab pos="377943" algn="l"/>
              </a:tabLst>
            </a:pPr>
            <a:endParaRPr lang="en-US" sz="1067" dirty="0">
              <a:ea typeface="Calibri" panose="020F0502020204030204" pitchFamily="34" charset="0"/>
            </a:endParaRPr>
          </a:p>
          <a:p>
            <a:pPr marL="341367" indent="-341367" defTabSz="341367">
              <a:spcBef>
                <a:spcPts val="0"/>
              </a:spcBef>
              <a:buFont typeface="+mj-lt"/>
              <a:buAutoNum type="arabicParenR"/>
              <a:tabLst>
                <a:tab pos="73150" algn="l"/>
                <a:tab pos="256026" algn="l"/>
                <a:tab pos="377943" algn="l"/>
              </a:tabLst>
            </a:pPr>
            <a:r>
              <a:rPr lang="en-US" sz="2133" dirty="0">
                <a:ea typeface="Calibri" panose="020F0502020204030204" pitchFamily="34" charset="0"/>
              </a:rPr>
              <a:t>Beyond 20 au:</a:t>
            </a:r>
          </a:p>
          <a:p>
            <a:pPr marL="643873" lvl="2" indent="-243834" defTabSz="341367">
              <a:spcBef>
                <a:spcPts val="0"/>
              </a:spcBef>
              <a:tabLst>
                <a:tab pos="73150" algn="l"/>
                <a:tab pos="256026" algn="l"/>
                <a:tab pos="377943" algn="l"/>
              </a:tabLst>
            </a:pPr>
            <a:r>
              <a:rPr lang="en-US" dirty="0">
                <a:ea typeface="Calibri" panose="020F0502020204030204" pitchFamily="34" charset="0"/>
              </a:rPr>
              <a:t>Solar wind is less variable &amp; dominated by larger scale, but smaller amplitude features.</a:t>
            </a:r>
          </a:p>
          <a:p>
            <a:pPr marL="643873" lvl="2" indent="-243834" defTabSz="341367">
              <a:spcBef>
                <a:spcPts val="0"/>
              </a:spcBef>
              <a:tabLst>
                <a:tab pos="73150" algn="l"/>
                <a:tab pos="256026" algn="l"/>
                <a:tab pos="377943" algn="l"/>
              </a:tabLst>
            </a:pPr>
            <a:r>
              <a:rPr lang="en-US" dirty="0">
                <a:ea typeface="Calibri" panose="020F0502020204030204" pitchFamily="34" charset="0"/>
              </a:rPr>
              <a:t>Multiple structures at 1 au merged to create one large lower amplitude structure in the outer heliosphere. </a:t>
            </a:r>
          </a:p>
          <a:p>
            <a:pPr marL="643873" lvl="2" indent="-243834" defTabSz="341367">
              <a:spcBef>
                <a:spcPts val="0"/>
              </a:spcBef>
              <a:tabLst>
                <a:tab pos="73150" algn="l"/>
                <a:tab pos="256026" algn="l"/>
                <a:tab pos="377943" algn="l"/>
              </a:tabLst>
            </a:pPr>
            <a:endParaRPr lang="en-US" sz="1067" dirty="0">
              <a:ea typeface="Calibri" panose="020F0502020204030204" pitchFamily="34" charset="0"/>
            </a:endParaRPr>
          </a:p>
          <a:p>
            <a:pPr marL="457189" indent="-457189" defTabSz="341367">
              <a:spcBef>
                <a:spcPts val="0"/>
              </a:spcBef>
              <a:buFont typeface="+mj-lt"/>
              <a:buAutoNum type="arabicParenR" startAt="3"/>
              <a:tabLst>
                <a:tab pos="73150" algn="l"/>
                <a:tab pos="256026" algn="l"/>
                <a:tab pos="377943" algn="l"/>
              </a:tabLst>
            </a:pPr>
            <a:r>
              <a:rPr lang="en-US" sz="2133" dirty="0">
                <a:ea typeface="Calibri" panose="020F0502020204030204" pitchFamily="34" charset="0"/>
              </a:rPr>
              <a:t>Interstellar pickup ions (PUI) become increasingly important with increasing distance accounting a large fraction of the pressure and energy.</a:t>
            </a:r>
          </a:p>
          <a:p>
            <a:pPr marL="643873" lvl="2" indent="-243834" defTabSz="341367">
              <a:spcBef>
                <a:spcPts val="0"/>
              </a:spcBef>
              <a:tabLst>
                <a:tab pos="73150" algn="l"/>
                <a:tab pos="256026" algn="l"/>
                <a:tab pos="377943" algn="l"/>
              </a:tabLst>
            </a:pPr>
            <a:r>
              <a:rPr lang="en-US" sz="2133" dirty="0">
                <a:ea typeface="Calibri" panose="020F0502020204030204" pitchFamily="34" charset="0"/>
              </a:rPr>
              <a:t>PUI slow and heat the solar wind in the outer heliosphere &amp; modify interplanetary shocks.</a:t>
            </a:r>
          </a:p>
          <a:p>
            <a:pPr marL="643873" lvl="2" indent="-243834" defTabSz="341367">
              <a:spcBef>
                <a:spcPts val="0"/>
              </a:spcBef>
              <a:tabLst>
                <a:tab pos="73150" algn="l"/>
                <a:tab pos="256026" algn="l"/>
                <a:tab pos="377943" algn="l"/>
              </a:tabLst>
            </a:pPr>
            <a:endParaRPr lang="en-US" sz="1067" dirty="0">
              <a:ea typeface="Calibri" panose="020F0502020204030204" pitchFamily="34" charset="0"/>
            </a:endParaRPr>
          </a:p>
          <a:p>
            <a:pPr marL="341367" indent="-341367" defTabSz="341367">
              <a:spcBef>
                <a:spcPts val="0"/>
              </a:spcBef>
              <a:buFont typeface="+mj-lt"/>
              <a:buAutoNum type="arabicParenR" startAt="3"/>
              <a:tabLst>
                <a:tab pos="73150" algn="l"/>
                <a:tab pos="256026" algn="l"/>
                <a:tab pos="377943" algn="l"/>
              </a:tabLst>
            </a:pPr>
            <a:r>
              <a:rPr lang="en-US" sz="2133" dirty="0">
                <a:ea typeface="Calibri" panose="020F0502020204030204" pitchFamily="34" charset="0"/>
              </a:rPr>
              <a:t>The spherical expansion of the solar wind produces a decreasing radial density profile that goes as </a:t>
            </a:r>
            <a:r>
              <a:rPr lang="en-US" sz="2267" dirty="0">
                <a:ea typeface="Calibri" panose="020F0502020204030204" pitchFamily="34" charset="0"/>
              </a:rPr>
              <a:t>r</a:t>
            </a:r>
            <a:r>
              <a:rPr lang="en-US" sz="2933" baseline="30000" dirty="0">
                <a:latin typeface="Arial Narrow" panose="020B0604020202020204" pitchFamily="34" charset="0"/>
                <a:cs typeface="Arial Narrow" panose="020B0604020202020204" pitchFamily="34" charset="0"/>
              </a:rPr>
              <a:t>-</a:t>
            </a:r>
            <a:r>
              <a:rPr lang="en-US" sz="2533" baseline="30000" dirty="0">
                <a:latin typeface="Arial Narrow" panose="020B0604020202020204" pitchFamily="34" charset="0"/>
                <a:cs typeface="Arial Narrow" panose="020B0604020202020204" pitchFamily="34" charset="0"/>
              </a:rPr>
              <a:t>2</a:t>
            </a:r>
            <a:endParaRPr lang="en-US" sz="2000" baseline="30000" dirty="0"/>
          </a:p>
          <a:p>
            <a:pPr marL="341367" indent="-341367" defTabSz="341367">
              <a:spcBef>
                <a:spcPts val="0"/>
              </a:spcBef>
              <a:buFont typeface="+mj-lt"/>
              <a:buAutoNum type="arabicParenR" startAt="3"/>
              <a:tabLst>
                <a:tab pos="73150" algn="l"/>
                <a:tab pos="256026" algn="l"/>
                <a:tab pos="377943" algn="l"/>
              </a:tabLst>
            </a:pPr>
            <a:endParaRPr lang="en-US" sz="1067" dirty="0">
              <a:ea typeface="Calibri" panose="020F0502020204030204" pitchFamily="34" charset="0"/>
            </a:endParaRPr>
          </a:p>
          <a:p>
            <a:pPr marL="341367" indent="-341367" defTabSz="341367">
              <a:spcBef>
                <a:spcPts val="0"/>
              </a:spcBef>
              <a:buFont typeface="+mj-lt"/>
              <a:buAutoNum type="arabicParenR" startAt="3"/>
              <a:tabLst>
                <a:tab pos="73150" algn="l"/>
                <a:tab pos="256026" algn="l"/>
                <a:tab pos="377943" algn="l"/>
              </a:tabLst>
            </a:pPr>
            <a:r>
              <a:rPr lang="en-US" sz="2133" dirty="0">
                <a:ea typeface="Calibri" panose="020F0502020204030204" pitchFamily="34" charset="0"/>
              </a:rPr>
              <a:t>Slowing of the solar wind in the outer heliosphere is subtle. </a:t>
            </a:r>
          </a:p>
        </p:txBody>
      </p:sp>
      <p:grpSp>
        <p:nvGrpSpPr>
          <p:cNvPr id="3" name="Group 2">
            <a:extLst>
              <a:ext uri="{FF2B5EF4-FFF2-40B4-BE49-F238E27FC236}">
                <a16:creationId xmlns:a16="http://schemas.microsoft.com/office/drawing/2014/main" id="{B8606184-AEF6-3C15-DA59-97D49D542E98}"/>
              </a:ext>
            </a:extLst>
          </p:cNvPr>
          <p:cNvGrpSpPr/>
          <p:nvPr/>
        </p:nvGrpSpPr>
        <p:grpSpPr>
          <a:xfrm>
            <a:off x="6041703" y="1122709"/>
            <a:ext cx="5980256" cy="4292091"/>
            <a:chOff x="4531277" y="842032"/>
            <a:chExt cx="4485192" cy="3219068"/>
          </a:xfrm>
        </p:grpSpPr>
        <p:pic>
          <p:nvPicPr>
            <p:cNvPr id="5" name="Picture 4">
              <a:extLst>
                <a:ext uri="{FF2B5EF4-FFF2-40B4-BE49-F238E27FC236}">
                  <a16:creationId xmlns:a16="http://schemas.microsoft.com/office/drawing/2014/main" id="{6666E962-7AFB-0503-3BB9-FF171A330C85}"/>
                </a:ext>
              </a:extLst>
            </p:cNvPr>
            <p:cNvPicPr>
              <a:picLocks noChangeAspect="1"/>
            </p:cNvPicPr>
            <p:nvPr/>
          </p:nvPicPr>
          <p:blipFill rotWithShape="1">
            <a:blip r:embed="rId2"/>
            <a:srcRect l="8820" r="10853"/>
            <a:stretch/>
          </p:blipFill>
          <p:spPr>
            <a:xfrm>
              <a:off x="4531277" y="842032"/>
              <a:ext cx="4485192" cy="3219068"/>
            </a:xfrm>
            <a:prstGeom prst="rect">
              <a:avLst/>
            </a:prstGeom>
          </p:spPr>
        </p:pic>
        <p:sp>
          <p:nvSpPr>
            <p:cNvPr id="7" name="TextBox 6">
              <a:extLst>
                <a:ext uri="{FF2B5EF4-FFF2-40B4-BE49-F238E27FC236}">
                  <a16:creationId xmlns:a16="http://schemas.microsoft.com/office/drawing/2014/main" id="{5E9E804D-C48E-2EFA-E42D-78FEC8261346}"/>
                </a:ext>
              </a:extLst>
            </p:cNvPr>
            <p:cNvSpPr txBox="1"/>
            <p:nvPr/>
          </p:nvSpPr>
          <p:spPr>
            <a:xfrm>
              <a:off x="6043861" y="2575731"/>
              <a:ext cx="1517841" cy="346249"/>
            </a:xfrm>
            <a:prstGeom prst="rect">
              <a:avLst/>
            </a:prstGeom>
            <a:noFill/>
          </p:spPr>
          <p:txBody>
            <a:bodyPr wrap="square" rtlCol="0">
              <a:spAutoFit/>
            </a:bodyPr>
            <a:lstStyle/>
            <a:p>
              <a:pPr algn="ctr"/>
              <a:r>
                <a:rPr lang="en-US" sz="2400" dirty="0">
                  <a:solidFill>
                    <a:srgbClr val="FFFF00"/>
                  </a:solidFill>
                  <a:effectLst>
                    <a:outerShdw blurRad="50800" dist="12700" dir="5400000" algn="ctr" rotWithShape="0">
                      <a:schemeClr val="tx1"/>
                    </a:outerShdw>
                  </a:effectLst>
                  <a:latin typeface="Arial Narrow" panose="020B0604020202020204" pitchFamily="34" charset="0"/>
                  <a:cs typeface="Arial Narrow" panose="020B0604020202020204" pitchFamily="34" charset="0"/>
                </a:rPr>
                <a:t>Filter</a:t>
              </a:r>
            </a:p>
          </p:txBody>
        </p:sp>
        <p:sp>
          <p:nvSpPr>
            <p:cNvPr id="8" name="Right Bracket 7">
              <a:extLst>
                <a:ext uri="{FF2B5EF4-FFF2-40B4-BE49-F238E27FC236}">
                  <a16:creationId xmlns:a16="http://schemas.microsoft.com/office/drawing/2014/main" id="{96B5A3CC-4254-1AA0-9FF1-0DDDF90CE9BD}"/>
                </a:ext>
              </a:extLst>
            </p:cNvPr>
            <p:cNvSpPr/>
            <p:nvPr/>
          </p:nvSpPr>
          <p:spPr>
            <a:xfrm rot="5400000">
              <a:off x="6779923" y="2425629"/>
              <a:ext cx="45719" cy="328070"/>
            </a:xfrm>
            <a:prstGeom prst="rightBracket">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solidFill>
                  <a:srgbClr val="FFFF00"/>
                </a:solidFill>
              </a:endParaRPr>
            </a:p>
          </p:txBody>
        </p:sp>
        <p:sp>
          <p:nvSpPr>
            <p:cNvPr id="9" name="TextBox 8">
              <a:extLst>
                <a:ext uri="{FF2B5EF4-FFF2-40B4-BE49-F238E27FC236}">
                  <a16:creationId xmlns:a16="http://schemas.microsoft.com/office/drawing/2014/main" id="{AEDACDFA-DF98-756A-EE20-CE7FFED8F948}"/>
                </a:ext>
              </a:extLst>
            </p:cNvPr>
            <p:cNvSpPr txBox="1"/>
            <p:nvPr/>
          </p:nvSpPr>
          <p:spPr>
            <a:xfrm>
              <a:off x="5541062" y="1864933"/>
              <a:ext cx="2765055" cy="346249"/>
            </a:xfrm>
            <a:prstGeom prst="rect">
              <a:avLst/>
            </a:prstGeom>
            <a:noFill/>
          </p:spPr>
          <p:txBody>
            <a:bodyPr wrap="square" rtlCol="0">
              <a:spAutoFit/>
            </a:bodyPr>
            <a:lstStyle/>
            <a:p>
              <a:pPr algn="ctr"/>
              <a:r>
                <a:rPr lang="en-US" sz="2400" dirty="0">
                  <a:solidFill>
                    <a:srgbClr val="00B050"/>
                  </a:solidFill>
                  <a:effectLst>
                    <a:outerShdw blurRad="50800" dist="12700" dir="5400000" algn="ctr" rotWithShape="0">
                      <a:schemeClr val="tx1"/>
                    </a:outerShdw>
                  </a:effectLst>
                  <a:latin typeface="Arial Narrow" panose="020B0604020202020204" pitchFamily="34" charset="0"/>
                  <a:cs typeface="Arial Narrow" panose="020B0604020202020204" pitchFamily="34" charset="0"/>
                </a:rPr>
                <a:t>Gradual Slowing &amp; Heating</a:t>
              </a:r>
            </a:p>
          </p:txBody>
        </p:sp>
        <p:sp>
          <p:nvSpPr>
            <p:cNvPr id="10" name="Right Bracket 9">
              <a:extLst>
                <a:ext uri="{FF2B5EF4-FFF2-40B4-BE49-F238E27FC236}">
                  <a16:creationId xmlns:a16="http://schemas.microsoft.com/office/drawing/2014/main" id="{3EDD1095-423D-2A08-056E-D5855E7F1168}"/>
                </a:ext>
              </a:extLst>
            </p:cNvPr>
            <p:cNvSpPr/>
            <p:nvPr/>
          </p:nvSpPr>
          <p:spPr>
            <a:xfrm rot="16200000" flipV="1">
              <a:off x="7395473" y="1843338"/>
              <a:ext cx="45719" cy="989484"/>
            </a:xfrm>
            <a:prstGeom prst="rightBracket">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solidFill>
                  <a:srgbClr val="00B050"/>
                </a:solidFill>
              </a:endParaRPr>
            </a:p>
          </p:txBody>
        </p:sp>
        <p:sp>
          <p:nvSpPr>
            <p:cNvPr id="11" name="Right Bracket 10">
              <a:extLst>
                <a:ext uri="{FF2B5EF4-FFF2-40B4-BE49-F238E27FC236}">
                  <a16:creationId xmlns:a16="http://schemas.microsoft.com/office/drawing/2014/main" id="{6F8FC107-5C27-73CB-BAB9-259E7EC2F00F}"/>
                </a:ext>
              </a:extLst>
            </p:cNvPr>
            <p:cNvSpPr/>
            <p:nvPr/>
          </p:nvSpPr>
          <p:spPr>
            <a:xfrm rot="16200000" flipV="1">
              <a:off x="6280247" y="1943404"/>
              <a:ext cx="45719" cy="789353"/>
            </a:xfrm>
            <a:prstGeom prst="rightBracket">
              <a:avLst/>
            </a:prstGeom>
            <a:ln>
              <a:solidFill>
                <a:srgbClr val="00B05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solidFill>
                  <a:srgbClr val="00B050"/>
                </a:solidFill>
              </a:endParaRPr>
            </a:p>
          </p:txBody>
        </p:sp>
      </p:grpSp>
      <p:sp>
        <p:nvSpPr>
          <p:cNvPr id="12" name="TextBox 11">
            <a:extLst>
              <a:ext uri="{FF2B5EF4-FFF2-40B4-BE49-F238E27FC236}">
                <a16:creationId xmlns:a16="http://schemas.microsoft.com/office/drawing/2014/main" id="{EA6A1032-DB50-1189-6D0D-2A1CD21FBEF5}"/>
              </a:ext>
            </a:extLst>
          </p:cNvPr>
          <p:cNvSpPr txBox="1"/>
          <p:nvPr/>
        </p:nvSpPr>
        <p:spPr>
          <a:xfrm>
            <a:off x="12557760" y="5888737"/>
            <a:ext cx="184731" cy="461665"/>
          </a:xfrm>
          <a:prstGeom prst="rect">
            <a:avLst/>
          </a:prstGeom>
          <a:noFill/>
        </p:spPr>
        <p:txBody>
          <a:bodyPr wrap="none" rtlCol="0">
            <a:spAutoFit/>
          </a:bodyPr>
          <a:lstStyle/>
          <a:p>
            <a:endParaRPr lang="en-US" sz="2400" dirty="0"/>
          </a:p>
        </p:txBody>
      </p:sp>
      <p:sp>
        <p:nvSpPr>
          <p:cNvPr id="15" name="TextBox 14">
            <a:extLst>
              <a:ext uri="{FF2B5EF4-FFF2-40B4-BE49-F238E27FC236}">
                <a16:creationId xmlns:a16="http://schemas.microsoft.com/office/drawing/2014/main" id="{BEABEDCC-EE5B-B1F1-1166-97EE9AC07B8C}"/>
              </a:ext>
            </a:extLst>
          </p:cNvPr>
          <p:cNvSpPr txBox="1"/>
          <p:nvPr/>
        </p:nvSpPr>
        <p:spPr>
          <a:xfrm>
            <a:off x="8404142" y="5334690"/>
            <a:ext cx="3816527" cy="379656"/>
          </a:xfrm>
          <a:prstGeom prst="rect">
            <a:avLst/>
          </a:prstGeom>
          <a:noFill/>
        </p:spPr>
        <p:txBody>
          <a:bodyPr wrap="square">
            <a:spAutoFit/>
          </a:bodyPr>
          <a:lstStyle/>
          <a:p>
            <a:r>
              <a:rPr lang="en-US" sz="1867" i="1" dirty="0">
                <a:latin typeface="Arial Narrow" panose="020B0604020202020204" pitchFamily="34" charset="0"/>
                <a:cs typeface="Arial Narrow" panose="020B0604020202020204" pitchFamily="34" charset="0"/>
              </a:rPr>
              <a:t>Modified Credit NASA/Adler Planetarium</a:t>
            </a:r>
          </a:p>
        </p:txBody>
      </p:sp>
      <p:sp>
        <p:nvSpPr>
          <p:cNvPr id="14" name="TextBox 13">
            <a:extLst>
              <a:ext uri="{FF2B5EF4-FFF2-40B4-BE49-F238E27FC236}">
                <a16:creationId xmlns:a16="http://schemas.microsoft.com/office/drawing/2014/main" id="{B159D918-EDB9-8336-90A3-44A007436E0D}"/>
              </a:ext>
            </a:extLst>
          </p:cNvPr>
          <p:cNvSpPr txBox="1"/>
          <p:nvPr/>
        </p:nvSpPr>
        <p:spPr>
          <a:xfrm>
            <a:off x="150554" y="5895009"/>
            <a:ext cx="10799428" cy="666977"/>
          </a:xfrm>
          <a:prstGeom prst="rect">
            <a:avLst/>
          </a:prstGeom>
          <a:noFill/>
        </p:spPr>
        <p:txBody>
          <a:bodyPr wrap="square">
            <a:spAutoFit/>
          </a:bodyPr>
          <a:lstStyle/>
          <a:p>
            <a:pPr marL="243834" indent="-243834" defTabSz="341367">
              <a:buFont typeface="Arial" panose="020B0604020202020204" pitchFamily="34" charset="0"/>
              <a:buChar char="•"/>
              <a:tabLst>
                <a:tab pos="73150" algn="l"/>
                <a:tab pos="256026" algn="l"/>
                <a:tab pos="377943" algn="l"/>
              </a:tabLst>
            </a:pPr>
            <a:r>
              <a:rPr lang="en-US" sz="1867" dirty="0">
                <a:latin typeface="Arial Narrow" panose="020B0604020202020204" pitchFamily="34" charset="0"/>
                <a:ea typeface="Calibri" panose="020F0502020204030204" pitchFamily="34" charset="0"/>
                <a:cs typeface="Arial Narrow" panose="020B0604020202020204" pitchFamily="34" charset="0"/>
              </a:rPr>
              <a:t>The amount of slowing in the solar wind in the outer heliosphere compared to 1 au was 5-7% slower from 30-43 au, and is 13-15% slower from 50 - 58 au. </a:t>
            </a:r>
          </a:p>
        </p:txBody>
      </p:sp>
    </p:spTree>
    <p:extLst>
      <p:ext uri="{BB962C8B-B14F-4D97-AF65-F5344CB8AC3E}">
        <p14:creationId xmlns:p14="http://schemas.microsoft.com/office/powerpoint/2010/main" val="33903217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7531-C61D-2734-E5AB-9AB610E7EC4D}"/>
              </a:ext>
            </a:extLst>
          </p:cNvPr>
          <p:cNvSpPr>
            <a:spLocks noGrp="1"/>
          </p:cNvSpPr>
          <p:nvPr>
            <p:ph type="title"/>
          </p:nvPr>
        </p:nvSpPr>
        <p:spPr/>
        <p:txBody>
          <a:bodyPr/>
          <a:lstStyle/>
          <a:p>
            <a:r>
              <a:rPr lang="en-US" dirty="0"/>
              <a:t>Backup</a:t>
            </a:r>
          </a:p>
        </p:txBody>
      </p:sp>
      <p:sp>
        <p:nvSpPr>
          <p:cNvPr id="3" name="Text Placeholder 2">
            <a:extLst>
              <a:ext uri="{FF2B5EF4-FFF2-40B4-BE49-F238E27FC236}">
                <a16:creationId xmlns:a16="http://schemas.microsoft.com/office/drawing/2014/main" id="{5DE22363-2A5E-8E04-7C1E-A04EA79A44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5301F9-8D3E-1580-6291-E70F350753D8}"/>
              </a:ext>
            </a:extLst>
          </p:cNvPr>
          <p:cNvSpPr>
            <a:spLocks noGrp="1"/>
          </p:cNvSpPr>
          <p:nvPr>
            <p:ph type="sldNum" sz="quarter" idx="12"/>
          </p:nvPr>
        </p:nvSpPr>
        <p:spPr/>
        <p:txBody>
          <a:bodyPr/>
          <a:lstStyle/>
          <a:p>
            <a:fld id="{5377F3EB-D5E3-A246-B565-246304C1E950}" type="slidenum">
              <a:rPr lang="en-US" smtClean="0"/>
              <a:t>47</a:t>
            </a:fld>
            <a:endParaRPr lang="en-US"/>
          </a:p>
        </p:txBody>
      </p:sp>
    </p:spTree>
    <p:extLst>
      <p:ext uri="{BB962C8B-B14F-4D97-AF65-F5344CB8AC3E}">
        <p14:creationId xmlns:p14="http://schemas.microsoft.com/office/powerpoint/2010/main" val="224873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882947-1AF5-CFEC-506B-5CAC66A853F8}"/>
              </a:ext>
            </a:extLst>
          </p:cNvPr>
          <p:cNvSpPr>
            <a:spLocks noGrp="1"/>
          </p:cNvSpPr>
          <p:nvPr>
            <p:ph type="title"/>
          </p:nvPr>
        </p:nvSpPr>
        <p:spPr/>
        <p:txBody>
          <a:bodyPr/>
          <a:lstStyle/>
          <a:p>
            <a:r>
              <a:rPr lang="en-US" dirty="0"/>
              <a:t>Outer </a:t>
            </a:r>
            <a:r>
              <a:rPr lang="en-US" dirty="0" err="1"/>
              <a:t>Heliospheric</a:t>
            </a:r>
            <a:r>
              <a:rPr lang="en-US" dirty="0"/>
              <a:t> Solar Wind Coverage</a:t>
            </a:r>
          </a:p>
        </p:txBody>
      </p:sp>
      <p:sp>
        <p:nvSpPr>
          <p:cNvPr id="4" name="Slide Number Placeholder 3">
            <a:extLst>
              <a:ext uri="{FF2B5EF4-FFF2-40B4-BE49-F238E27FC236}">
                <a16:creationId xmlns:a16="http://schemas.microsoft.com/office/drawing/2014/main" id="{C8791085-82B0-F0C9-126B-7C18CCA3BD49}"/>
              </a:ext>
            </a:extLst>
          </p:cNvPr>
          <p:cNvSpPr>
            <a:spLocks noGrp="1"/>
          </p:cNvSpPr>
          <p:nvPr>
            <p:ph type="sldNum" sz="quarter" idx="12"/>
          </p:nvPr>
        </p:nvSpPr>
        <p:spPr/>
        <p:txBody>
          <a:bodyPr/>
          <a:lstStyle/>
          <a:p>
            <a:fld id="{5377F3EB-D5E3-A246-B565-246304C1E950}" type="slidenum">
              <a:rPr lang="en-US" smtClean="0"/>
              <a:t>48</a:t>
            </a:fld>
            <a:endParaRPr lang="en-US"/>
          </a:p>
        </p:txBody>
      </p:sp>
      <p:grpSp>
        <p:nvGrpSpPr>
          <p:cNvPr id="37" name="Group 36">
            <a:extLst>
              <a:ext uri="{FF2B5EF4-FFF2-40B4-BE49-F238E27FC236}">
                <a16:creationId xmlns:a16="http://schemas.microsoft.com/office/drawing/2014/main" id="{7CC30AB2-FF09-0E61-E741-853EDA7A228D}"/>
              </a:ext>
            </a:extLst>
          </p:cNvPr>
          <p:cNvGrpSpPr>
            <a:grpSpLocks noChangeAspect="1"/>
          </p:cNvGrpSpPr>
          <p:nvPr/>
        </p:nvGrpSpPr>
        <p:grpSpPr>
          <a:xfrm>
            <a:off x="2456545" y="1940018"/>
            <a:ext cx="7278913" cy="3957585"/>
            <a:chOff x="658586" y="1455013"/>
            <a:chExt cx="5459185" cy="2968189"/>
          </a:xfrm>
        </p:grpSpPr>
        <p:grpSp>
          <p:nvGrpSpPr>
            <p:cNvPr id="15" name="Group 14">
              <a:extLst>
                <a:ext uri="{FF2B5EF4-FFF2-40B4-BE49-F238E27FC236}">
                  <a16:creationId xmlns:a16="http://schemas.microsoft.com/office/drawing/2014/main" id="{E65AE69C-4602-7D3F-DB5E-CEF3B0E23F72}"/>
                </a:ext>
              </a:extLst>
            </p:cNvPr>
            <p:cNvGrpSpPr>
              <a:grpSpLocks noChangeAspect="1"/>
            </p:cNvGrpSpPr>
            <p:nvPr/>
          </p:nvGrpSpPr>
          <p:grpSpPr>
            <a:xfrm>
              <a:off x="658586" y="1455013"/>
              <a:ext cx="5459185" cy="2968189"/>
              <a:chOff x="658586" y="1421079"/>
              <a:chExt cx="4007199" cy="2178736"/>
            </a:xfrm>
          </p:grpSpPr>
          <p:pic>
            <p:nvPicPr>
              <p:cNvPr id="5" name="Picture 4">
                <a:extLst>
                  <a:ext uri="{FF2B5EF4-FFF2-40B4-BE49-F238E27FC236}">
                    <a16:creationId xmlns:a16="http://schemas.microsoft.com/office/drawing/2014/main" id="{F88E7398-7BF5-B2BE-6BB6-2B2DDC069F97}"/>
                  </a:ext>
                </a:extLst>
              </p:cNvPr>
              <p:cNvPicPr>
                <a:picLocks noChangeAspect="1"/>
              </p:cNvPicPr>
              <p:nvPr/>
            </p:nvPicPr>
            <p:blipFill rotWithShape="1">
              <a:blip r:embed="rId3">
                <a:extLst>
                  <a:ext uri="{28A0092B-C50C-407E-A947-70E740481C1C}">
                    <a14:useLocalDpi xmlns:a14="http://schemas.microsoft.com/office/drawing/2010/main" val="0"/>
                  </a:ext>
                </a:extLst>
              </a:blip>
              <a:srcRect l="11861" t="52727" r="39131" b="9491"/>
              <a:stretch/>
            </p:blipFill>
            <p:spPr bwMode="auto">
              <a:xfrm>
                <a:off x="2708032" y="1647091"/>
                <a:ext cx="1957753" cy="1952724"/>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5FE653A-E21B-7115-8FCA-354482ECEC12}"/>
                  </a:ext>
                </a:extLst>
              </p:cNvPr>
              <p:cNvPicPr>
                <a:picLocks noChangeAspect="1"/>
              </p:cNvPicPr>
              <p:nvPr/>
            </p:nvPicPr>
            <p:blipFill rotWithShape="1">
              <a:blip r:embed="rId4">
                <a:extLst>
                  <a:ext uri="{28A0092B-C50C-407E-A947-70E740481C1C}">
                    <a14:useLocalDpi xmlns:a14="http://schemas.microsoft.com/office/drawing/2010/main" val="0"/>
                  </a:ext>
                </a:extLst>
              </a:blip>
              <a:srcRect l="10834" t="52727" r="38595" b="9490"/>
              <a:stretch/>
            </p:blipFill>
            <p:spPr bwMode="auto">
              <a:xfrm>
                <a:off x="658586" y="1647091"/>
                <a:ext cx="2020137" cy="1952723"/>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13D88E0A-3D97-CD87-EFBE-0F637DAF89FF}"/>
                  </a:ext>
                </a:extLst>
              </p:cNvPr>
              <p:cNvSpPr txBox="1"/>
              <p:nvPr/>
            </p:nvSpPr>
            <p:spPr>
              <a:xfrm>
                <a:off x="1769902" y="1421079"/>
                <a:ext cx="1784567" cy="276677"/>
              </a:xfrm>
              <a:prstGeom prst="rect">
                <a:avLst/>
              </a:prstGeom>
              <a:noFill/>
            </p:spPr>
            <p:txBody>
              <a:bodyPr wrap="none" rtlCol="0">
                <a:spAutoFit/>
              </a:bodyPr>
              <a:lstStyle/>
              <a:p>
                <a:pPr algn="ctr"/>
                <a:r>
                  <a:rPr lang="en-US" sz="1333" dirty="0">
                    <a:latin typeface="Arial" panose="020B0604020202020204" pitchFamily="34" charset="0"/>
                    <a:cs typeface="Arial" panose="020B0604020202020204" pitchFamily="34" charset="0"/>
                  </a:rPr>
                  <a:t>Outer Heliosphere Plasma Observations</a:t>
                </a:r>
              </a:p>
              <a:p>
                <a:pPr algn="ctr"/>
                <a:r>
                  <a:rPr lang="en-US" sz="1333" dirty="0">
                    <a:latin typeface="Arial" panose="020B0604020202020204" pitchFamily="34" charset="0"/>
                    <a:cs typeface="Arial" panose="020B0604020202020204" pitchFamily="34" charset="0"/>
                  </a:rPr>
                  <a:t>Heliocentric Aries Ecliptic/Solar Ecliptic</a:t>
                </a:r>
              </a:p>
            </p:txBody>
          </p:sp>
          <p:pic>
            <p:nvPicPr>
              <p:cNvPr id="8" name="Picture 7">
                <a:extLst>
                  <a:ext uri="{FF2B5EF4-FFF2-40B4-BE49-F238E27FC236}">
                    <a16:creationId xmlns:a16="http://schemas.microsoft.com/office/drawing/2014/main" id="{51A32E8B-85DD-D28A-194E-60F90E3FC01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0869" t="52428" r="20937" b="34798"/>
              <a:stretch/>
            </p:blipFill>
            <p:spPr bwMode="auto">
              <a:xfrm>
                <a:off x="3897425" y="1741874"/>
                <a:ext cx="726829" cy="660249"/>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234180D2-7E56-2851-B208-3895D110A4F5}"/>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0869" t="52428" r="20937" b="34798"/>
              <a:stretch/>
            </p:blipFill>
            <p:spPr bwMode="auto">
              <a:xfrm>
                <a:off x="1160753" y="1741874"/>
                <a:ext cx="726829" cy="660249"/>
              </a:xfrm>
              <a:prstGeom prst="rect">
                <a:avLst/>
              </a:prstGeom>
              <a:ln>
                <a:noFill/>
              </a:ln>
              <a:extLst>
                <a:ext uri="{53640926-AAD7-44D8-BBD7-CCE9431645EC}">
                  <a14:shadowObscured xmlns:a14="http://schemas.microsoft.com/office/drawing/2010/main"/>
                </a:ext>
              </a:extLst>
            </p:spPr>
          </p:pic>
          <p:sp>
            <p:nvSpPr>
              <p:cNvPr id="11" name="Triangle 10">
                <a:extLst>
                  <a:ext uri="{FF2B5EF4-FFF2-40B4-BE49-F238E27FC236}">
                    <a16:creationId xmlns:a16="http://schemas.microsoft.com/office/drawing/2014/main" id="{850CB312-0DB6-365E-AEFE-1C4DBEA16E26}"/>
                  </a:ext>
                </a:extLst>
              </p:cNvPr>
              <p:cNvSpPr>
                <a:spLocks noChangeAspect="1"/>
              </p:cNvSpPr>
              <p:nvPr/>
            </p:nvSpPr>
            <p:spPr>
              <a:xfrm rot="773909">
                <a:off x="1756926" y="2723818"/>
                <a:ext cx="64008" cy="72719"/>
              </a:xfrm>
              <a:prstGeom prst="triangle">
                <a:avLst/>
              </a:prstGeom>
              <a:solidFill>
                <a:srgbClr val="F26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Triangle 11">
                <a:extLst>
                  <a:ext uri="{FF2B5EF4-FFF2-40B4-BE49-F238E27FC236}">
                    <a16:creationId xmlns:a16="http://schemas.microsoft.com/office/drawing/2014/main" id="{B78871B9-5D35-F7E4-AF38-19CBA35BAC06}"/>
                  </a:ext>
                </a:extLst>
              </p:cNvPr>
              <p:cNvSpPr>
                <a:spLocks noChangeAspect="1"/>
              </p:cNvSpPr>
              <p:nvPr/>
            </p:nvSpPr>
            <p:spPr>
              <a:xfrm rot="4950320">
                <a:off x="3397772" y="2449776"/>
                <a:ext cx="64008" cy="72719"/>
              </a:xfrm>
              <a:prstGeom prst="triangle">
                <a:avLst/>
              </a:prstGeom>
              <a:solidFill>
                <a:srgbClr val="F26F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cxnSp>
          <p:nvCxnSpPr>
            <p:cNvPr id="17" name="Straight Connector 16">
              <a:extLst>
                <a:ext uri="{FF2B5EF4-FFF2-40B4-BE49-F238E27FC236}">
                  <a16:creationId xmlns:a16="http://schemas.microsoft.com/office/drawing/2014/main" id="{DDC9A85E-31FE-7F9A-0EAD-2808BABE40F4}"/>
                </a:ext>
              </a:extLst>
            </p:cNvPr>
            <p:cNvCxnSpPr>
              <a:cxnSpLocks noChangeAspect="1"/>
            </p:cNvCxnSpPr>
            <p:nvPr/>
          </p:nvCxnSpPr>
          <p:spPr>
            <a:xfrm>
              <a:off x="4294133" y="3260967"/>
              <a:ext cx="91440" cy="67951"/>
            </a:xfrm>
            <a:prstGeom prst="line">
              <a:avLst/>
            </a:prstGeom>
            <a:ln w="12700">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0796797D-1A38-DF9B-B14C-B70F5ABF5860}"/>
                </a:ext>
              </a:extLst>
            </p:cNvPr>
            <p:cNvSpPr txBox="1"/>
            <p:nvPr/>
          </p:nvSpPr>
          <p:spPr>
            <a:xfrm>
              <a:off x="4292311" y="3266496"/>
              <a:ext cx="259302" cy="223091"/>
            </a:xfrm>
            <a:prstGeom prst="rect">
              <a:avLst/>
            </a:prstGeom>
            <a:noFill/>
          </p:spPr>
          <p:txBody>
            <a:bodyPr wrap="none" rtlCol="0">
              <a:spAutoFit/>
            </a:bodyPr>
            <a:lstStyle/>
            <a:p>
              <a:r>
                <a:rPr lang="en-US" sz="1333" dirty="0">
                  <a:solidFill>
                    <a:srgbClr val="92D050"/>
                  </a:solidFill>
                </a:rPr>
                <a:t>TS</a:t>
              </a:r>
            </a:p>
          </p:txBody>
        </p:sp>
        <p:sp>
          <p:nvSpPr>
            <p:cNvPr id="21" name="TextBox 20">
              <a:extLst>
                <a:ext uri="{FF2B5EF4-FFF2-40B4-BE49-F238E27FC236}">
                  <a16:creationId xmlns:a16="http://schemas.microsoft.com/office/drawing/2014/main" id="{9EB7809A-118D-01A0-C873-8B631DB13A4F}"/>
                </a:ext>
              </a:extLst>
            </p:cNvPr>
            <p:cNvSpPr txBox="1"/>
            <p:nvPr/>
          </p:nvSpPr>
          <p:spPr>
            <a:xfrm>
              <a:off x="2521487" y="3389606"/>
              <a:ext cx="259302" cy="223091"/>
            </a:xfrm>
            <a:prstGeom prst="rect">
              <a:avLst/>
            </a:prstGeom>
            <a:noFill/>
          </p:spPr>
          <p:txBody>
            <a:bodyPr wrap="none" rtlCol="0">
              <a:spAutoFit/>
            </a:bodyPr>
            <a:lstStyle/>
            <a:p>
              <a:r>
                <a:rPr lang="en-US" sz="1333" dirty="0">
                  <a:solidFill>
                    <a:srgbClr val="92D050"/>
                  </a:solidFill>
                </a:rPr>
                <a:t>TS</a:t>
              </a:r>
            </a:p>
          </p:txBody>
        </p:sp>
        <p:cxnSp>
          <p:nvCxnSpPr>
            <p:cNvPr id="32" name="Straight Connector 31">
              <a:extLst>
                <a:ext uri="{FF2B5EF4-FFF2-40B4-BE49-F238E27FC236}">
                  <a16:creationId xmlns:a16="http://schemas.microsoft.com/office/drawing/2014/main" id="{E3CEA46F-814E-8C64-8A11-F3A05510153B}"/>
                </a:ext>
              </a:extLst>
            </p:cNvPr>
            <p:cNvCxnSpPr>
              <a:cxnSpLocks/>
            </p:cNvCxnSpPr>
            <p:nvPr/>
          </p:nvCxnSpPr>
          <p:spPr>
            <a:xfrm flipV="1">
              <a:off x="2486179" y="3512717"/>
              <a:ext cx="120046" cy="65799"/>
            </a:xfrm>
            <a:prstGeom prst="line">
              <a:avLst/>
            </a:prstGeom>
            <a:ln w="12700">
              <a:solidFill>
                <a:srgbClr val="92D050"/>
              </a:solidFill>
            </a:ln>
            <a:effectLst/>
          </p:spPr>
          <p:style>
            <a:lnRef idx="2">
              <a:schemeClr val="accent1"/>
            </a:lnRef>
            <a:fillRef idx="0">
              <a:schemeClr val="accent1"/>
            </a:fillRef>
            <a:effectRef idx="1">
              <a:schemeClr val="accent1"/>
            </a:effectRef>
            <a:fontRef idx="minor">
              <a:schemeClr val="tx1"/>
            </a:fontRef>
          </p:style>
        </p:cxnSp>
      </p:grpSp>
      <p:sp>
        <p:nvSpPr>
          <p:cNvPr id="2" name="TextBox 1">
            <a:extLst>
              <a:ext uri="{FF2B5EF4-FFF2-40B4-BE49-F238E27FC236}">
                <a16:creationId xmlns:a16="http://schemas.microsoft.com/office/drawing/2014/main" id="{BE93D6EB-AB7E-A2EE-F519-AE7EBF7514A3}"/>
              </a:ext>
            </a:extLst>
          </p:cNvPr>
          <p:cNvSpPr txBox="1"/>
          <p:nvPr/>
        </p:nvSpPr>
        <p:spPr>
          <a:xfrm>
            <a:off x="-29688" y="6967943"/>
            <a:ext cx="1184107" cy="461665"/>
          </a:xfrm>
          <a:prstGeom prst="rect">
            <a:avLst/>
          </a:prstGeom>
          <a:noFill/>
        </p:spPr>
        <p:txBody>
          <a:bodyPr wrap="none" rtlCol="0">
            <a:spAutoFit/>
          </a:bodyPr>
          <a:lstStyle/>
          <a:p>
            <a:r>
              <a:rPr lang="en-US" sz="2400" dirty="0"/>
              <a:t>Figure 1</a:t>
            </a:r>
          </a:p>
        </p:txBody>
      </p:sp>
    </p:spTree>
    <p:extLst>
      <p:ext uri="{BB962C8B-B14F-4D97-AF65-F5344CB8AC3E}">
        <p14:creationId xmlns:p14="http://schemas.microsoft.com/office/powerpoint/2010/main" val="22560792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19ED-9861-B833-8E5E-6A9D2E9A874E}"/>
              </a:ext>
            </a:extLst>
          </p:cNvPr>
          <p:cNvSpPr>
            <a:spLocks noGrp="1"/>
          </p:cNvSpPr>
          <p:nvPr>
            <p:ph type="title"/>
          </p:nvPr>
        </p:nvSpPr>
        <p:spPr/>
        <p:txBody>
          <a:bodyPr>
            <a:normAutofit/>
          </a:bodyPr>
          <a:lstStyle/>
          <a:p>
            <a:r>
              <a:rPr lang="en-US" dirty="0"/>
              <a:t>Model and New Horizons Speed Comparison (Zoom)</a:t>
            </a:r>
          </a:p>
        </p:txBody>
      </p:sp>
      <p:sp>
        <p:nvSpPr>
          <p:cNvPr id="4" name="Slide Number Placeholder 3">
            <a:extLst>
              <a:ext uri="{FF2B5EF4-FFF2-40B4-BE49-F238E27FC236}">
                <a16:creationId xmlns:a16="http://schemas.microsoft.com/office/drawing/2014/main" id="{4DCF32CC-5E24-791C-923A-1CC134794B5A}"/>
              </a:ext>
            </a:extLst>
          </p:cNvPr>
          <p:cNvSpPr>
            <a:spLocks noGrp="1"/>
          </p:cNvSpPr>
          <p:nvPr>
            <p:ph type="sldNum" sz="quarter" idx="12"/>
          </p:nvPr>
        </p:nvSpPr>
        <p:spPr/>
        <p:txBody>
          <a:bodyPr/>
          <a:lstStyle/>
          <a:p>
            <a:fld id="{5377F3EB-D5E3-A246-B565-246304C1E950}" type="slidenum">
              <a:rPr lang="en-US" smtClean="0"/>
              <a:t>49</a:t>
            </a:fld>
            <a:endParaRPr lang="en-US"/>
          </a:p>
        </p:txBody>
      </p:sp>
      <p:pic>
        <p:nvPicPr>
          <p:cNvPr id="5" name="Picture 4">
            <a:extLst>
              <a:ext uri="{FF2B5EF4-FFF2-40B4-BE49-F238E27FC236}">
                <a16:creationId xmlns:a16="http://schemas.microsoft.com/office/drawing/2014/main" id="{4E3F2F2D-73C1-45FD-D7A9-59E22AB3ED1B}"/>
              </a:ext>
            </a:extLst>
          </p:cNvPr>
          <p:cNvPicPr>
            <a:picLocks noChangeAspect="1"/>
          </p:cNvPicPr>
          <p:nvPr/>
        </p:nvPicPr>
        <p:blipFill rotWithShape="1">
          <a:blip r:embed="rId2"/>
          <a:srcRect t="50000" r="31684" b="3210"/>
          <a:stretch/>
        </p:blipFill>
        <p:spPr>
          <a:xfrm>
            <a:off x="354604" y="678416"/>
            <a:ext cx="10972800" cy="5807273"/>
          </a:xfrm>
          <a:prstGeom prst="rect">
            <a:avLst/>
          </a:prstGeom>
        </p:spPr>
      </p:pic>
    </p:spTree>
    <p:extLst>
      <p:ext uri="{BB962C8B-B14F-4D97-AF65-F5344CB8AC3E}">
        <p14:creationId xmlns:p14="http://schemas.microsoft.com/office/powerpoint/2010/main" val="337241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48881-DD62-43BC-D951-726FE78219E6}"/>
              </a:ext>
            </a:extLst>
          </p:cNvPr>
          <p:cNvSpPr>
            <a:spLocks noGrp="1"/>
          </p:cNvSpPr>
          <p:nvPr>
            <p:ph type="title"/>
          </p:nvPr>
        </p:nvSpPr>
        <p:spPr>
          <a:xfrm>
            <a:off x="1060864" y="62995"/>
            <a:ext cx="10117776" cy="523588"/>
          </a:xfrm>
        </p:spPr>
        <p:txBody>
          <a:bodyPr>
            <a:normAutofit fontScale="90000"/>
          </a:bodyPr>
          <a:lstStyle/>
          <a:p>
            <a:pPr algn="ctr"/>
            <a:r>
              <a:rPr lang="en-US" b="1" dirty="0"/>
              <a:t>Voyager 2  Termination Shock Crossing</a:t>
            </a:r>
          </a:p>
        </p:txBody>
      </p:sp>
      <p:grpSp>
        <p:nvGrpSpPr>
          <p:cNvPr id="29" name="Group 28">
            <a:extLst>
              <a:ext uri="{FF2B5EF4-FFF2-40B4-BE49-F238E27FC236}">
                <a16:creationId xmlns:a16="http://schemas.microsoft.com/office/drawing/2014/main" id="{0B4BFBE5-2BED-19AF-98BF-DA7290836071}"/>
              </a:ext>
            </a:extLst>
          </p:cNvPr>
          <p:cNvGrpSpPr/>
          <p:nvPr/>
        </p:nvGrpSpPr>
        <p:grpSpPr>
          <a:xfrm>
            <a:off x="5307617" y="819941"/>
            <a:ext cx="6274783" cy="5921735"/>
            <a:chOff x="3980712" y="614955"/>
            <a:chExt cx="4706087" cy="4441301"/>
          </a:xfrm>
        </p:grpSpPr>
        <p:pic>
          <p:nvPicPr>
            <p:cNvPr id="8" name="Picture 7">
              <a:extLst>
                <a:ext uri="{FF2B5EF4-FFF2-40B4-BE49-F238E27FC236}">
                  <a16:creationId xmlns:a16="http://schemas.microsoft.com/office/drawing/2014/main" id="{26912007-F71A-53F8-7F7F-90DD816CCFA8}"/>
                </a:ext>
              </a:extLst>
            </p:cNvPr>
            <p:cNvPicPr>
              <a:picLocks noChangeAspect="1"/>
            </p:cNvPicPr>
            <p:nvPr/>
          </p:nvPicPr>
          <p:blipFill rotWithShape="1">
            <a:blip r:embed="rId2"/>
            <a:srcRect l="28293" t="75944"/>
            <a:stretch/>
          </p:blipFill>
          <p:spPr>
            <a:xfrm>
              <a:off x="3980712" y="3549214"/>
              <a:ext cx="4706087" cy="1507042"/>
            </a:xfrm>
            <a:prstGeom prst="rect">
              <a:avLst/>
            </a:prstGeom>
          </p:spPr>
        </p:pic>
        <p:pic>
          <p:nvPicPr>
            <p:cNvPr id="10" name="Picture 9">
              <a:extLst>
                <a:ext uri="{FF2B5EF4-FFF2-40B4-BE49-F238E27FC236}">
                  <a16:creationId xmlns:a16="http://schemas.microsoft.com/office/drawing/2014/main" id="{69030908-F840-D60B-3EEA-5CA08957FB91}"/>
                </a:ext>
              </a:extLst>
            </p:cNvPr>
            <p:cNvPicPr>
              <a:picLocks noChangeAspect="1"/>
            </p:cNvPicPr>
            <p:nvPr/>
          </p:nvPicPr>
          <p:blipFill rotWithShape="1">
            <a:blip r:embed="rId2"/>
            <a:srcRect l="28293" b="52640"/>
            <a:stretch/>
          </p:blipFill>
          <p:spPr>
            <a:xfrm>
              <a:off x="3980712" y="614955"/>
              <a:ext cx="4706087" cy="2967017"/>
            </a:xfrm>
            <a:prstGeom prst="rect">
              <a:avLst/>
            </a:prstGeom>
          </p:spPr>
        </p:pic>
      </p:grpSp>
      <p:sp>
        <p:nvSpPr>
          <p:cNvPr id="9" name="TextBox 8">
            <a:extLst>
              <a:ext uri="{FF2B5EF4-FFF2-40B4-BE49-F238E27FC236}">
                <a16:creationId xmlns:a16="http://schemas.microsoft.com/office/drawing/2014/main" id="{2D68DDC1-6C91-EFAA-C12F-EE36C42BBCD9}"/>
              </a:ext>
            </a:extLst>
          </p:cNvPr>
          <p:cNvSpPr txBox="1"/>
          <p:nvPr/>
        </p:nvSpPr>
        <p:spPr>
          <a:xfrm>
            <a:off x="7674738" y="6487377"/>
            <a:ext cx="3106941" cy="400110"/>
          </a:xfrm>
          <a:prstGeom prst="rect">
            <a:avLst/>
          </a:prstGeom>
          <a:noFill/>
        </p:spPr>
        <p:txBody>
          <a:bodyPr wrap="none" rtlCol="0">
            <a:spAutoFit/>
          </a:bodyPr>
          <a:lstStyle/>
          <a:p>
            <a:r>
              <a:rPr lang="en-US" sz="2000" i="1" dirty="0">
                <a:latin typeface="Arial" panose="020B0604020202020204" pitchFamily="34" charset="0"/>
                <a:cs typeface="Arial" panose="020B0604020202020204" pitchFamily="34" charset="0"/>
              </a:rPr>
              <a:t>Richardson &amp; Stone 2009</a:t>
            </a:r>
          </a:p>
        </p:txBody>
      </p:sp>
      <p:sp>
        <p:nvSpPr>
          <p:cNvPr id="3" name="Content Placeholder 2">
            <a:extLst>
              <a:ext uri="{FF2B5EF4-FFF2-40B4-BE49-F238E27FC236}">
                <a16:creationId xmlns:a16="http://schemas.microsoft.com/office/drawing/2014/main" id="{C274992C-AA3A-2D92-2C85-B10766E9520D}"/>
              </a:ext>
            </a:extLst>
          </p:cNvPr>
          <p:cNvSpPr>
            <a:spLocks noGrp="1"/>
          </p:cNvSpPr>
          <p:nvPr>
            <p:ph idx="1"/>
          </p:nvPr>
        </p:nvSpPr>
        <p:spPr>
          <a:xfrm>
            <a:off x="188144" y="741681"/>
            <a:ext cx="5144949" cy="5757260"/>
          </a:xfrm>
        </p:spPr>
        <p:txBody>
          <a:bodyPr>
            <a:normAutofit lnSpcReduction="10000"/>
          </a:bodyPr>
          <a:lstStyle/>
          <a:p>
            <a:r>
              <a:rPr lang="en-US" sz="2400" dirty="0">
                <a:solidFill>
                  <a:srgbClr val="1E2DFF"/>
                </a:solidFill>
              </a:rPr>
              <a:t>3 minute resolution solar wind data</a:t>
            </a:r>
          </a:p>
          <a:p>
            <a:endParaRPr lang="en-US" sz="2400" dirty="0">
              <a:solidFill>
                <a:srgbClr val="1E2DFF"/>
              </a:solidFill>
            </a:endParaRPr>
          </a:p>
          <a:p>
            <a:pPr>
              <a:spcBef>
                <a:spcPts val="0"/>
              </a:spcBef>
            </a:pPr>
            <a:r>
              <a:rPr lang="en-US" sz="2400" b="0" i="0" u="none" strike="noStrike" dirty="0">
                <a:solidFill>
                  <a:srgbClr val="1E2DFF"/>
                </a:solidFill>
                <a:effectLst/>
              </a:rPr>
              <a:t>No pickup Ion data from Voyager</a:t>
            </a:r>
          </a:p>
          <a:p>
            <a:pPr>
              <a:spcBef>
                <a:spcPts val="0"/>
              </a:spcBef>
            </a:pPr>
            <a:endParaRPr lang="en-US" sz="2400" dirty="0">
              <a:solidFill>
                <a:srgbClr val="000000"/>
              </a:solidFill>
            </a:endParaRPr>
          </a:p>
          <a:p>
            <a:pPr>
              <a:spcBef>
                <a:spcPts val="0"/>
              </a:spcBef>
            </a:pPr>
            <a:r>
              <a:rPr lang="en-US" sz="2400" b="0" i="0" u="sng" strike="noStrike" dirty="0">
                <a:effectLst/>
                <a:hlinkClick r:id="rId3" tooltip="https://spdf.gsfc.nasa.gov/pub/data/voyager/voyager2/plasma/hires/heliosheath/v2_keys_2007.241_2018.309">
                  <a:extLst>
                    <a:ext uri="{A12FA001-AC4F-418D-AE19-62706E023703}">
                      <ahyp:hlinkClr xmlns:ahyp="http://schemas.microsoft.com/office/drawing/2018/hyperlinkcolor" val="tx"/>
                    </a:ext>
                  </a:extLst>
                </a:hlinkClick>
              </a:rPr>
              <a:t>Data Link:  https://spdf.gsfc.nasa.gov/pub/data/voyager/voyager2/plasma/hires/heliosheath/v2_keys_2007.241_2018.309</a:t>
            </a:r>
            <a:endParaRPr lang="en-US" sz="2400" b="0" i="0" u="none" strike="noStrike" dirty="0">
              <a:effectLst/>
            </a:endParaRPr>
          </a:p>
          <a:p>
            <a:pPr>
              <a:spcBef>
                <a:spcPts val="0"/>
              </a:spcBef>
            </a:pPr>
            <a:r>
              <a:rPr lang="en-US" sz="2400" b="0" i="0" u="none" strike="noStrike" dirty="0">
                <a:solidFill>
                  <a:srgbClr val="000000"/>
                </a:solidFill>
                <a:effectLst/>
              </a:rPr>
              <a:t> </a:t>
            </a:r>
            <a:endParaRPr lang="en-US" sz="2400" dirty="0"/>
          </a:p>
          <a:p>
            <a:r>
              <a:rPr lang="en-US" sz="2400" dirty="0"/>
              <a:t>Slow decrease in speed on approach to Termination Shock (TS).</a:t>
            </a:r>
          </a:p>
          <a:p>
            <a:endParaRPr lang="en-US" sz="2400" dirty="0"/>
          </a:p>
          <a:p>
            <a:r>
              <a:rPr lang="en-US" sz="2400" dirty="0"/>
              <a:t>Sharp drop in speed at the TS.</a:t>
            </a:r>
          </a:p>
          <a:p>
            <a:endParaRPr lang="en-US" sz="2400" dirty="0"/>
          </a:p>
          <a:p>
            <a:r>
              <a:rPr lang="en-US" sz="2400" dirty="0"/>
              <a:t>Density and temperature elevated at beyond the TS. </a:t>
            </a:r>
          </a:p>
        </p:txBody>
      </p:sp>
      <p:sp>
        <p:nvSpPr>
          <p:cNvPr id="5" name="TextBox 4">
            <a:extLst>
              <a:ext uri="{FF2B5EF4-FFF2-40B4-BE49-F238E27FC236}">
                <a16:creationId xmlns:a16="http://schemas.microsoft.com/office/drawing/2014/main" id="{1233F31F-B04C-5CCE-8AD8-5F496D7F8743}"/>
              </a:ext>
            </a:extLst>
          </p:cNvPr>
          <p:cNvSpPr txBox="1"/>
          <p:nvPr/>
        </p:nvSpPr>
        <p:spPr>
          <a:xfrm>
            <a:off x="6495145" y="1790736"/>
            <a:ext cx="3099631" cy="441211"/>
          </a:xfrm>
          <a:prstGeom prst="rect">
            <a:avLst/>
          </a:prstGeom>
          <a:noFill/>
        </p:spPr>
        <p:txBody>
          <a:bodyPr wrap="none" rtlCol="0">
            <a:spAutoFit/>
          </a:bodyPr>
          <a:lstStyle/>
          <a:p>
            <a:r>
              <a:rPr lang="en-US" sz="2267" dirty="0">
                <a:solidFill>
                  <a:srgbClr val="F600FF"/>
                </a:solidFill>
                <a:latin typeface="Arial Narrow" panose="020B0604020202020204" pitchFamily="34" charset="0"/>
                <a:cs typeface="Arial Narrow" panose="020B0604020202020204" pitchFamily="34" charset="0"/>
              </a:rPr>
              <a:t>Speed decrease prior to TS</a:t>
            </a:r>
          </a:p>
        </p:txBody>
      </p:sp>
      <p:sp>
        <p:nvSpPr>
          <p:cNvPr id="14" name="Left Brace 13">
            <a:extLst>
              <a:ext uri="{FF2B5EF4-FFF2-40B4-BE49-F238E27FC236}">
                <a16:creationId xmlns:a16="http://schemas.microsoft.com/office/drawing/2014/main" id="{8E1CE22B-4499-17F3-ADC3-C2CCFC5367AA}"/>
              </a:ext>
            </a:extLst>
          </p:cNvPr>
          <p:cNvSpPr/>
          <p:nvPr/>
        </p:nvSpPr>
        <p:spPr>
          <a:xfrm rot="16200000">
            <a:off x="8137845" y="515435"/>
            <a:ext cx="389320" cy="2161280"/>
          </a:xfrm>
          <a:prstGeom prst="leftBrace">
            <a:avLst/>
          </a:prstGeom>
          <a:ln>
            <a:solidFill>
              <a:srgbClr val="F6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400">
              <a:solidFill>
                <a:srgbClr val="F600FF"/>
              </a:solidFill>
            </a:endParaRPr>
          </a:p>
        </p:txBody>
      </p:sp>
      <p:sp>
        <p:nvSpPr>
          <p:cNvPr id="15" name="TextBox 14">
            <a:extLst>
              <a:ext uri="{FF2B5EF4-FFF2-40B4-BE49-F238E27FC236}">
                <a16:creationId xmlns:a16="http://schemas.microsoft.com/office/drawing/2014/main" id="{86CE77FC-29E8-CD56-ECBB-E6FFD8DC0380}"/>
              </a:ext>
            </a:extLst>
          </p:cNvPr>
          <p:cNvSpPr txBox="1"/>
          <p:nvPr/>
        </p:nvSpPr>
        <p:spPr>
          <a:xfrm>
            <a:off x="9231456" y="618236"/>
            <a:ext cx="506870" cy="461665"/>
          </a:xfrm>
          <a:prstGeom prst="rect">
            <a:avLst/>
          </a:prstGeom>
          <a:noFill/>
        </p:spPr>
        <p:txBody>
          <a:bodyPr wrap="none" rtlCol="0">
            <a:spAutoFit/>
          </a:bodyPr>
          <a:lstStyle/>
          <a:p>
            <a:r>
              <a:rPr lang="en-US" sz="2400" dirty="0">
                <a:solidFill>
                  <a:srgbClr val="9B25FF"/>
                </a:solidFill>
                <a:latin typeface="Arial Narrow" panose="020B0604020202020204" pitchFamily="34" charset="0"/>
                <a:cs typeface="Arial Narrow" panose="020B0604020202020204" pitchFamily="34" charset="0"/>
              </a:rPr>
              <a:t>TS</a:t>
            </a:r>
            <a:endParaRPr lang="en-US" sz="2400" dirty="0">
              <a:solidFill>
                <a:srgbClr val="9B25FF"/>
              </a:solidFill>
            </a:endParaRPr>
          </a:p>
        </p:txBody>
      </p:sp>
      <p:cxnSp>
        <p:nvCxnSpPr>
          <p:cNvPr id="17" name="Straight Connector 16">
            <a:extLst>
              <a:ext uri="{FF2B5EF4-FFF2-40B4-BE49-F238E27FC236}">
                <a16:creationId xmlns:a16="http://schemas.microsoft.com/office/drawing/2014/main" id="{15D09D75-692E-8E2D-D9FC-AA37E0FC5E71}"/>
              </a:ext>
            </a:extLst>
          </p:cNvPr>
          <p:cNvCxnSpPr>
            <a:cxnSpLocks/>
          </p:cNvCxnSpPr>
          <p:nvPr/>
        </p:nvCxnSpPr>
        <p:spPr>
          <a:xfrm>
            <a:off x="9486155" y="1013036"/>
            <a:ext cx="0" cy="4974336"/>
          </a:xfrm>
          <a:prstGeom prst="line">
            <a:avLst/>
          </a:prstGeom>
          <a:ln w="19050">
            <a:solidFill>
              <a:srgbClr val="9B25FF"/>
            </a:solidFill>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E8EC6BEC-5E99-5482-FBD6-B6A4A1B88245}"/>
              </a:ext>
            </a:extLst>
          </p:cNvPr>
          <p:cNvSpPr/>
          <p:nvPr/>
        </p:nvSpPr>
        <p:spPr>
          <a:xfrm rot="16200000">
            <a:off x="5173452" y="1450133"/>
            <a:ext cx="1440873" cy="451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54DD1C01-D5ED-ABF8-4793-1D13DAA81C0A}"/>
              </a:ext>
            </a:extLst>
          </p:cNvPr>
          <p:cNvSpPr/>
          <p:nvPr/>
        </p:nvSpPr>
        <p:spPr>
          <a:xfrm rot="16200000">
            <a:off x="5004336" y="2857109"/>
            <a:ext cx="1440873" cy="451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72426278-BD99-E0D7-8E2D-82B62CFCF3E0}"/>
              </a:ext>
            </a:extLst>
          </p:cNvPr>
          <p:cNvSpPr/>
          <p:nvPr/>
        </p:nvSpPr>
        <p:spPr>
          <a:xfrm rot="16200000">
            <a:off x="5234958" y="4056917"/>
            <a:ext cx="1212076" cy="451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C722C406-D3C1-08EA-8109-F8ACCED5A9F7}"/>
              </a:ext>
            </a:extLst>
          </p:cNvPr>
          <p:cNvSpPr/>
          <p:nvPr/>
        </p:nvSpPr>
        <p:spPr>
          <a:xfrm rot="16200000">
            <a:off x="5093176" y="5360633"/>
            <a:ext cx="1440873" cy="4517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0" name="TextBox 19">
            <a:extLst>
              <a:ext uri="{FF2B5EF4-FFF2-40B4-BE49-F238E27FC236}">
                <a16:creationId xmlns:a16="http://schemas.microsoft.com/office/drawing/2014/main" id="{BDCFFDAD-572A-1679-2998-FC23853A44A8}"/>
              </a:ext>
            </a:extLst>
          </p:cNvPr>
          <p:cNvSpPr txBox="1"/>
          <p:nvPr/>
        </p:nvSpPr>
        <p:spPr>
          <a:xfrm rot="16200000">
            <a:off x="5163202" y="1401423"/>
            <a:ext cx="1168910" cy="420564"/>
          </a:xfrm>
          <a:prstGeom prst="rect">
            <a:avLst/>
          </a:prstGeom>
          <a:noFill/>
        </p:spPr>
        <p:txBody>
          <a:bodyPr wrap="none" rtlCol="0">
            <a:spAutoFit/>
          </a:bodyPr>
          <a:lstStyle/>
          <a:p>
            <a:r>
              <a:rPr lang="en-US" sz="2133" dirty="0">
                <a:latin typeface="Arial" panose="020B0604020202020204" pitchFamily="34" charset="0"/>
                <a:cs typeface="Arial" panose="020B0604020202020204" pitchFamily="34" charset="0"/>
              </a:rPr>
              <a:t>V [km/s]</a:t>
            </a:r>
          </a:p>
        </p:txBody>
      </p:sp>
      <p:sp>
        <p:nvSpPr>
          <p:cNvPr id="23" name="TextBox 22">
            <a:extLst>
              <a:ext uri="{FF2B5EF4-FFF2-40B4-BE49-F238E27FC236}">
                <a16:creationId xmlns:a16="http://schemas.microsoft.com/office/drawing/2014/main" id="{DA977152-F799-E2AE-E9AF-DF0351D86E27}"/>
              </a:ext>
            </a:extLst>
          </p:cNvPr>
          <p:cNvSpPr txBox="1"/>
          <p:nvPr/>
        </p:nvSpPr>
        <p:spPr>
          <a:xfrm rot="16200000">
            <a:off x="5499367" y="3873193"/>
            <a:ext cx="755207" cy="420564"/>
          </a:xfrm>
          <a:prstGeom prst="rect">
            <a:avLst/>
          </a:prstGeom>
          <a:noFill/>
        </p:spPr>
        <p:txBody>
          <a:bodyPr wrap="none" rtlCol="0">
            <a:spAutoFit/>
          </a:bodyPr>
          <a:lstStyle/>
          <a:p>
            <a:r>
              <a:rPr lang="en-US" sz="2133" dirty="0">
                <a:latin typeface="Arial" panose="020B0604020202020204" pitchFamily="34" charset="0"/>
                <a:cs typeface="Arial" panose="020B0604020202020204" pitchFamily="34" charset="0"/>
              </a:rPr>
              <a:t>T [K]</a:t>
            </a:r>
          </a:p>
        </p:txBody>
      </p:sp>
      <p:sp>
        <p:nvSpPr>
          <p:cNvPr id="22" name="TextBox 21">
            <a:extLst>
              <a:ext uri="{FF2B5EF4-FFF2-40B4-BE49-F238E27FC236}">
                <a16:creationId xmlns:a16="http://schemas.microsoft.com/office/drawing/2014/main" id="{5F0C47B0-E72F-9EE5-705D-D7335774AC82}"/>
              </a:ext>
            </a:extLst>
          </p:cNvPr>
          <p:cNvSpPr txBox="1"/>
          <p:nvPr/>
        </p:nvSpPr>
        <p:spPr>
          <a:xfrm rot="16200000">
            <a:off x="5203276" y="2673223"/>
            <a:ext cx="1088760" cy="420564"/>
          </a:xfrm>
          <a:prstGeom prst="rect">
            <a:avLst/>
          </a:prstGeom>
          <a:noFill/>
        </p:spPr>
        <p:txBody>
          <a:bodyPr wrap="none" rtlCol="0">
            <a:spAutoFit/>
          </a:bodyPr>
          <a:lstStyle/>
          <a:p>
            <a:r>
              <a:rPr lang="en-US" sz="2133" dirty="0">
                <a:latin typeface="Arial" panose="020B0604020202020204" pitchFamily="34" charset="0"/>
                <a:cs typeface="Arial" panose="020B0604020202020204" pitchFamily="34" charset="0"/>
              </a:rPr>
              <a:t>n [cm</a:t>
            </a:r>
            <a:r>
              <a:rPr lang="en-US" sz="2133" baseline="30000" dirty="0">
                <a:latin typeface="Arial" panose="020B0604020202020204" pitchFamily="34" charset="0"/>
                <a:cs typeface="Arial" panose="020B0604020202020204" pitchFamily="34" charset="0"/>
              </a:rPr>
              <a:t>-3</a:t>
            </a:r>
            <a:r>
              <a:rPr lang="en-US" sz="2133" dirty="0">
                <a:latin typeface="Arial" panose="020B0604020202020204" pitchFamily="34" charset="0"/>
                <a:cs typeface="Arial" panose="020B0604020202020204" pitchFamily="34" charset="0"/>
              </a:rPr>
              <a:t>]</a:t>
            </a:r>
          </a:p>
        </p:txBody>
      </p:sp>
      <p:sp>
        <p:nvSpPr>
          <p:cNvPr id="24" name="TextBox 23">
            <a:extLst>
              <a:ext uri="{FF2B5EF4-FFF2-40B4-BE49-F238E27FC236}">
                <a16:creationId xmlns:a16="http://schemas.microsoft.com/office/drawing/2014/main" id="{0F1B8312-27C4-C78D-E615-980F9E7C892A}"/>
              </a:ext>
            </a:extLst>
          </p:cNvPr>
          <p:cNvSpPr txBox="1"/>
          <p:nvPr/>
        </p:nvSpPr>
        <p:spPr>
          <a:xfrm rot="16200000">
            <a:off x="5150263" y="4888433"/>
            <a:ext cx="1053494" cy="748795"/>
          </a:xfrm>
          <a:prstGeom prst="rect">
            <a:avLst/>
          </a:prstGeom>
          <a:noFill/>
        </p:spPr>
        <p:txBody>
          <a:bodyPr wrap="none" rtlCol="0">
            <a:spAutoFit/>
          </a:bodyPr>
          <a:lstStyle/>
          <a:p>
            <a:br>
              <a:rPr lang="en-US" sz="2133" dirty="0">
                <a:latin typeface="Arial" panose="020B0604020202020204" pitchFamily="34" charset="0"/>
                <a:cs typeface="Arial" panose="020B0604020202020204" pitchFamily="34" charset="0"/>
              </a:rPr>
            </a:br>
            <a:r>
              <a:rPr lang="en-US" sz="2133" dirty="0">
                <a:latin typeface="Arial" panose="020B0604020202020204" pitchFamily="34" charset="0"/>
                <a:cs typeface="Arial" panose="020B0604020202020204" pitchFamily="34" charset="0"/>
              </a:rPr>
              <a:t>|B| [</a:t>
            </a:r>
            <a:r>
              <a:rPr lang="en-US" sz="2133" dirty="0" err="1">
                <a:latin typeface="Arial" panose="020B0604020202020204" pitchFamily="34" charset="0"/>
                <a:cs typeface="Arial" panose="020B0604020202020204" pitchFamily="34" charset="0"/>
              </a:rPr>
              <a:t>nT</a:t>
            </a:r>
            <a:r>
              <a:rPr lang="en-US" sz="2133" dirty="0">
                <a:latin typeface="Arial" panose="020B0604020202020204" pitchFamily="34" charset="0"/>
                <a:cs typeface="Arial" panose="020B0604020202020204" pitchFamily="34" charset="0"/>
              </a:rPr>
              <a:t>]</a:t>
            </a:r>
          </a:p>
        </p:txBody>
      </p:sp>
      <p:sp>
        <p:nvSpPr>
          <p:cNvPr id="33" name="Rectangle 32">
            <a:extLst>
              <a:ext uri="{FF2B5EF4-FFF2-40B4-BE49-F238E27FC236}">
                <a16:creationId xmlns:a16="http://schemas.microsoft.com/office/drawing/2014/main" id="{D576EBE8-5EC8-BEF1-24FF-558830A86D6B}"/>
              </a:ext>
            </a:extLst>
          </p:cNvPr>
          <p:cNvSpPr/>
          <p:nvPr/>
        </p:nvSpPr>
        <p:spPr>
          <a:xfrm>
            <a:off x="7876601" y="6295762"/>
            <a:ext cx="1536544" cy="2257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5AB9EC36-9693-289C-2B64-BB0352F8D28B}"/>
              </a:ext>
            </a:extLst>
          </p:cNvPr>
          <p:cNvSpPr txBox="1"/>
          <p:nvPr/>
        </p:nvSpPr>
        <p:spPr>
          <a:xfrm>
            <a:off x="7674738" y="6150121"/>
            <a:ext cx="1760290" cy="420564"/>
          </a:xfrm>
          <a:prstGeom prst="rect">
            <a:avLst/>
          </a:prstGeom>
          <a:noFill/>
        </p:spPr>
        <p:txBody>
          <a:bodyPr wrap="none" rtlCol="0">
            <a:spAutoFit/>
          </a:bodyPr>
          <a:lstStyle/>
          <a:p>
            <a:r>
              <a:rPr lang="en-US" sz="2133" dirty="0">
                <a:latin typeface="Arial" panose="020B0604020202020204" pitchFamily="34" charset="0"/>
                <a:cs typeface="Arial" panose="020B0604020202020204" pitchFamily="34" charset="0"/>
              </a:rPr>
              <a:t>DOY of 2007</a:t>
            </a:r>
          </a:p>
        </p:txBody>
      </p:sp>
      <p:sp>
        <p:nvSpPr>
          <p:cNvPr id="34" name="TextBox 33">
            <a:extLst>
              <a:ext uri="{FF2B5EF4-FFF2-40B4-BE49-F238E27FC236}">
                <a16:creationId xmlns:a16="http://schemas.microsoft.com/office/drawing/2014/main" id="{C6E0B4FD-F7D3-403F-316D-B050060915BB}"/>
              </a:ext>
            </a:extLst>
          </p:cNvPr>
          <p:cNvSpPr txBox="1"/>
          <p:nvPr/>
        </p:nvSpPr>
        <p:spPr>
          <a:xfrm>
            <a:off x="6395341" y="554464"/>
            <a:ext cx="1374864" cy="461665"/>
          </a:xfrm>
          <a:prstGeom prst="rect">
            <a:avLst/>
          </a:prstGeom>
          <a:noFill/>
        </p:spPr>
        <p:txBody>
          <a:bodyPr wrap="none" rtlCol="0">
            <a:spAutoFit/>
          </a:bodyPr>
          <a:lstStyle/>
          <a:p>
            <a:r>
              <a:rPr lang="en-US" sz="2400" b="1" dirty="0">
                <a:latin typeface="Arial Narrow" panose="020B0604020202020204" pitchFamily="34" charset="0"/>
                <a:cs typeface="Arial Narrow" panose="020B0604020202020204" pitchFamily="34" charset="0"/>
              </a:rPr>
              <a:t>Voyager 2</a:t>
            </a:r>
          </a:p>
        </p:txBody>
      </p:sp>
      <p:sp>
        <p:nvSpPr>
          <p:cNvPr id="6" name="Slide Number Placeholder 5">
            <a:extLst>
              <a:ext uri="{FF2B5EF4-FFF2-40B4-BE49-F238E27FC236}">
                <a16:creationId xmlns:a16="http://schemas.microsoft.com/office/drawing/2014/main" id="{E7461C5B-9A41-9BAD-23C5-3B40403D9B7F}"/>
              </a:ext>
            </a:extLst>
          </p:cNvPr>
          <p:cNvSpPr>
            <a:spLocks noGrp="1"/>
          </p:cNvSpPr>
          <p:nvPr>
            <p:ph type="sldNum" sz="quarter" idx="12"/>
          </p:nvPr>
        </p:nvSpPr>
        <p:spPr/>
        <p:txBody>
          <a:bodyPr/>
          <a:lstStyle/>
          <a:p>
            <a:fld id="{C6AF9BA7-17FB-2E48-83EB-7D6D9DF56C99}" type="slidenum">
              <a:rPr lang="en-US" smtClean="0"/>
              <a:t>5</a:t>
            </a:fld>
            <a:endParaRPr lang="en-US"/>
          </a:p>
        </p:txBody>
      </p:sp>
    </p:spTree>
    <p:extLst>
      <p:ext uri="{BB962C8B-B14F-4D97-AF65-F5344CB8AC3E}">
        <p14:creationId xmlns:p14="http://schemas.microsoft.com/office/powerpoint/2010/main" val="4903617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7531-C61D-2734-E5AB-9AB610E7EC4D}"/>
              </a:ext>
            </a:extLst>
          </p:cNvPr>
          <p:cNvSpPr>
            <a:spLocks noGrp="1"/>
          </p:cNvSpPr>
          <p:nvPr>
            <p:ph type="title"/>
          </p:nvPr>
        </p:nvSpPr>
        <p:spPr/>
        <p:txBody>
          <a:bodyPr/>
          <a:lstStyle/>
          <a:p>
            <a:r>
              <a:rPr lang="en-US" dirty="0"/>
              <a:t>Temperature-density Relationship Index</a:t>
            </a:r>
          </a:p>
        </p:txBody>
      </p:sp>
      <p:sp>
        <p:nvSpPr>
          <p:cNvPr id="3" name="Text Placeholder 2">
            <a:extLst>
              <a:ext uri="{FF2B5EF4-FFF2-40B4-BE49-F238E27FC236}">
                <a16:creationId xmlns:a16="http://schemas.microsoft.com/office/drawing/2014/main" id="{5DE22363-2A5E-8E04-7C1E-A04EA79A444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5301F9-8D3E-1580-6291-E70F350753D8}"/>
              </a:ext>
            </a:extLst>
          </p:cNvPr>
          <p:cNvSpPr>
            <a:spLocks noGrp="1"/>
          </p:cNvSpPr>
          <p:nvPr>
            <p:ph type="sldNum" sz="quarter" idx="12"/>
          </p:nvPr>
        </p:nvSpPr>
        <p:spPr/>
        <p:txBody>
          <a:bodyPr/>
          <a:lstStyle/>
          <a:p>
            <a:fld id="{5377F3EB-D5E3-A246-B565-246304C1E950}" type="slidenum">
              <a:rPr lang="en-US" smtClean="0"/>
              <a:t>50</a:t>
            </a:fld>
            <a:endParaRPr lang="en-US"/>
          </a:p>
        </p:txBody>
      </p:sp>
    </p:spTree>
    <p:extLst>
      <p:ext uri="{BB962C8B-B14F-4D97-AF65-F5344CB8AC3E}">
        <p14:creationId xmlns:p14="http://schemas.microsoft.com/office/powerpoint/2010/main" val="19990518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CD5C3-83A7-FC4B-A825-282CC0857F38}"/>
              </a:ext>
            </a:extLst>
          </p:cNvPr>
          <p:cNvSpPr>
            <a:spLocks noGrp="1"/>
          </p:cNvSpPr>
          <p:nvPr>
            <p:ph type="title"/>
          </p:nvPr>
        </p:nvSpPr>
        <p:spPr>
          <a:xfrm>
            <a:off x="838200" y="0"/>
            <a:ext cx="10515600" cy="723433"/>
          </a:xfrm>
        </p:spPr>
        <p:txBody>
          <a:bodyPr>
            <a:normAutofit/>
          </a:bodyPr>
          <a:lstStyle/>
          <a:p>
            <a:r>
              <a:rPr lang="en-US" sz="3600" b="1" dirty="0"/>
              <a:t>Determining the Solar Wind Index (𝜸): Method 1 &amp; 2</a:t>
            </a:r>
          </a:p>
        </p:txBody>
      </p:sp>
      <p:grpSp>
        <p:nvGrpSpPr>
          <p:cNvPr id="10" name="Group 9">
            <a:extLst>
              <a:ext uri="{FF2B5EF4-FFF2-40B4-BE49-F238E27FC236}">
                <a16:creationId xmlns:a16="http://schemas.microsoft.com/office/drawing/2014/main" id="{64B48F61-B2EF-3040-AD5A-024B1A26EF5B}"/>
              </a:ext>
            </a:extLst>
          </p:cNvPr>
          <p:cNvGrpSpPr>
            <a:grpSpLocks noChangeAspect="1"/>
          </p:cNvGrpSpPr>
          <p:nvPr/>
        </p:nvGrpSpPr>
        <p:grpSpPr>
          <a:xfrm>
            <a:off x="1278525" y="929648"/>
            <a:ext cx="9246220" cy="5425633"/>
            <a:chOff x="1327720" y="702482"/>
            <a:chExt cx="6636174" cy="3894069"/>
          </a:xfrm>
        </p:grpSpPr>
        <p:grpSp>
          <p:nvGrpSpPr>
            <p:cNvPr id="9" name="Group 8">
              <a:extLst>
                <a:ext uri="{FF2B5EF4-FFF2-40B4-BE49-F238E27FC236}">
                  <a16:creationId xmlns:a16="http://schemas.microsoft.com/office/drawing/2014/main" id="{3DC2BAF3-54C0-9441-ABF1-349517FF1242}"/>
                </a:ext>
              </a:extLst>
            </p:cNvPr>
            <p:cNvGrpSpPr>
              <a:grpSpLocks noChangeAspect="1"/>
            </p:cNvGrpSpPr>
            <p:nvPr/>
          </p:nvGrpSpPr>
          <p:grpSpPr>
            <a:xfrm>
              <a:off x="1327720" y="815126"/>
              <a:ext cx="6636174" cy="3781425"/>
              <a:chOff x="381000" y="2959100"/>
              <a:chExt cx="6842336" cy="3898900"/>
            </a:xfrm>
          </p:grpSpPr>
          <p:pic>
            <p:nvPicPr>
              <p:cNvPr id="7" name="Picture 6">
                <a:extLst>
                  <a:ext uri="{FF2B5EF4-FFF2-40B4-BE49-F238E27FC236}">
                    <a16:creationId xmlns:a16="http://schemas.microsoft.com/office/drawing/2014/main" id="{8575A621-A82A-E84E-90AD-02C9183BC912}"/>
                  </a:ext>
                </a:extLst>
              </p:cNvPr>
              <p:cNvPicPr>
                <a:picLocks noChangeAspect="1"/>
              </p:cNvPicPr>
              <p:nvPr/>
            </p:nvPicPr>
            <p:blipFill rotWithShape="1">
              <a:blip r:embed="rId3">
                <a:clrChange>
                  <a:clrFrom>
                    <a:srgbClr val="FFFFFF"/>
                  </a:clrFrom>
                  <a:clrTo>
                    <a:srgbClr val="FFFFFF">
                      <a:alpha val="0"/>
                    </a:srgbClr>
                  </a:clrTo>
                </a:clrChange>
              </a:blip>
              <a:srcRect l="2777" t="43148" r="21894"/>
              <a:stretch/>
            </p:blipFill>
            <p:spPr>
              <a:xfrm>
                <a:off x="381000" y="2959100"/>
                <a:ext cx="6685429" cy="3898900"/>
              </a:xfrm>
              <a:prstGeom prst="rect">
                <a:avLst/>
              </a:prstGeom>
            </p:spPr>
          </p:pic>
          <p:pic>
            <p:nvPicPr>
              <p:cNvPr id="8" name="Picture 7">
                <a:extLst>
                  <a:ext uri="{FF2B5EF4-FFF2-40B4-BE49-F238E27FC236}">
                    <a16:creationId xmlns:a16="http://schemas.microsoft.com/office/drawing/2014/main" id="{66581BFB-F71A-6E41-BA27-4DEDB3C6566B}"/>
                  </a:ext>
                </a:extLst>
              </p:cNvPr>
              <p:cNvPicPr>
                <a:picLocks noChangeAspect="1"/>
              </p:cNvPicPr>
              <p:nvPr/>
            </p:nvPicPr>
            <p:blipFill rotWithShape="1">
              <a:blip r:embed="rId4">
                <a:clrChange>
                  <a:clrFrom>
                    <a:srgbClr val="FFFFFF"/>
                  </a:clrFrom>
                  <a:clrTo>
                    <a:srgbClr val="FFFFFF">
                      <a:alpha val="0"/>
                    </a:srgbClr>
                  </a:clrTo>
                </a:clrChange>
              </a:blip>
              <a:srcRect l="64597" t="43148" r="-1"/>
              <a:stretch/>
            </p:blipFill>
            <p:spPr>
              <a:xfrm>
                <a:off x="4081207" y="2959100"/>
                <a:ext cx="3142129" cy="3898900"/>
              </a:xfrm>
              <a:prstGeom prst="rect">
                <a:avLst/>
              </a:prstGeom>
            </p:spPr>
          </p:pic>
        </p:grpSp>
        <p:sp>
          <p:nvSpPr>
            <p:cNvPr id="11" name="TextBox 10">
              <a:extLst>
                <a:ext uri="{FF2B5EF4-FFF2-40B4-BE49-F238E27FC236}">
                  <a16:creationId xmlns:a16="http://schemas.microsoft.com/office/drawing/2014/main" id="{152AEB23-4429-B048-AEB2-65FF0A381DFD}"/>
                </a:ext>
              </a:extLst>
            </p:cNvPr>
            <p:cNvSpPr txBox="1"/>
            <p:nvPr/>
          </p:nvSpPr>
          <p:spPr>
            <a:xfrm>
              <a:off x="2876550" y="702482"/>
              <a:ext cx="903515" cy="265076"/>
            </a:xfrm>
            <a:prstGeom prst="rect">
              <a:avLst/>
            </a:prstGeom>
            <a:noFill/>
          </p:spPr>
          <p:txBody>
            <a:bodyPr wrap="square" rtlCol="0">
              <a:spAutoFit/>
            </a:bodyPr>
            <a:lstStyle/>
            <a:p>
              <a:r>
                <a:rPr lang="en-US" b="1" dirty="0">
                  <a:solidFill>
                    <a:srgbClr val="F64BD5"/>
                  </a:solidFill>
                  <a:latin typeface="Arial Narrow" panose="020B0604020202020204" pitchFamily="34" charset="0"/>
                  <a:cs typeface="Arial Narrow" panose="020B0604020202020204" pitchFamily="34" charset="0"/>
                </a:rPr>
                <a:t>Method 1</a:t>
              </a:r>
            </a:p>
          </p:txBody>
        </p:sp>
        <p:sp>
          <p:nvSpPr>
            <p:cNvPr id="13" name="TextBox 12">
              <a:extLst>
                <a:ext uri="{FF2B5EF4-FFF2-40B4-BE49-F238E27FC236}">
                  <a16:creationId xmlns:a16="http://schemas.microsoft.com/office/drawing/2014/main" id="{76F955D3-B20A-294A-9464-68424BB971D3}"/>
                </a:ext>
              </a:extLst>
            </p:cNvPr>
            <p:cNvSpPr txBox="1"/>
            <p:nvPr/>
          </p:nvSpPr>
          <p:spPr>
            <a:xfrm>
              <a:off x="5898799" y="702482"/>
              <a:ext cx="903515" cy="265076"/>
            </a:xfrm>
            <a:prstGeom prst="rect">
              <a:avLst/>
            </a:prstGeom>
            <a:noFill/>
          </p:spPr>
          <p:txBody>
            <a:bodyPr wrap="square" rtlCol="0">
              <a:spAutoFit/>
            </a:bodyPr>
            <a:lstStyle/>
            <a:p>
              <a:r>
                <a:rPr lang="en-US" b="1" dirty="0">
                  <a:solidFill>
                    <a:srgbClr val="61CDFF"/>
                  </a:solidFill>
                  <a:latin typeface="Arial Narrow" panose="020B0604020202020204" pitchFamily="34" charset="0"/>
                  <a:cs typeface="Arial Narrow" panose="020B0604020202020204" pitchFamily="34" charset="0"/>
                </a:rPr>
                <a:t>Method 2</a:t>
              </a:r>
            </a:p>
          </p:txBody>
        </p:sp>
      </p:grpSp>
      <p:grpSp>
        <p:nvGrpSpPr>
          <p:cNvPr id="19" name="Group 18">
            <a:extLst>
              <a:ext uri="{FF2B5EF4-FFF2-40B4-BE49-F238E27FC236}">
                <a16:creationId xmlns:a16="http://schemas.microsoft.com/office/drawing/2014/main" id="{584E2D43-A6F6-4746-A8D1-063CB05C24AA}"/>
              </a:ext>
            </a:extLst>
          </p:cNvPr>
          <p:cNvGrpSpPr/>
          <p:nvPr/>
        </p:nvGrpSpPr>
        <p:grpSpPr>
          <a:xfrm>
            <a:off x="1890645" y="6113395"/>
            <a:ext cx="8410714" cy="532966"/>
            <a:chOff x="1457739" y="4585050"/>
            <a:chExt cx="6308035" cy="399725"/>
          </a:xfrm>
        </p:grpSpPr>
        <p:sp>
          <p:nvSpPr>
            <p:cNvPr id="18" name="Rectangle 17">
              <a:extLst>
                <a:ext uri="{FF2B5EF4-FFF2-40B4-BE49-F238E27FC236}">
                  <a16:creationId xmlns:a16="http://schemas.microsoft.com/office/drawing/2014/main" id="{54C70083-0185-8F4C-B8F4-8D320BF34933}"/>
                </a:ext>
              </a:extLst>
            </p:cNvPr>
            <p:cNvSpPr/>
            <p:nvPr/>
          </p:nvSpPr>
          <p:spPr>
            <a:xfrm>
              <a:off x="1457739" y="4585050"/>
              <a:ext cx="6308035" cy="394077"/>
            </a:xfrm>
            <a:prstGeom prst="rect">
              <a:avLst/>
            </a:prstGeom>
            <a:solidFill>
              <a:srgbClr val="FEE28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mc:AlternateContent xmlns:mc="http://schemas.openxmlformats.org/markup-compatibility/2006">
          <mc:Choice xmlns:a14="http://schemas.microsoft.com/office/drawing/2010/main" Requires="a14">
            <p:sp>
              <p:nvSpPr>
                <p:cNvPr id="15" name="Rectangle 14">
                  <a:extLst>
                    <a:ext uri="{FF2B5EF4-FFF2-40B4-BE49-F238E27FC236}">
                      <a16:creationId xmlns:a16="http://schemas.microsoft.com/office/drawing/2014/main" id="{0489B991-37FA-0448-B846-955372E9C891}"/>
                    </a:ext>
                  </a:extLst>
                </p:cNvPr>
                <p:cNvSpPr/>
                <p:nvPr/>
              </p:nvSpPr>
              <p:spPr>
                <a:xfrm>
                  <a:off x="1592356" y="4585050"/>
                  <a:ext cx="1419811" cy="3997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ea typeface="游明朝" panose="02020400000000000000" pitchFamily="18" charset="-128"/>
                            <a:cs typeface="Times New Roman" panose="02020603050405020304" pitchFamily="18" charset="0"/>
                          </a:rPr>
                          <m:t>𝑻</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𝒄</m:t>
                        </m:r>
                        <m:sSup>
                          <m:sSupPr>
                            <m:ctrlPr>
                              <a:rPr lang="en-US" sz="2800" b="1" i="1">
                                <a:latin typeface="Cambria Math" panose="02040503050406030204" pitchFamily="18" charset="0"/>
                                <a:ea typeface="游明朝" panose="02020400000000000000" pitchFamily="18" charset="-128"/>
                                <a:cs typeface="Times New Roman" panose="02020603050405020304" pitchFamily="18" charset="0"/>
                              </a:rPr>
                            </m:ctrlPr>
                          </m:sSupPr>
                          <m:e>
                            <m:r>
                              <a:rPr lang="en-US" sz="2800" b="1" i="1">
                                <a:latin typeface="Cambria Math" panose="02040503050406030204" pitchFamily="18" charset="0"/>
                                <a:ea typeface="游明朝" panose="02020400000000000000" pitchFamily="18" charset="-128"/>
                                <a:cs typeface="Times New Roman" panose="02020603050405020304" pitchFamily="18" charset="0"/>
                              </a:rPr>
                              <m:t>𝒏</m:t>
                            </m:r>
                          </m:e>
                          <m:sup>
                            <m:r>
                              <a:rPr lang="en-US" sz="2800" b="1" i="1">
                                <a:latin typeface="Cambria Math" panose="02040503050406030204" pitchFamily="18" charset="0"/>
                                <a:ea typeface="游明朝" panose="02020400000000000000" pitchFamily="18" charset="-128"/>
                                <a:cs typeface="Times New Roman" panose="02020603050405020304" pitchFamily="18" charset="0"/>
                              </a:rPr>
                              <m:t>𝜸</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𝟏</m:t>
                            </m:r>
                          </m:sup>
                        </m:sSup>
                      </m:oMath>
                    </m:oMathPara>
                  </a14:m>
                  <a:endParaRPr lang="en-US" sz="2800" b="1" dirty="0"/>
                </a:p>
              </p:txBody>
            </p:sp>
          </mc:Choice>
          <mc:Fallback>
            <p:sp>
              <p:nvSpPr>
                <p:cNvPr id="15" name="Rectangle 14">
                  <a:extLst>
                    <a:ext uri="{FF2B5EF4-FFF2-40B4-BE49-F238E27FC236}">
                      <a16:creationId xmlns:a16="http://schemas.microsoft.com/office/drawing/2014/main" id="{0489B991-37FA-0448-B846-955372E9C891}"/>
                    </a:ext>
                  </a:extLst>
                </p:cNvPr>
                <p:cNvSpPr>
                  <a:spLocks noRot="1" noChangeAspect="1" noMove="1" noResize="1" noEditPoints="1" noAdjustHandles="1" noChangeArrowheads="1" noChangeShapeType="1" noTextEdit="1"/>
                </p:cNvSpPr>
                <p:nvPr/>
              </p:nvSpPr>
              <p:spPr>
                <a:xfrm>
                  <a:off x="1592356" y="4585050"/>
                  <a:ext cx="1419811" cy="39972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Rectangle 15">
                  <a:extLst>
                    <a:ext uri="{FF2B5EF4-FFF2-40B4-BE49-F238E27FC236}">
                      <a16:creationId xmlns:a16="http://schemas.microsoft.com/office/drawing/2014/main" id="{E99AEEF3-CACA-E746-99B7-3A0DD56BCF97}"/>
                    </a:ext>
                  </a:extLst>
                </p:cNvPr>
                <p:cNvSpPr/>
                <p:nvPr/>
              </p:nvSpPr>
              <p:spPr>
                <a:xfrm>
                  <a:off x="3144922" y="4585050"/>
                  <a:ext cx="2966725" cy="3924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ea typeface="游明朝" panose="02020400000000000000" pitchFamily="18" charset="-128"/>
                            <a:cs typeface="Times New Roman" panose="02020603050405020304" pitchFamily="18" charset="0"/>
                          </a:rPr>
                          <m:t>𝐥𝐧</m:t>
                        </m:r>
                        <m:r>
                          <a:rPr lang="en-US" sz="2800" b="1" i="1">
                            <a:latin typeface="Cambria Math" panose="02040503050406030204" pitchFamily="18" charset="0"/>
                            <a:ea typeface="游明朝" panose="02020400000000000000" pitchFamily="18" charset="-128"/>
                            <a:cs typeface="Times New Roman" panose="02020603050405020304" pitchFamily="18" charset="0"/>
                          </a:rPr>
                          <m:t>𝑻</m:t>
                        </m:r>
                        <m:r>
                          <a:rPr lang="en-US" sz="2800" b="1">
                            <a:latin typeface="Cambria Math" panose="02040503050406030204" pitchFamily="18" charset="0"/>
                            <a:ea typeface="游明朝" panose="02020400000000000000" pitchFamily="18" charset="-128"/>
                            <a:cs typeface="Times New Roman" panose="02020603050405020304" pitchFamily="18" charset="0"/>
                          </a:rPr>
                          <m:t>=</m:t>
                        </m:r>
                        <m:d>
                          <m:dPr>
                            <m:ctrlPr>
                              <a:rPr lang="en-US" sz="2800" b="1" i="1">
                                <a:latin typeface="Cambria Math" panose="02040503050406030204" pitchFamily="18" charset="0"/>
                                <a:ea typeface="游明朝" panose="02020400000000000000" pitchFamily="18" charset="-128"/>
                                <a:cs typeface="Times New Roman" panose="02020603050405020304" pitchFamily="18" charset="0"/>
                              </a:rPr>
                            </m:ctrlPr>
                          </m:dPr>
                          <m:e>
                            <m:r>
                              <a:rPr lang="en-US" sz="2800" b="1" i="1">
                                <a:latin typeface="Cambria Math" panose="02040503050406030204" pitchFamily="18" charset="0"/>
                                <a:ea typeface="游明朝" panose="02020400000000000000" pitchFamily="18" charset="-128"/>
                                <a:cs typeface="Times New Roman" panose="02020603050405020304" pitchFamily="18" charset="0"/>
                              </a:rPr>
                              <m:t>𝜸</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𝟏</m:t>
                            </m:r>
                          </m:e>
                        </m:d>
                        <m:r>
                          <a:rPr lang="en-US" sz="2800" b="1" i="1">
                            <a:latin typeface="Cambria Math" panose="02040503050406030204" pitchFamily="18" charset="0"/>
                            <a:ea typeface="游明朝" panose="02020400000000000000" pitchFamily="18" charset="-128"/>
                            <a:cs typeface="Times New Roman" panose="02020603050405020304" pitchFamily="18" charset="0"/>
                          </a:rPr>
                          <m:t>𝒍𝒏</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𝒏</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𝒄</m:t>
                        </m:r>
                      </m:oMath>
                    </m:oMathPara>
                  </a14:m>
                  <a:endParaRPr lang="en-US" sz="2800" b="1" dirty="0"/>
                </a:p>
              </p:txBody>
            </p:sp>
          </mc:Choice>
          <mc:Fallback>
            <p:sp>
              <p:nvSpPr>
                <p:cNvPr id="16" name="Rectangle 15">
                  <a:extLst>
                    <a:ext uri="{FF2B5EF4-FFF2-40B4-BE49-F238E27FC236}">
                      <a16:creationId xmlns:a16="http://schemas.microsoft.com/office/drawing/2014/main" id="{E99AEEF3-CACA-E746-99B7-3A0DD56BCF97}"/>
                    </a:ext>
                  </a:extLst>
                </p:cNvPr>
                <p:cNvSpPr>
                  <a:spLocks noRot="1" noChangeAspect="1" noMove="1" noResize="1" noEditPoints="1" noAdjustHandles="1" noChangeArrowheads="1" noChangeShapeType="1" noTextEdit="1"/>
                </p:cNvSpPr>
                <p:nvPr/>
              </p:nvSpPr>
              <p:spPr>
                <a:xfrm>
                  <a:off x="3144922" y="4585050"/>
                  <a:ext cx="2966725" cy="392415"/>
                </a:xfrm>
                <a:prstGeom prst="rect">
                  <a:avLst/>
                </a:prstGeom>
                <a:blipFill>
                  <a:blip r:embed="rId6"/>
                  <a:stretch>
                    <a:fillRect b="-1904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Rectangle 16">
                  <a:extLst>
                    <a:ext uri="{FF2B5EF4-FFF2-40B4-BE49-F238E27FC236}">
                      <a16:creationId xmlns:a16="http://schemas.microsoft.com/office/drawing/2014/main" id="{2DBECCF7-35BF-9D48-B39F-2B868D448283}"/>
                    </a:ext>
                  </a:extLst>
                </p:cNvPr>
                <p:cNvSpPr/>
                <p:nvPr/>
              </p:nvSpPr>
              <p:spPr>
                <a:xfrm>
                  <a:off x="6034893" y="4585050"/>
                  <a:ext cx="1620877" cy="3924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ea typeface="游明朝" panose="02020400000000000000" pitchFamily="18" charset="-128"/>
                            <a:cs typeface="Times New Roman" panose="02020603050405020304" pitchFamily="18" charset="0"/>
                          </a:rPr>
                          <m:t>   </m:t>
                        </m:r>
                        <m:r>
                          <a:rPr lang="en-US" sz="2800" b="1" i="1">
                            <a:latin typeface="Cambria Math" panose="02040503050406030204" pitchFamily="18" charset="0"/>
                            <a:ea typeface="游明朝" panose="02020400000000000000" pitchFamily="18" charset="-128"/>
                            <a:cs typeface="Times New Roman" panose="02020603050405020304" pitchFamily="18" charset="0"/>
                          </a:rPr>
                          <m:t>𝜸</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𝒎</m:t>
                        </m:r>
                        <m:r>
                          <a:rPr lang="en-US" sz="2800" b="1" i="1">
                            <a:latin typeface="Cambria Math" panose="02040503050406030204" pitchFamily="18" charset="0"/>
                            <a:ea typeface="游明朝" panose="02020400000000000000" pitchFamily="18" charset="-128"/>
                            <a:cs typeface="Times New Roman" panose="02020603050405020304" pitchFamily="18" charset="0"/>
                          </a:rPr>
                          <m:t>+</m:t>
                        </m:r>
                        <m:r>
                          <a:rPr lang="en-US" sz="2800" b="1" i="1">
                            <a:latin typeface="Cambria Math" panose="02040503050406030204" pitchFamily="18" charset="0"/>
                            <a:ea typeface="游明朝" panose="02020400000000000000" pitchFamily="18" charset="-128"/>
                            <a:cs typeface="Times New Roman" panose="02020603050405020304" pitchFamily="18" charset="0"/>
                          </a:rPr>
                          <m:t>𝟏</m:t>
                        </m:r>
                      </m:oMath>
                    </m:oMathPara>
                  </a14:m>
                  <a:endParaRPr lang="en-US" sz="2800" b="1" dirty="0"/>
                </a:p>
              </p:txBody>
            </p:sp>
          </mc:Choice>
          <mc:Fallback>
            <p:sp>
              <p:nvSpPr>
                <p:cNvPr id="17" name="Rectangle 16">
                  <a:extLst>
                    <a:ext uri="{FF2B5EF4-FFF2-40B4-BE49-F238E27FC236}">
                      <a16:creationId xmlns:a16="http://schemas.microsoft.com/office/drawing/2014/main" id="{2DBECCF7-35BF-9D48-B39F-2B868D448283}"/>
                    </a:ext>
                  </a:extLst>
                </p:cNvPr>
                <p:cNvSpPr>
                  <a:spLocks noRot="1" noChangeAspect="1" noMove="1" noResize="1" noEditPoints="1" noAdjustHandles="1" noChangeArrowheads="1" noChangeShapeType="1" noTextEdit="1"/>
                </p:cNvSpPr>
                <p:nvPr/>
              </p:nvSpPr>
              <p:spPr>
                <a:xfrm>
                  <a:off x="6034893" y="4585050"/>
                  <a:ext cx="1620877" cy="392415"/>
                </a:xfrm>
                <a:prstGeom prst="rect">
                  <a:avLst/>
                </a:prstGeom>
                <a:blipFill>
                  <a:blip r:embed="rId7"/>
                  <a:stretch>
                    <a:fillRect l="-1754" b="-21429"/>
                  </a:stretch>
                </a:blipFill>
              </p:spPr>
              <p:txBody>
                <a:bodyPr/>
                <a:lstStyle/>
                <a:p>
                  <a:r>
                    <a:rPr lang="en-US">
                      <a:noFill/>
                    </a:rPr>
                    <a:t> </a:t>
                  </a:r>
                </a:p>
              </p:txBody>
            </p:sp>
          </mc:Fallback>
        </mc:AlternateContent>
      </p:grpSp>
      <p:sp>
        <p:nvSpPr>
          <p:cNvPr id="14" name="TextBox 13">
            <a:extLst>
              <a:ext uri="{FF2B5EF4-FFF2-40B4-BE49-F238E27FC236}">
                <a16:creationId xmlns:a16="http://schemas.microsoft.com/office/drawing/2014/main" id="{2427C049-7793-4E45-9299-7FAB1075AEA7}"/>
              </a:ext>
            </a:extLst>
          </p:cNvPr>
          <p:cNvSpPr txBox="1"/>
          <p:nvPr/>
        </p:nvSpPr>
        <p:spPr>
          <a:xfrm>
            <a:off x="9600133" y="5572623"/>
            <a:ext cx="1907895" cy="420564"/>
          </a:xfrm>
          <a:prstGeom prst="rect">
            <a:avLst/>
          </a:prstGeom>
          <a:noFill/>
        </p:spPr>
        <p:txBody>
          <a:bodyPr wrap="none" rtlCol="0">
            <a:spAutoFit/>
          </a:bodyPr>
          <a:lstStyle/>
          <a:p>
            <a:r>
              <a:rPr lang="en-US" sz="2133" i="1" dirty="0">
                <a:latin typeface="Arial Narrow" panose="020B0604020202020204" pitchFamily="34" charset="0"/>
                <a:cs typeface="Arial Narrow" panose="020B0604020202020204" pitchFamily="34" charset="0"/>
              </a:rPr>
              <a:t>Elliott et al., 2019</a:t>
            </a:r>
          </a:p>
        </p:txBody>
      </p:sp>
      <p:sp>
        <p:nvSpPr>
          <p:cNvPr id="4" name="Slide Number Placeholder 3">
            <a:extLst>
              <a:ext uri="{FF2B5EF4-FFF2-40B4-BE49-F238E27FC236}">
                <a16:creationId xmlns:a16="http://schemas.microsoft.com/office/drawing/2014/main" id="{A408BD8E-7F4C-5D41-8780-D1733736B92D}"/>
              </a:ext>
            </a:extLst>
          </p:cNvPr>
          <p:cNvSpPr>
            <a:spLocks noGrp="1"/>
          </p:cNvSpPr>
          <p:nvPr>
            <p:ph type="sldNum" sz="quarter" idx="12"/>
          </p:nvPr>
        </p:nvSpPr>
        <p:spPr/>
        <p:txBody>
          <a:bodyPr/>
          <a:lstStyle/>
          <a:p>
            <a:fld id="{5377F3EB-D5E3-A246-B565-246304C1E950}" type="slidenum">
              <a:rPr lang="en-US" smtClean="0"/>
              <a:t>51</a:t>
            </a:fld>
            <a:endParaRPr lang="en-US" dirty="0"/>
          </a:p>
        </p:txBody>
      </p:sp>
    </p:spTree>
    <p:extLst>
      <p:ext uri="{BB962C8B-B14F-4D97-AF65-F5344CB8AC3E}">
        <p14:creationId xmlns:p14="http://schemas.microsoft.com/office/powerpoint/2010/main" val="33182704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6C9632A-4309-C043-9933-E49864112704}"/>
              </a:ext>
            </a:extLst>
          </p:cNvPr>
          <p:cNvGrpSpPr>
            <a:grpSpLocks noChangeAspect="1"/>
          </p:cNvGrpSpPr>
          <p:nvPr/>
        </p:nvGrpSpPr>
        <p:grpSpPr>
          <a:xfrm>
            <a:off x="494740" y="935021"/>
            <a:ext cx="4399722" cy="5833379"/>
            <a:chOff x="1155655" y="503550"/>
            <a:chExt cx="3499598" cy="4639951"/>
          </a:xfrm>
        </p:grpSpPr>
        <p:pic>
          <p:nvPicPr>
            <p:cNvPr id="4" name="Picture 3">
              <a:extLst>
                <a:ext uri="{FF2B5EF4-FFF2-40B4-BE49-F238E27FC236}">
                  <a16:creationId xmlns:a16="http://schemas.microsoft.com/office/drawing/2014/main" id="{F0352D90-1B8D-D843-BE59-4D8F1E5EB6EC}"/>
                </a:ext>
              </a:extLst>
            </p:cNvPr>
            <p:cNvPicPr>
              <a:picLocks noChangeAspect="1"/>
            </p:cNvPicPr>
            <p:nvPr/>
          </p:nvPicPr>
          <p:blipFill rotWithShape="1">
            <a:blip r:embed="rId2"/>
            <a:srcRect t="44973" r="50101" b="3472"/>
            <a:stretch/>
          </p:blipFill>
          <p:spPr>
            <a:xfrm>
              <a:off x="1155655" y="2491759"/>
              <a:ext cx="3321425" cy="2651742"/>
            </a:xfrm>
            <a:prstGeom prst="rect">
              <a:avLst/>
            </a:prstGeom>
          </p:spPr>
        </p:pic>
        <p:pic>
          <p:nvPicPr>
            <p:cNvPr id="5" name="Picture 4">
              <a:extLst>
                <a:ext uri="{FF2B5EF4-FFF2-40B4-BE49-F238E27FC236}">
                  <a16:creationId xmlns:a16="http://schemas.microsoft.com/office/drawing/2014/main" id="{188BB6E8-CB6D-D54E-BDD8-771D17F079B2}"/>
                </a:ext>
              </a:extLst>
            </p:cNvPr>
            <p:cNvPicPr>
              <a:picLocks noChangeAspect="1"/>
            </p:cNvPicPr>
            <p:nvPr/>
          </p:nvPicPr>
          <p:blipFill rotWithShape="1">
            <a:blip r:embed="rId3">
              <a:clrChange>
                <a:clrFrom>
                  <a:srgbClr val="FFFFFF"/>
                </a:clrFrom>
                <a:clrTo>
                  <a:srgbClr val="FFFFFF">
                    <a:alpha val="0"/>
                  </a:srgbClr>
                </a:clrTo>
              </a:clrChange>
            </a:blip>
            <a:srcRect l="11000" t="46328" r="58615" b="13897"/>
            <a:stretch/>
          </p:blipFill>
          <p:spPr>
            <a:xfrm>
              <a:off x="1887836" y="2561502"/>
              <a:ext cx="2022529" cy="2045776"/>
            </a:xfrm>
            <a:prstGeom prst="rect">
              <a:avLst/>
            </a:prstGeom>
          </p:spPr>
        </p:pic>
        <p:pic>
          <p:nvPicPr>
            <p:cNvPr id="6" name="Picture 5">
              <a:extLst>
                <a:ext uri="{FF2B5EF4-FFF2-40B4-BE49-F238E27FC236}">
                  <a16:creationId xmlns:a16="http://schemas.microsoft.com/office/drawing/2014/main" id="{A4538336-59B3-9B46-9165-44434A917675}"/>
                </a:ext>
              </a:extLst>
            </p:cNvPr>
            <p:cNvPicPr>
              <a:picLocks noChangeAspect="1"/>
            </p:cNvPicPr>
            <p:nvPr/>
          </p:nvPicPr>
          <p:blipFill rotWithShape="1">
            <a:blip r:embed="rId2"/>
            <a:srcRect t="4109" r="47424" b="66339"/>
            <a:stretch/>
          </p:blipFill>
          <p:spPr>
            <a:xfrm>
              <a:off x="1155655" y="942208"/>
              <a:ext cx="3499598" cy="1520072"/>
            </a:xfrm>
            <a:prstGeom prst="rect">
              <a:avLst/>
            </a:prstGeom>
          </p:spPr>
        </p:pic>
        <p:sp>
          <p:nvSpPr>
            <p:cNvPr id="9" name="TextBox 8">
              <a:extLst>
                <a:ext uri="{FF2B5EF4-FFF2-40B4-BE49-F238E27FC236}">
                  <a16:creationId xmlns:a16="http://schemas.microsoft.com/office/drawing/2014/main" id="{586D04E4-0717-474C-AFBA-26954D739E61}"/>
                </a:ext>
              </a:extLst>
            </p:cNvPr>
            <p:cNvSpPr txBox="1"/>
            <p:nvPr/>
          </p:nvSpPr>
          <p:spPr>
            <a:xfrm>
              <a:off x="1515270" y="503550"/>
              <a:ext cx="2767675" cy="465138"/>
            </a:xfrm>
            <a:prstGeom prst="rect">
              <a:avLst/>
            </a:prstGeom>
            <a:noFill/>
          </p:spPr>
          <p:txBody>
            <a:bodyPr wrap="none" rtlCol="0">
              <a:spAutoFit/>
            </a:bodyPr>
            <a:lstStyle/>
            <a:p>
              <a:pPr algn="ctr"/>
              <a:r>
                <a:rPr lang="en-US" sz="1600" b="1" dirty="0">
                  <a:solidFill>
                    <a:srgbClr val="B147FF"/>
                  </a:solidFill>
                  <a:latin typeface="Arial Narrow" panose="020B0604020202020204" pitchFamily="34" charset="0"/>
                  <a:cs typeface="Arial Narrow" panose="020B0604020202020204" pitchFamily="34" charset="0"/>
                </a:rPr>
                <a:t>Method 3</a:t>
              </a:r>
            </a:p>
            <a:p>
              <a:pPr algn="ctr"/>
              <a:r>
                <a:rPr lang="en-US" sz="1600" b="1" dirty="0">
                  <a:latin typeface="Arial Narrow" panose="020B0604020202020204" pitchFamily="34" charset="0"/>
                  <a:cs typeface="Arial Narrow" panose="020B0604020202020204" pitchFamily="34" charset="0"/>
                </a:rPr>
                <a:t>Average 𝛾</a:t>
              </a:r>
              <a:r>
                <a:rPr lang="en-US" sz="1600" b="1" baseline="-25000" dirty="0" err="1">
                  <a:latin typeface="Arial Narrow" panose="020B0604020202020204" pitchFamily="34" charset="0"/>
                  <a:cs typeface="Arial Narrow" panose="020B0604020202020204" pitchFamily="34" charset="0"/>
                </a:rPr>
                <a:t>sw</a:t>
              </a:r>
              <a:r>
                <a:rPr lang="en-US" sz="1600" b="1" dirty="0">
                  <a:latin typeface="Arial Narrow" panose="020B0604020202020204" pitchFamily="34" charset="0"/>
                  <a:cs typeface="Arial Narrow" panose="020B0604020202020204" pitchFamily="34" charset="0"/>
                </a:rPr>
                <a:t> Over Speed (8 point T-n Fits)</a:t>
              </a:r>
            </a:p>
          </p:txBody>
        </p:sp>
        <p:sp>
          <p:nvSpPr>
            <p:cNvPr id="10" name="Rectangle 9">
              <a:extLst>
                <a:ext uri="{FF2B5EF4-FFF2-40B4-BE49-F238E27FC236}">
                  <a16:creationId xmlns:a16="http://schemas.microsoft.com/office/drawing/2014/main" id="{702D54CD-B011-D44F-8D79-E56C331FA452}"/>
                </a:ext>
              </a:extLst>
            </p:cNvPr>
            <p:cNvSpPr/>
            <p:nvPr/>
          </p:nvSpPr>
          <p:spPr>
            <a:xfrm>
              <a:off x="3148715" y="3116987"/>
              <a:ext cx="591878" cy="293772"/>
            </a:xfrm>
            <a:prstGeom prst="rect">
              <a:avLst/>
            </a:prstGeom>
          </p:spPr>
          <p:txBody>
            <a:bodyPr wrap="none">
              <a:spAutoFit/>
            </a:bodyPr>
            <a:lstStyle/>
            <a:p>
              <a:pPr algn="ctr"/>
              <a:r>
                <a:rPr lang="en-US" dirty="0">
                  <a:solidFill>
                    <a:srgbClr val="B147FF"/>
                  </a:solidFill>
                  <a:latin typeface="Arial Narrow" panose="020B0604020202020204" pitchFamily="34" charset="0"/>
                  <a:cs typeface="Arial Narrow" panose="020B0604020202020204" pitchFamily="34" charset="0"/>
                </a:rPr>
                <a:t>&lt;𝛾</a:t>
              </a:r>
              <a:r>
                <a:rPr lang="en-US" baseline="-25000" dirty="0" err="1">
                  <a:solidFill>
                    <a:srgbClr val="B147FF"/>
                  </a:solidFill>
                  <a:latin typeface="Arial Narrow" panose="020B0604020202020204" pitchFamily="34" charset="0"/>
                  <a:cs typeface="Arial Narrow" panose="020B0604020202020204" pitchFamily="34" charset="0"/>
                </a:rPr>
                <a:t>sw</a:t>
              </a:r>
              <a:r>
                <a:rPr lang="en-US" dirty="0">
                  <a:solidFill>
                    <a:srgbClr val="B147FF"/>
                  </a:solidFill>
                  <a:latin typeface="Arial Narrow" panose="020B0604020202020204" pitchFamily="34" charset="0"/>
                  <a:cs typeface="Arial Narrow" panose="020B0604020202020204" pitchFamily="34" charset="0"/>
                </a:rPr>
                <a:t>&gt;</a:t>
              </a:r>
              <a:r>
                <a:rPr lang="en-US" baseline="-25000" dirty="0">
                  <a:solidFill>
                    <a:srgbClr val="B147FF"/>
                  </a:solidFill>
                  <a:latin typeface="Arial Narrow" panose="020B0604020202020204" pitchFamily="34" charset="0"/>
                  <a:cs typeface="Arial Narrow" panose="020B0604020202020204" pitchFamily="34" charset="0"/>
                </a:rPr>
                <a:t>v</a:t>
              </a:r>
              <a:endParaRPr lang="en-US" dirty="0">
                <a:solidFill>
                  <a:srgbClr val="B147FF"/>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6C2D8825-740D-154D-B6E2-2901E0362506}"/>
                </a:ext>
              </a:extLst>
            </p:cNvPr>
            <p:cNvSpPr txBox="1"/>
            <p:nvPr/>
          </p:nvSpPr>
          <p:spPr>
            <a:xfrm>
              <a:off x="1861000" y="2561502"/>
              <a:ext cx="799711" cy="587544"/>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2-D </a:t>
              </a:r>
            </a:p>
            <a:p>
              <a:r>
                <a:rPr lang="en-US" sz="1400" dirty="0">
                  <a:latin typeface="Arial Narrow" panose="020B0604020202020204" pitchFamily="34" charset="0"/>
                  <a:cs typeface="Arial Narrow" panose="020B0604020202020204" pitchFamily="34" charset="0"/>
                </a:rPr>
                <a:t>Samples In</a:t>
              </a:r>
            </a:p>
            <a:p>
              <a:r>
                <a:rPr lang="en-US" sz="1400" dirty="0">
                  <a:latin typeface="Arial Narrow" panose="020B0604020202020204" pitchFamily="34" charset="0"/>
                  <a:cs typeface="Arial Narrow" panose="020B0604020202020204" pitchFamily="34" charset="0"/>
                </a:rPr>
                <a:t>V &amp; 𝛾</a:t>
              </a:r>
              <a:r>
                <a:rPr lang="en-US" sz="1400" baseline="-25000" dirty="0" err="1">
                  <a:latin typeface="Arial Narrow" panose="020B0604020202020204" pitchFamily="34" charset="0"/>
                  <a:cs typeface="Arial Narrow" panose="020B0604020202020204" pitchFamily="34" charset="0"/>
                </a:rPr>
                <a:t>sw</a:t>
              </a:r>
              <a:r>
                <a:rPr lang="en-US" sz="1400" dirty="0">
                  <a:latin typeface="Arial Narrow" panose="020B0604020202020204" pitchFamily="34" charset="0"/>
                  <a:cs typeface="Arial Narrow" panose="020B0604020202020204" pitchFamily="34" charset="0"/>
                </a:rPr>
                <a:t> Bins</a:t>
              </a:r>
            </a:p>
          </p:txBody>
        </p:sp>
        <p:sp>
          <p:nvSpPr>
            <p:cNvPr id="13" name="TextBox 12">
              <a:extLst>
                <a:ext uri="{FF2B5EF4-FFF2-40B4-BE49-F238E27FC236}">
                  <a16:creationId xmlns:a16="http://schemas.microsoft.com/office/drawing/2014/main" id="{752E406C-A7B9-0540-AF09-74111F2A3066}"/>
                </a:ext>
              </a:extLst>
            </p:cNvPr>
            <p:cNvSpPr txBox="1"/>
            <p:nvPr/>
          </p:nvSpPr>
          <p:spPr>
            <a:xfrm>
              <a:off x="3841065" y="2353752"/>
              <a:ext cx="635231" cy="244810"/>
            </a:xfrm>
            <a:prstGeom prst="rect">
              <a:avLst/>
            </a:prstGeom>
            <a:noFill/>
          </p:spPr>
          <p:txBody>
            <a:bodyPr wrap="none" rtlCol="0">
              <a:spAutoFit/>
            </a:bodyPr>
            <a:lstStyle/>
            <a:p>
              <a:pPr algn="ctr"/>
              <a:r>
                <a:rPr lang="en-US" sz="1400" dirty="0">
                  <a:latin typeface="Arial Narrow" panose="020B0604020202020204" pitchFamily="34" charset="0"/>
                  <a:cs typeface="Arial Narrow" panose="020B0604020202020204" pitchFamily="34" charset="0"/>
                </a:rPr>
                <a:t> Samples</a:t>
              </a:r>
            </a:p>
          </p:txBody>
        </p:sp>
        <p:sp>
          <p:nvSpPr>
            <p:cNvPr id="14" name="Rectangle 13">
              <a:extLst>
                <a:ext uri="{FF2B5EF4-FFF2-40B4-BE49-F238E27FC236}">
                  <a16:creationId xmlns:a16="http://schemas.microsoft.com/office/drawing/2014/main" id="{672DC664-916E-4647-9C8B-D6308DAC7EA8}"/>
                </a:ext>
              </a:extLst>
            </p:cNvPr>
            <p:cNvSpPr/>
            <p:nvPr/>
          </p:nvSpPr>
          <p:spPr>
            <a:xfrm rot="16200000">
              <a:off x="1208820" y="2701367"/>
              <a:ext cx="439063" cy="269290"/>
            </a:xfrm>
            <a:prstGeom prst="rect">
              <a:avLst/>
            </a:prstGeom>
          </p:spPr>
          <p:txBody>
            <a:bodyPr wrap="square">
              <a:spAutoFit/>
            </a:bodyPr>
            <a:lstStyle/>
            <a:p>
              <a:r>
                <a:rPr lang="en-US" sz="1600" dirty="0">
                  <a:latin typeface="Arial Narrow" panose="020B0604020202020204" pitchFamily="34" charset="0"/>
                  <a:cs typeface="Arial Narrow" panose="020B0604020202020204" pitchFamily="34" charset="0"/>
                </a:rPr>
                <a:t>(𝛾</a:t>
              </a:r>
              <a:r>
                <a:rPr lang="en-US" sz="1600" baseline="-25000" dirty="0" err="1">
                  <a:latin typeface="Arial Narrow" panose="020B0604020202020204" pitchFamily="34" charset="0"/>
                  <a:cs typeface="Arial Narrow" panose="020B0604020202020204" pitchFamily="34" charset="0"/>
                </a:rPr>
                <a:t>sw</a:t>
              </a:r>
              <a:r>
                <a:rPr lang="en-US" sz="1600" dirty="0">
                  <a:latin typeface="Arial Narrow" panose="020B0604020202020204" pitchFamily="34" charset="0"/>
                  <a:cs typeface="Arial Narrow" panose="020B0604020202020204" pitchFamily="34" charset="0"/>
                </a:rPr>
                <a:t>)</a:t>
              </a:r>
              <a:endParaRPr lang="en-US" sz="1600" dirty="0"/>
            </a:p>
          </p:txBody>
        </p:sp>
        <p:sp>
          <p:nvSpPr>
            <p:cNvPr id="15" name="TextBox 14">
              <a:extLst>
                <a:ext uri="{FF2B5EF4-FFF2-40B4-BE49-F238E27FC236}">
                  <a16:creationId xmlns:a16="http://schemas.microsoft.com/office/drawing/2014/main" id="{E75A8A26-0533-5047-8DCD-BAE861CFE0BB}"/>
                </a:ext>
              </a:extLst>
            </p:cNvPr>
            <p:cNvSpPr txBox="1"/>
            <p:nvPr/>
          </p:nvSpPr>
          <p:spPr>
            <a:xfrm>
              <a:off x="1861000" y="1019548"/>
              <a:ext cx="635231" cy="587544"/>
            </a:xfrm>
            <a:prstGeom prst="rect">
              <a:avLst/>
            </a:prstGeom>
            <a:noFill/>
          </p:spPr>
          <p:txBody>
            <a:bodyPr wrap="none" rtlCol="0">
              <a:spAutoFit/>
            </a:bodyPr>
            <a:lstStyle/>
            <a:p>
              <a:r>
                <a:rPr lang="en-US" sz="1400" dirty="0">
                  <a:latin typeface="Arial Narrow" panose="020B0604020202020204" pitchFamily="34" charset="0"/>
                  <a:cs typeface="Arial Narrow" panose="020B0604020202020204" pitchFamily="34" charset="0"/>
                </a:rPr>
                <a:t>1-D </a:t>
              </a:r>
            </a:p>
            <a:p>
              <a:r>
                <a:rPr lang="en-US" sz="1400" dirty="0">
                  <a:latin typeface="Arial Narrow" panose="020B0604020202020204" pitchFamily="34" charset="0"/>
                  <a:cs typeface="Arial Narrow" panose="020B0604020202020204" pitchFamily="34" charset="0"/>
                </a:rPr>
                <a:t>Samples </a:t>
              </a:r>
            </a:p>
            <a:p>
              <a:r>
                <a:rPr lang="en-US" sz="1400" dirty="0">
                  <a:latin typeface="Arial Narrow" panose="020B0604020202020204" pitchFamily="34" charset="0"/>
                  <a:cs typeface="Arial Narrow" panose="020B0604020202020204" pitchFamily="34" charset="0"/>
                </a:rPr>
                <a:t>In V Bins</a:t>
              </a:r>
            </a:p>
          </p:txBody>
        </p:sp>
      </p:grpSp>
      <p:sp>
        <p:nvSpPr>
          <p:cNvPr id="3" name="Title 2">
            <a:extLst>
              <a:ext uri="{FF2B5EF4-FFF2-40B4-BE49-F238E27FC236}">
                <a16:creationId xmlns:a16="http://schemas.microsoft.com/office/drawing/2014/main" id="{5464C9C6-B967-9B4A-8776-F03F21BFD872}"/>
              </a:ext>
            </a:extLst>
          </p:cNvPr>
          <p:cNvSpPr>
            <a:spLocks noGrp="1"/>
          </p:cNvSpPr>
          <p:nvPr>
            <p:ph type="title"/>
          </p:nvPr>
        </p:nvSpPr>
        <p:spPr>
          <a:xfrm>
            <a:off x="838200" y="114754"/>
            <a:ext cx="10515600" cy="649725"/>
          </a:xfrm>
        </p:spPr>
        <p:txBody>
          <a:bodyPr>
            <a:normAutofit/>
          </a:bodyPr>
          <a:lstStyle/>
          <a:p>
            <a:pPr algn="ctr"/>
            <a:r>
              <a:rPr lang="en-US" sz="2667" b="1" dirty="0"/>
              <a:t>Determining the Solar Wind Index (𝜸): Method 3 </a:t>
            </a:r>
          </a:p>
        </p:txBody>
      </p:sp>
      <p:sp>
        <p:nvSpPr>
          <p:cNvPr id="21" name="Content Placeholder 6">
            <a:extLst>
              <a:ext uri="{FF2B5EF4-FFF2-40B4-BE49-F238E27FC236}">
                <a16:creationId xmlns:a16="http://schemas.microsoft.com/office/drawing/2014/main" id="{7D2A5E6D-2777-8640-8376-C5E4FC6EC63D}"/>
              </a:ext>
            </a:extLst>
          </p:cNvPr>
          <p:cNvSpPr txBox="1">
            <a:spLocks/>
          </p:cNvSpPr>
          <p:nvPr/>
        </p:nvSpPr>
        <p:spPr>
          <a:xfrm>
            <a:off x="5363894" y="1907155"/>
            <a:ext cx="6747412" cy="3991124"/>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933" dirty="0">
                <a:latin typeface="Arial Narrow" panose="020B0604020202020204" pitchFamily="34" charset="0"/>
                <a:cs typeface="Arial Narrow" panose="020B0604020202020204" pitchFamily="34" charset="0"/>
              </a:rPr>
              <a:t>Fit 8 pairs of T &amp; n measurements at a time using an running 8 point window for the entire data set. </a:t>
            </a:r>
          </a:p>
          <a:p>
            <a:endParaRPr lang="en-US" sz="2933" dirty="0">
              <a:latin typeface="Arial Narrow" panose="020B0604020202020204" pitchFamily="34" charset="0"/>
              <a:cs typeface="Arial Narrow" panose="020B0604020202020204" pitchFamily="34" charset="0"/>
            </a:endParaRPr>
          </a:p>
          <a:p>
            <a:r>
              <a:rPr lang="en-US" sz="2933" dirty="0">
                <a:latin typeface="Arial Narrow" panose="020B0604020202020204" pitchFamily="34" charset="0"/>
                <a:cs typeface="Arial Narrow" panose="020B0604020202020204" pitchFamily="34" charset="0"/>
              </a:rPr>
              <a:t>For a given radial distance range we average the </a:t>
            </a:r>
            <a:r>
              <a:rPr lang="en-US" sz="2933" dirty="0" err="1">
                <a:latin typeface="Arial Narrow" panose="020B0604020202020204" pitchFamily="34" charset="0"/>
                <a:cs typeface="Arial Narrow" panose="020B0604020202020204" pitchFamily="34" charset="0"/>
              </a:rPr>
              <a:t>polytropic</a:t>
            </a:r>
            <a:r>
              <a:rPr lang="en-US" sz="2933" dirty="0">
                <a:latin typeface="Arial Narrow" panose="020B0604020202020204" pitchFamily="34" charset="0"/>
                <a:cs typeface="Arial Narrow" panose="020B0604020202020204" pitchFamily="34" charset="0"/>
              </a:rPr>
              <a:t> index 𝜸</a:t>
            </a:r>
            <a:r>
              <a:rPr lang="en-US" sz="2933" baseline="-25000" dirty="0" err="1">
                <a:latin typeface="Arial Narrow" panose="020B0604020202020204" pitchFamily="34" charset="0"/>
                <a:cs typeface="Arial Narrow" panose="020B0604020202020204" pitchFamily="34" charset="0"/>
              </a:rPr>
              <a:t>sw</a:t>
            </a:r>
            <a:r>
              <a:rPr lang="en-US" sz="2933" dirty="0">
                <a:latin typeface="Arial Narrow" panose="020B0604020202020204" pitchFamily="34" charset="0"/>
                <a:cs typeface="Arial Narrow" panose="020B0604020202020204" pitchFamily="34" charset="0"/>
              </a:rPr>
              <a:t> over speed.</a:t>
            </a:r>
          </a:p>
        </p:txBody>
      </p:sp>
      <p:sp>
        <p:nvSpPr>
          <p:cNvPr id="22" name="TextBox 21">
            <a:extLst>
              <a:ext uri="{FF2B5EF4-FFF2-40B4-BE49-F238E27FC236}">
                <a16:creationId xmlns:a16="http://schemas.microsoft.com/office/drawing/2014/main" id="{53360122-0EC5-8B43-81C7-09AD451B0524}"/>
              </a:ext>
            </a:extLst>
          </p:cNvPr>
          <p:cNvSpPr txBox="1"/>
          <p:nvPr/>
        </p:nvSpPr>
        <p:spPr>
          <a:xfrm>
            <a:off x="3372487" y="6423979"/>
            <a:ext cx="1907895" cy="420564"/>
          </a:xfrm>
          <a:prstGeom prst="rect">
            <a:avLst/>
          </a:prstGeom>
          <a:noFill/>
        </p:spPr>
        <p:txBody>
          <a:bodyPr wrap="none" rtlCol="0">
            <a:spAutoFit/>
          </a:bodyPr>
          <a:lstStyle/>
          <a:p>
            <a:r>
              <a:rPr lang="en-US" sz="2133" i="1" dirty="0">
                <a:latin typeface="Arial Narrow" panose="020B0604020202020204" pitchFamily="34" charset="0"/>
                <a:cs typeface="Arial Narrow" panose="020B0604020202020204" pitchFamily="34" charset="0"/>
              </a:rPr>
              <a:t>Elliott et al., 2019</a:t>
            </a:r>
          </a:p>
        </p:txBody>
      </p:sp>
      <p:sp>
        <p:nvSpPr>
          <p:cNvPr id="2" name="Slide Number Placeholder 1">
            <a:extLst>
              <a:ext uri="{FF2B5EF4-FFF2-40B4-BE49-F238E27FC236}">
                <a16:creationId xmlns:a16="http://schemas.microsoft.com/office/drawing/2014/main" id="{E6DF6F31-B362-A046-A719-F25020BD989F}"/>
              </a:ext>
            </a:extLst>
          </p:cNvPr>
          <p:cNvSpPr>
            <a:spLocks noGrp="1"/>
          </p:cNvSpPr>
          <p:nvPr>
            <p:ph type="sldNum" sz="quarter" idx="12"/>
          </p:nvPr>
        </p:nvSpPr>
        <p:spPr/>
        <p:txBody>
          <a:bodyPr/>
          <a:lstStyle/>
          <a:p>
            <a:fld id="{5377F3EB-D5E3-A246-B565-246304C1E950}" type="slidenum">
              <a:rPr lang="en-US" smtClean="0"/>
              <a:t>52</a:t>
            </a:fld>
            <a:endParaRPr lang="en-US"/>
          </a:p>
        </p:txBody>
      </p:sp>
    </p:spTree>
    <p:extLst>
      <p:ext uri="{BB962C8B-B14F-4D97-AF65-F5344CB8AC3E}">
        <p14:creationId xmlns:p14="http://schemas.microsoft.com/office/powerpoint/2010/main" val="786721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042F3-A8C5-332F-2126-D9C01A4F2B06}"/>
              </a:ext>
            </a:extLst>
          </p:cNvPr>
          <p:cNvSpPr>
            <a:spLocks noGrp="1"/>
          </p:cNvSpPr>
          <p:nvPr>
            <p:ph type="title"/>
          </p:nvPr>
        </p:nvSpPr>
        <p:spPr>
          <a:xfrm>
            <a:off x="609600" y="48818"/>
            <a:ext cx="10972800" cy="677780"/>
          </a:xfrm>
        </p:spPr>
        <p:txBody>
          <a:bodyPr>
            <a:normAutofit/>
          </a:bodyPr>
          <a:lstStyle/>
          <a:p>
            <a:pPr algn="ctr"/>
            <a:r>
              <a:rPr lang="en-US" sz="2667" b="1" dirty="0"/>
              <a:t>Solar Wind Polytropic Index (𝜸) Radial Profile </a:t>
            </a:r>
          </a:p>
        </p:txBody>
      </p:sp>
      <p:sp>
        <p:nvSpPr>
          <p:cNvPr id="4" name="Slide Number Placeholder 3">
            <a:extLst>
              <a:ext uri="{FF2B5EF4-FFF2-40B4-BE49-F238E27FC236}">
                <a16:creationId xmlns:a16="http://schemas.microsoft.com/office/drawing/2014/main" id="{E0E8AE93-1E1B-4B67-F618-32D7DB17F048}"/>
              </a:ext>
            </a:extLst>
          </p:cNvPr>
          <p:cNvSpPr>
            <a:spLocks noGrp="1"/>
          </p:cNvSpPr>
          <p:nvPr>
            <p:ph type="sldNum" sz="quarter" idx="12"/>
          </p:nvPr>
        </p:nvSpPr>
        <p:spPr/>
        <p:txBody>
          <a:bodyPr/>
          <a:lstStyle/>
          <a:p>
            <a:fld id="{5377F3EB-D5E3-A246-B565-246304C1E950}" type="slidenum">
              <a:rPr lang="en-US" smtClean="0"/>
              <a:t>53</a:t>
            </a:fld>
            <a:endParaRPr lang="en-US"/>
          </a:p>
        </p:txBody>
      </p:sp>
      <p:pic>
        <p:nvPicPr>
          <p:cNvPr id="5" name="Picture 4">
            <a:extLst>
              <a:ext uri="{FF2B5EF4-FFF2-40B4-BE49-F238E27FC236}">
                <a16:creationId xmlns:a16="http://schemas.microsoft.com/office/drawing/2014/main" id="{0D05E7CE-C9F9-AB9D-22E8-F326044A2ACD}"/>
              </a:ext>
            </a:extLst>
          </p:cNvPr>
          <p:cNvPicPr>
            <a:picLocks noChangeAspect="1"/>
          </p:cNvPicPr>
          <p:nvPr/>
        </p:nvPicPr>
        <p:blipFill>
          <a:blip r:embed="rId2"/>
          <a:stretch>
            <a:fillRect/>
          </a:stretch>
        </p:blipFill>
        <p:spPr>
          <a:xfrm rot="16200000">
            <a:off x="5505955" y="-1122242"/>
            <a:ext cx="4322004" cy="7583297"/>
          </a:xfrm>
          <a:prstGeom prst="rect">
            <a:avLst/>
          </a:prstGeom>
        </p:spPr>
      </p:pic>
      <p:grpSp>
        <p:nvGrpSpPr>
          <p:cNvPr id="3" name="Group 2">
            <a:extLst>
              <a:ext uri="{FF2B5EF4-FFF2-40B4-BE49-F238E27FC236}">
                <a16:creationId xmlns:a16="http://schemas.microsoft.com/office/drawing/2014/main" id="{5BB1F221-0416-ABFA-D4D4-6E7C817D2965}"/>
              </a:ext>
            </a:extLst>
          </p:cNvPr>
          <p:cNvGrpSpPr>
            <a:grpSpLocks noChangeAspect="1"/>
          </p:cNvGrpSpPr>
          <p:nvPr/>
        </p:nvGrpSpPr>
        <p:grpSpPr>
          <a:xfrm>
            <a:off x="504392" y="677212"/>
            <a:ext cx="3425877" cy="4145469"/>
            <a:chOff x="378294" y="507909"/>
            <a:chExt cx="2569408" cy="3109102"/>
          </a:xfrm>
        </p:grpSpPr>
        <p:pic>
          <p:nvPicPr>
            <p:cNvPr id="7" name="Picture 6">
              <a:extLst>
                <a:ext uri="{FF2B5EF4-FFF2-40B4-BE49-F238E27FC236}">
                  <a16:creationId xmlns:a16="http://schemas.microsoft.com/office/drawing/2014/main" id="{57CDF0B9-7FAF-C79D-1429-61DE548BC23C}"/>
                </a:ext>
              </a:extLst>
            </p:cNvPr>
            <p:cNvPicPr>
              <a:picLocks noChangeAspect="1"/>
            </p:cNvPicPr>
            <p:nvPr/>
          </p:nvPicPr>
          <p:blipFill>
            <a:blip r:embed="rId3"/>
            <a:stretch>
              <a:fillRect/>
            </a:stretch>
          </p:blipFill>
          <p:spPr>
            <a:xfrm rot="16200000">
              <a:off x="108447" y="777756"/>
              <a:ext cx="3109102" cy="2569408"/>
            </a:xfrm>
            <a:prstGeom prst="rect">
              <a:avLst/>
            </a:prstGeom>
          </p:spPr>
        </p:pic>
        <p:sp>
          <p:nvSpPr>
            <p:cNvPr id="12" name="Oval 11">
              <a:extLst>
                <a:ext uri="{FF2B5EF4-FFF2-40B4-BE49-F238E27FC236}">
                  <a16:creationId xmlns:a16="http://schemas.microsoft.com/office/drawing/2014/main" id="{EC179235-EBD8-97E9-2D43-E9B33C4A7E30}"/>
                </a:ext>
              </a:extLst>
            </p:cNvPr>
            <p:cNvSpPr/>
            <p:nvPr/>
          </p:nvSpPr>
          <p:spPr>
            <a:xfrm>
              <a:off x="1679326" y="1911546"/>
              <a:ext cx="361745" cy="481693"/>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14" name="Oval 13">
            <a:extLst>
              <a:ext uri="{FF2B5EF4-FFF2-40B4-BE49-F238E27FC236}">
                <a16:creationId xmlns:a16="http://schemas.microsoft.com/office/drawing/2014/main" id="{0F0EC55D-02EE-AFC3-3C1A-DC1600E9544B}"/>
              </a:ext>
            </a:extLst>
          </p:cNvPr>
          <p:cNvSpPr/>
          <p:nvPr/>
        </p:nvSpPr>
        <p:spPr>
          <a:xfrm>
            <a:off x="5664983" y="2212097"/>
            <a:ext cx="518103" cy="1295400"/>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Oval 14">
            <a:extLst>
              <a:ext uri="{FF2B5EF4-FFF2-40B4-BE49-F238E27FC236}">
                <a16:creationId xmlns:a16="http://schemas.microsoft.com/office/drawing/2014/main" id="{03DDBA1C-B783-E2E7-A851-20541254C503}"/>
              </a:ext>
            </a:extLst>
          </p:cNvPr>
          <p:cNvSpPr/>
          <p:nvPr/>
        </p:nvSpPr>
        <p:spPr>
          <a:xfrm>
            <a:off x="9258403" y="2132799"/>
            <a:ext cx="482327" cy="775984"/>
          </a:xfrm>
          <a:prstGeom prst="ellipse">
            <a:avLst/>
          </a:prstGeom>
          <a:no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TextBox 16">
            <a:extLst>
              <a:ext uri="{FF2B5EF4-FFF2-40B4-BE49-F238E27FC236}">
                <a16:creationId xmlns:a16="http://schemas.microsoft.com/office/drawing/2014/main" id="{629D4F28-7193-106E-F24C-9D1408C6F755}"/>
              </a:ext>
            </a:extLst>
          </p:cNvPr>
          <p:cNvSpPr txBox="1"/>
          <p:nvPr/>
        </p:nvSpPr>
        <p:spPr>
          <a:xfrm>
            <a:off x="119691" y="4771148"/>
            <a:ext cx="11956565" cy="1898084"/>
          </a:xfrm>
          <a:prstGeom prst="rect">
            <a:avLst/>
          </a:prstGeom>
          <a:noFill/>
        </p:spPr>
        <p:txBody>
          <a:bodyPr wrap="square" rtlCol="0">
            <a:spAutoFit/>
          </a:bodyPr>
          <a:lstStyle/>
          <a:p>
            <a:pPr marL="457189" indent="-457189">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New points show the index leveling off with increasing distance.</a:t>
            </a:r>
          </a:p>
          <a:p>
            <a:pPr marL="457189" indent="-457189">
              <a:buFont typeface="Arial" panose="020B0604020202020204" pitchFamily="34" charset="0"/>
              <a:buChar char="•"/>
            </a:pPr>
            <a:endParaRPr lang="en-US" sz="1067" dirty="0">
              <a:latin typeface="Arial Narrow" panose="020B0604020202020204" pitchFamily="34" charset="0"/>
              <a:cs typeface="Arial Narrow" panose="020B0604020202020204" pitchFamily="34" charset="0"/>
            </a:endParaRPr>
          </a:p>
          <a:p>
            <a:pPr marL="457189" indent="-457189">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If the overall plasma and the index go to zero in the sheath then the trend in the index can be used to estimate changes in the termination shock distance. </a:t>
            </a:r>
          </a:p>
          <a:p>
            <a:pPr marL="457189" indent="-457189">
              <a:buFont typeface="Arial" panose="020B0604020202020204" pitchFamily="34" charset="0"/>
              <a:buChar char="•"/>
            </a:pPr>
            <a:endParaRPr lang="en-US" sz="1067" dirty="0">
              <a:latin typeface="Arial Narrow" panose="020B0604020202020204" pitchFamily="34" charset="0"/>
              <a:cs typeface="Arial Narrow" panose="020B0604020202020204" pitchFamily="34" charset="0"/>
            </a:endParaRPr>
          </a:p>
          <a:p>
            <a:pPr marL="457189" indent="-457189">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Need to add new data &amp; assess other methods.</a:t>
            </a:r>
          </a:p>
        </p:txBody>
      </p:sp>
    </p:spTree>
    <p:extLst>
      <p:ext uri="{BB962C8B-B14F-4D97-AF65-F5344CB8AC3E}">
        <p14:creationId xmlns:p14="http://schemas.microsoft.com/office/powerpoint/2010/main" val="200196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2CAA-E75A-2641-B737-AF94882C0762}"/>
              </a:ext>
            </a:extLst>
          </p:cNvPr>
          <p:cNvSpPr>
            <a:spLocks noGrp="1"/>
          </p:cNvSpPr>
          <p:nvPr>
            <p:ph type="title"/>
          </p:nvPr>
        </p:nvSpPr>
        <p:spPr>
          <a:xfrm>
            <a:off x="152400" y="6286"/>
            <a:ext cx="11923856" cy="677780"/>
          </a:xfrm>
        </p:spPr>
        <p:txBody>
          <a:bodyPr>
            <a:noAutofit/>
          </a:bodyPr>
          <a:lstStyle/>
          <a:p>
            <a:pPr algn="ctr"/>
            <a:r>
              <a:rPr lang="en-US" sz="2400" b="1" dirty="0"/>
              <a:t>Examine Polytropic Index for SW+PUI with Distance; </a:t>
            </a:r>
            <a:br>
              <a:rPr lang="en-US" sz="2400" b="1" dirty="0"/>
            </a:br>
            <a:r>
              <a:rPr lang="en-US" sz="2400" b="1" dirty="0"/>
              <a:t>Total (SW +PUI) Pressure Vs Density</a:t>
            </a:r>
          </a:p>
        </p:txBody>
      </p:sp>
      <p:sp>
        <p:nvSpPr>
          <p:cNvPr id="3" name="Content Placeholder 2">
            <a:extLst>
              <a:ext uri="{FF2B5EF4-FFF2-40B4-BE49-F238E27FC236}">
                <a16:creationId xmlns:a16="http://schemas.microsoft.com/office/drawing/2014/main" id="{94C49DAD-87D4-764C-A603-11227622CDC1}"/>
              </a:ext>
            </a:extLst>
          </p:cNvPr>
          <p:cNvSpPr>
            <a:spLocks noGrp="1"/>
          </p:cNvSpPr>
          <p:nvPr>
            <p:ph idx="1"/>
          </p:nvPr>
        </p:nvSpPr>
        <p:spPr>
          <a:xfrm>
            <a:off x="29553" y="5260604"/>
            <a:ext cx="5221320" cy="1393213"/>
          </a:xfrm>
        </p:spPr>
        <p:txBody>
          <a:bodyPr>
            <a:noAutofit/>
          </a:bodyPr>
          <a:lstStyle/>
          <a:p>
            <a:r>
              <a:rPr lang="en-US" sz="2267" dirty="0">
                <a:latin typeface="Arial Narrow" panose="020B0604020202020204" pitchFamily="34" charset="0"/>
                <a:cs typeface="Arial Narrow" panose="020B0604020202020204" pitchFamily="34" charset="0"/>
              </a:rPr>
              <a:t>Assume at 1 au no pickup with IMAP we wil</a:t>
            </a:r>
            <a:r>
              <a:rPr lang="en-US" sz="2267" dirty="0"/>
              <a:t>l have pickup at 1au</a:t>
            </a:r>
            <a:endParaRPr lang="en-US" sz="2267" dirty="0">
              <a:latin typeface="Arial Narrow" panose="020B0604020202020204" pitchFamily="34" charset="0"/>
              <a:cs typeface="Arial Narrow" panose="020B0604020202020204" pitchFamily="34" charset="0"/>
            </a:endParaRPr>
          </a:p>
          <a:p>
            <a:r>
              <a:rPr lang="en-US" sz="2267" dirty="0">
                <a:latin typeface="Arial Narrow" panose="020B0604020202020204" pitchFamily="34" charset="0"/>
                <a:cs typeface="Arial Narrow" panose="020B0604020202020204" pitchFamily="34" charset="0"/>
              </a:rPr>
              <a:t>Used SW and PU at NH.</a:t>
            </a:r>
          </a:p>
          <a:p>
            <a:r>
              <a:rPr lang="en-US" sz="2267" dirty="0">
                <a:latin typeface="Arial Narrow" panose="020B0604020202020204" pitchFamily="34" charset="0"/>
                <a:cs typeface="Arial Narrow" panose="020B0604020202020204" pitchFamily="34" charset="0"/>
              </a:rPr>
              <a:t>The gray lines indicate adiabatic lines. </a:t>
            </a:r>
          </a:p>
        </p:txBody>
      </p:sp>
      <p:sp>
        <p:nvSpPr>
          <p:cNvPr id="32" name="Content Placeholder 2">
            <a:extLst>
              <a:ext uri="{FF2B5EF4-FFF2-40B4-BE49-F238E27FC236}">
                <a16:creationId xmlns:a16="http://schemas.microsoft.com/office/drawing/2014/main" id="{B1D65E36-710C-AF41-A9A6-ED72B5EAAB8F}"/>
              </a:ext>
            </a:extLst>
          </p:cNvPr>
          <p:cNvSpPr txBox="1">
            <a:spLocks/>
          </p:cNvSpPr>
          <p:nvPr/>
        </p:nvSpPr>
        <p:spPr>
          <a:xfrm>
            <a:off x="5178548" y="5300466"/>
            <a:ext cx="7063973" cy="13932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67" dirty="0">
                <a:latin typeface="Arial Narrow" panose="020B0604020202020204" pitchFamily="34" charset="0"/>
                <a:cs typeface="Arial Narrow" panose="020B0604020202020204" pitchFamily="34" charset="0"/>
              </a:rPr>
              <a:t>The inner </a:t>
            </a:r>
            <a:r>
              <a:rPr lang="en-US" sz="2267" dirty="0" err="1">
                <a:latin typeface="Arial Narrow" panose="020B0604020202020204" pitchFamily="34" charset="0"/>
                <a:cs typeface="Arial Narrow" panose="020B0604020202020204" pitchFamily="34" charset="0"/>
              </a:rPr>
              <a:t>heliospheric</a:t>
            </a:r>
            <a:r>
              <a:rPr lang="en-US" sz="2267" dirty="0">
                <a:latin typeface="Arial Narrow" panose="020B0604020202020204" pitchFamily="34" charset="0"/>
                <a:cs typeface="Arial Narrow" panose="020B0604020202020204" pitchFamily="34" charset="0"/>
              </a:rPr>
              <a:t> data is relatively close to adiabatic.</a:t>
            </a:r>
          </a:p>
          <a:p>
            <a:r>
              <a:rPr lang="en-US" sz="2267" dirty="0">
                <a:latin typeface="Arial Narrow" panose="020B0604020202020204" pitchFamily="34" charset="0"/>
                <a:cs typeface="Arial Narrow" panose="020B0604020202020204" pitchFamily="34" charset="0"/>
              </a:rPr>
              <a:t>The outer heliosphere data departs from adiabatic.</a:t>
            </a:r>
          </a:p>
          <a:p>
            <a:r>
              <a:rPr lang="en-US" sz="2267" dirty="0">
                <a:latin typeface="Arial Narrow" panose="020B0604020202020204" pitchFamily="34" charset="0"/>
                <a:cs typeface="Arial Narrow" panose="020B0604020202020204" pitchFamily="34" charset="0"/>
              </a:rPr>
              <a:t>The inner and outer heliosphere do not line along a common adiabatic line.</a:t>
            </a:r>
          </a:p>
        </p:txBody>
      </p:sp>
      <p:pic>
        <p:nvPicPr>
          <p:cNvPr id="34" name="Picture 33">
            <a:extLst>
              <a:ext uri="{FF2B5EF4-FFF2-40B4-BE49-F238E27FC236}">
                <a16:creationId xmlns:a16="http://schemas.microsoft.com/office/drawing/2014/main" id="{864469E0-B9B0-AA40-9E2F-0021044B131D}"/>
              </a:ext>
            </a:extLst>
          </p:cNvPr>
          <p:cNvPicPr>
            <a:picLocks noChangeAspect="1"/>
          </p:cNvPicPr>
          <p:nvPr/>
        </p:nvPicPr>
        <p:blipFill rotWithShape="1">
          <a:blip r:embed="rId3"/>
          <a:srcRect l="3008" t="33984" r="26127" b="21941"/>
          <a:stretch/>
        </p:blipFill>
        <p:spPr>
          <a:xfrm>
            <a:off x="46037" y="1021080"/>
            <a:ext cx="8517464" cy="4093545"/>
          </a:xfrm>
          <a:prstGeom prst="rect">
            <a:avLst/>
          </a:prstGeom>
        </p:spPr>
      </p:pic>
      <p:sp>
        <p:nvSpPr>
          <p:cNvPr id="6" name="TextBox 5">
            <a:extLst>
              <a:ext uri="{FF2B5EF4-FFF2-40B4-BE49-F238E27FC236}">
                <a16:creationId xmlns:a16="http://schemas.microsoft.com/office/drawing/2014/main" id="{10DE5E9B-46B9-6E49-81E6-AA9FA9511481}"/>
              </a:ext>
            </a:extLst>
          </p:cNvPr>
          <p:cNvSpPr txBox="1"/>
          <p:nvPr/>
        </p:nvSpPr>
        <p:spPr>
          <a:xfrm>
            <a:off x="1239521" y="4888921"/>
            <a:ext cx="1907895" cy="420564"/>
          </a:xfrm>
          <a:prstGeom prst="rect">
            <a:avLst/>
          </a:prstGeom>
          <a:noFill/>
        </p:spPr>
        <p:txBody>
          <a:bodyPr wrap="none" rtlCol="0">
            <a:spAutoFit/>
          </a:bodyPr>
          <a:lstStyle/>
          <a:p>
            <a:r>
              <a:rPr lang="en-US" sz="2133" i="1" dirty="0">
                <a:latin typeface="Arial Narrow" panose="020B0604020202020204" pitchFamily="34" charset="0"/>
                <a:cs typeface="Arial Narrow" panose="020B0604020202020204" pitchFamily="34" charset="0"/>
              </a:rPr>
              <a:t>Elliott et al., 2019</a:t>
            </a:r>
          </a:p>
        </p:txBody>
      </p:sp>
      <p:sp>
        <p:nvSpPr>
          <p:cNvPr id="4" name="Slide Number Placeholder 3">
            <a:extLst>
              <a:ext uri="{FF2B5EF4-FFF2-40B4-BE49-F238E27FC236}">
                <a16:creationId xmlns:a16="http://schemas.microsoft.com/office/drawing/2014/main" id="{E72E97D8-89DC-B54A-9A89-B8FCA54C67B5}"/>
              </a:ext>
            </a:extLst>
          </p:cNvPr>
          <p:cNvSpPr>
            <a:spLocks noGrp="1"/>
          </p:cNvSpPr>
          <p:nvPr>
            <p:ph type="sldNum" sz="quarter" idx="12"/>
          </p:nvPr>
        </p:nvSpPr>
        <p:spPr/>
        <p:txBody>
          <a:bodyPr/>
          <a:lstStyle/>
          <a:p>
            <a:fld id="{5377F3EB-D5E3-A246-B565-246304C1E950}" type="slidenum">
              <a:rPr lang="en-US" smtClean="0"/>
              <a:t>54</a:t>
            </a:fld>
            <a:endParaRPr lang="en-US"/>
          </a:p>
        </p:txBody>
      </p:sp>
      <p:sp>
        <p:nvSpPr>
          <p:cNvPr id="8" name="TextBox 7">
            <a:extLst>
              <a:ext uri="{FF2B5EF4-FFF2-40B4-BE49-F238E27FC236}">
                <a16:creationId xmlns:a16="http://schemas.microsoft.com/office/drawing/2014/main" id="{DCF18F1D-46F4-210F-5350-6AF97ADAEB45}"/>
              </a:ext>
            </a:extLst>
          </p:cNvPr>
          <p:cNvSpPr txBox="1"/>
          <p:nvPr/>
        </p:nvSpPr>
        <p:spPr>
          <a:xfrm>
            <a:off x="4797039" y="4888921"/>
            <a:ext cx="1907895" cy="420564"/>
          </a:xfrm>
          <a:prstGeom prst="rect">
            <a:avLst/>
          </a:prstGeom>
          <a:noFill/>
        </p:spPr>
        <p:txBody>
          <a:bodyPr wrap="none" rtlCol="0">
            <a:spAutoFit/>
          </a:bodyPr>
          <a:lstStyle/>
          <a:p>
            <a:r>
              <a:rPr lang="en-US" sz="2133" i="1" dirty="0">
                <a:latin typeface="Arial Narrow" panose="020B0604020202020204" pitchFamily="34" charset="0"/>
                <a:cs typeface="Arial Narrow" panose="020B0604020202020204" pitchFamily="34" charset="0"/>
              </a:rPr>
              <a:t>Elliott et al., 2019</a:t>
            </a:r>
          </a:p>
        </p:txBody>
      </p:sp>
      <p:pic>
        <p:nvPicPr>
          <p:cNvPr id="7" name="Picture 6">
            <a:extLst>
              <a:ext uri="{FF2B5EF4-FFF2-40B4-BE49-F238E27FC236}">
                <a16:creationId xmlns:a16="http://schemas.microsoft.com/office/drawing/2014/main" id="{03CCCC92-40D9-57D0-91A1-C6FAAB0CC1DE}"/>
              </a:ext>
            </a:extLst>
          </p:cNvPr>
          <p:cNvPicPr>
            <a:picLocks noChangeAspect="1"/>
          </p:cNvPicPr>
          <p:nvPr/>
        </p:nvPicPr>
        <p:blipFill rotWithShape="1">
          <a:blip r:embed="rId4">
            <a:clrChange>
              <a:clrFrom>
                <a:srgbClr val="FFFFFF"/>
              </a:clrFrom>
              <a:clrTo>
                <a:srgbClr val="FFFFFF">
                  <a:alpha val="0"/>
                </a:srgbClr>
              </a:clrTo>
            </a:clrChange>
          </a:blip>
          <a:srcRect l="10104" t="32730" r="56548" b="22921"/>
          <a:stretch/>
        </p:blipFill>
        <p:spPr>
          <a:xfrm>
            <a:off x="8534399" y="974631"/>
            <a:ext cx="3779212" cy="3883576"/>
          </a:xfrm>
          <a:prstGeom prst="rect">
            <a:avLst/>
          </a:prstGeom>
        </p:spPr>
      </p:pic>
      <p:sp>
        <p:nvSpPr>
          <p:cNvPr id="12" name="Rectangle 11">
            <a:extLst>
              <a:ext uri="{FF2B5EF4-FFF2-40B4-BE49-F238E27FC236}">
                <a16:creationId xmlns:a16="http://schemas.microsoft.com/office/drawing/2014/main" id="{FBC9AC9E-97F0-8CBE-C6E9-8D31C9854EB6}"/>
              </a:ext>
            </a:extLst>
          </p:cNvPr>
          <p:cNvSpPr/>
          <p:nvPr/>
        </p:nvSpPr>
        <p:spPr>
          <a:xfrm>
            <a:off x="8710535" y="1213401"/>
            <a:ext cx="1412819" cy="8490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F4F87205-7225-2F98-14F8-D34BAF0E369E}"/>
              </a:ext>
            </a:extLst>
          </p:cNvPr>
          <p:cNvSpPr/>
          <p:nvPr/>
        </p:nvSpPr>
        <p:spPr>
          <a:xfrm>
            <a:off x="8687311" y="1172100"/>
            <a:ext cx="1651520" cy="8402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733" dirty="0">
                <a:solidFill>
                  <a:srgbClr val="FF0000"/>
                </a:solidFill>
                <a:latin typeface="Arial Narrow" panose="020B0604020202020204" pitchFamily="34" charset="0"/>
                <a:cs typeface="Arial Narrow" panose="020B0604020202020204" pitchFamily="34" charset="0"/>
              </a:rPr>
              <a:t>NH 39 – 41 [au</a:t>
            </a:r>
            <a:r>
              <a:rPr lang="en-US" sz="1733" dirty="0">
                <a:solidFill>
                  <a:schemeClr val="tx1"/>
                </a:solidFill>
                <a:latin typeface="Arial Narrow" panose="020B0604020202020204" pitchFamily="34" charset="0"/>
                <a:cs typeface="Arial Narrow" panose="020B0604020202020204" pitchFamily="34" charset="0"/>
              </a:rPr>
              <a:t>]</a:t>
            </a:r>
          </a:p>
          <a:p>
            <a:r>
              <a:rPr lang="en-US" sz="1733" b="1" dirty="0">
                <a:solidFill>
                  <a:schemeClr val="tx1"/>
                </a:solidFill>
                <a:latin typeface="Arial Narrow" panose="020B0604020202020204" pitchFamily="34" charset="0"/>
                <a:cs typeface="Arial Narrow" panose="020B0604020202020204" pitchFamily="34" charset="0"/>
              </a:rPr>
              <a:t>Outer</a:t>
            </a:r>
          </a:p>
          <a:p>
            <a:r>
              <a:rPr lang="en-US" sz="1733" b="1" dirty="0">
                <a:solidFill>
                  <a:schemeClr val="tx1"/>
                </a:solidFill>
                <a:latin typeface="Arial Narrow" panose="020B0604020202020204" pitchFamily="34" charset="0"/>
                <a:cs typeface="Arial Narrow" panose="020B0604020202020204" pitchFamily="34" charset="0"/>
              </a:rPr>
              <a:t>Heliosphere</a:t>
            </a:r>
          </a:p>
        </p:txBody>
      </p:sp>
      <p:cxnSp>
        <p:nvCxnSpPr>
          <p:cNvPr id="11" name="Straight Connector 10">
            <a:extLst>
              <a:ext uri="{FF2B5EF4-FFF2-40B4-BE49-F238E27FC236}">
                <a16:creationId xmlns:a16="http://schemas.microsoft.com/office/drawing/2014/main" id="{1354729C-DC90-1802-E2CE-E51957C3B5CC}"/>
              </a:ext>
            </a:extLst>
          </p:cNvPr>
          <p:cNvCxnSpPr/>
          <p:nvPr/>
        </p:nvCxnSpPr>
        <p:spPr>
          <a:xfrm>
            <a:off x="10123353" y="1169955"/>
            <a:ext cx="0" cy="3143964"/>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127147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D9170A4-1C53-C1B7-45B8-D4FF7ACA1616}"/>
              </a:ext>
            </a:extLst>
          </p:cNvPr>
          <p:cNvSpPr>
            <a:spLocks noGrp="1"/>
          </p:cNvSpPr>
          <p:nvPr>
            <p:ph type="title"/>
          </p:nvPr>
        </p:nvSpPr>
        <p:spPr/>
        <p:txBody>
          <a:bodyPr/>
          <a:lstStyle/>
          <a:p>
            <a:r>
              <a:rPr lang="en-US" dirty="0"/>
              <a:t>Solar Wind Polytropic Index Radial Variation</a:t>
            </a:r>
          </a:p>
        </p:txBody>
      </p:sp>
      <p:sp>
        <p:nvSpPr>
          <p:cNvPr id="3" name="Slide Number Placeholder 2">
            <a:extLst>
              <a:ext uri="{FF2B5EF4-FFF2-40B4-BE49-F238E27FC236}">
                <a16:creationId xmlns:a16="http://schemas.microsoft.com/office/drawing/2014/main" id="{38D80ED8-01EB-824E-986F-3BCDC41AC4B7}"/>
              </a:ext>
            </a:extLst>
          </p:cNvPr>
          <p:cNvSpPr>
            <a:spLocks noGrp="1"/>
          </p:cNvSpPr>
          <p:nvPr>
            <p:ph type="sldNum" sz="quarter" idx="12"/>
          </p:nvPr>
        </p:nvSpPr>
        <p:spPr/>
        <p:txBody>
          <a:bodyPr/>
          <a:lstStyle/>
          <a:p>
            <a:fld id="{5377F3EB-D5E3-A246-B565-246304C1E950}" type="slidenum">
              <a:rPr lang="en-US" smtClean="0"/>
              <a:t>55</a:t>
            </a:fld>
            <a:endParaRPr lang="en-US"/>
          </a:p>
        </p:txBody>
      </p:sp>
      <p:pic>
        <p:nvPicPr>
          <p:cNvPr id="5" name="Picture 4">
            <a:extLst>
              <a:ext uri="{FF2B5EF4-FFF2-40B4-BE49-F238E27FC236}">
                <a16:creationId xmlns:a16="http://schemas.microsoft.com/office/drawing/2014/main" id="{CEB2EF87-E1B3-177D-1EC9-5D4A4A8BACBD}"/>
              </a:ext>
            </a:extLst>
          </p:cNvPr>
          <p:cNvPicPr>
            <a:picLocks noChangeAspect="1"/>
          </p:cNvPicPr>
          <p:nvPr/>
        </p:nvPicPr>
        <p:blipFill>
          <a:blip r:embed="rId2"/>
          <a:stretch>
            <a:fillRect/>
          </a:stretch>
        </p:blipFill>
        <p:spPr>
          <a:xfrm>
            <a:off x="738579" y="690748"/>
            <a:ext cx="8888851" cy="5794941"/>
          </a:xfrm>
          <a:prstGeom prst="rect">
            <a:avLst/>
          </a:prstGeom>
        </p:spPr>
      </p:pic>
      <p:sp>
        <p:nvSpPr>
          <p:cNvPr id="7" name="TextBox 6">
            <a:extLst>
              <a:ext uri="{FF2B5EF4-FFF2-40B4-BE49-F238E27FC236}">
                <a16:creationId xmlns:a16="http://schemas.microsoft.com/office/drawing/2014/main" id="{FF9FC9D9-1376-5486-ABB1-7DF491411D54}"/>
              </a:ext>
            </a:extLst>
          </p:cNvPr>
          <p:cNvSpPr txBox="1"/>
          <p:nvPr/>
        </p:nvSpPr>
        <p:spPr>
          <a:xfrm>
            <a:off x="5622051" y="6292933"/>
            <a:ext cx="3648756" cy="461665"/>
          </a:xfrm>
          <a:prstGeom prst="rect">
            <a:avLst/>
          </a:prstGeom>
          <a:noFill/>
        </p:spPr>
        <p:txBody>
          <a:bodyPr wrap="none" rtlCol="0">
            <a:spAutoFit/>
          </a:bodyPr>
          <a:lstStyle/>
          <a:p>
            <a:r>
              <a:rPr lang="en-US" sz="2400" i="1" dirty="0" err="1">
                <a:latin typeface="Arial Narrow" panose="020B0604020202020204" pitchFamily="34" charset="0"/>
                <a:cs typeface="Arial Narrow" panose="020B0604020202020204" pitchFamily="34" charset="0"/>
              </a:rPr>
              <a:t>Livadiotis</a:t>
            </a:r>
            <a:r>
              <a:rPr lang="en-US" sz="2400" i="1" dirty="0">
                <a:latin typeface="Arial Narrow" panose="020B0604020202020204" pitchFamily="34" charset="0"/>
                <a:cs typeface="Arial Narrow" panose="020B0604020202020204" pitchFamily="34" charset="0"/>
              </a:rPr>
              <a:t> and McComas, 2023</a:t>
            </a:r>
          </a:p>
        </p:txBody>
      </p:sp>
    </p:spTree>
    <p:extLst>
      <p:ext uri="{BB962C8B-B14F-4D97-AF65-F5344CB8AC3E}">
        <p14:creationId xmlns:p14="http://schemas.microsoft.com/office/powerpoint/2010/main" val="32523742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04207-4578-BF4D-A6F7-7D2EF452CCB6}"/>
              </a:ext>
            </a:extLst>
          </p:cNvPr>
          <p:cNvSpPr>
            <a:spLocks noGrp="1"/>
          </p:cNvSpPr>
          <p:nvPr>
            <p:ph type="title"/>
          </p:nvPr>
        </p:nvSpPr>
        <p:spPr>
          <a:xfrm>
            <a:off x="195943" y="86462"/>
            <a:ext cx="11734800" cy="748795"/>
          </a:xfrm>
        </p:spPr>
        <p:txBody>
          <a:bodyPr>
            <a:normAutofit/>
          </a:bodyPr>
          <a:lstStyle/>
          <a:p>
            <a:pPr algn="ctr"/>
            <a:r>
              <a:rPr lang="en-US" sz="3600" b="1" dirty="0"/>
              <a:t>Few Missions Have Explored the Outer Heliosphere</a:t>
            </a:r>
          </a:p>
        </p:txBody>
      </p:sp>
      <p:sp>
        <p:nvSpPr>
          <p:cNvPr id="4" name="Slide Number Placeholder 3">
            <a:extLst>
              <a:ext uri="{FF2B5EF4-FFF2-40B4-BE49-F238E27FC236}">
                <a16:creationId xmlns:a16="http://schemas.microsoft.com/office/drawing/2014/main" id="{9D2DCCED-D7F5-694A-98C0-87A05F8EC7F1}"/>
              </a:ext>
            </a:extLst>
          </p:cNvPr>
          <p:cNvSpPr>
            <a:spLocks noGrp="1"/>
          </p:cNvSpPr>
          <p:nvPr>
            <p:ph type="sldNum" sz="quarter" idx="12"/>
          </p:nvPr>
        </p:nvSpPr>
        <p:spPr>
          <a:xfrm>
            <a:off x="8737600" y="7045667"/>
            <a:ext cx="2844800" cy="365125"/>
          </a:xfrm>
        </p:spPr>
        <p:txBody>
          <a:bodyPr/>
          <a:lstStyle/>
          <a:p>
            <a:fld id="{5377F3EB-D5E3-A246-B565-246304C1E950}" type="slidenum">
              <a:rPr lang="en-US" smtClean="0"/>
              <a:t>56</a:t>
            </a:fld>
            <a:endParaRPr lang="en-US"/>
          </a:p>
        </p:txBody>
      </p:sp>
      <p:pic>
        <p:nvPicPr>
          <p:cNvPr id="5" name="Picture 4">
            <a:extLst>
              <a:ext uri="{FF2B5EF4-FFF2-40B4-BE49-F238E27FC236}">
                <a16:creationId xmlns:a16="http://schemas.microsoft.com/office/drawing/2014/main" id="{5ECCF6BB-2CB6-4347-8FF1-3DFDFC892AC4}"/>
              </a:ext>
            </a:extLst>
          </p:cNvPr>
          <p:cNvPicPr>
            <a:picLocks noChangeAspect="1"/>
          </p:cNvPicPr>
          <p:nvPr/>
        </p:nvPicPr>
        <p:blipFill>
          <a:blip r:embed="rId2"/>
          <a:stretch>
            <a:fillRect/>
          </a:stretch>
        </p:blipFill>
        <p:spPr>
          <a:xfrm>
            <a:off x="1116" y="937487"/>
            <a:ext cx="4158509" cy="5279359"/>
          </a:xfrm>
          <a:prstGeom prst="rect">
            <a:avLst/>
          </a:prstGeom>
        </p:spPr>
      </p:pic>
      <p:sp>
        <p:nvSpPr>
          <p:cNvPr id="11" name="TextBox 10">
            <a:extLst>
              <a:ext uri="{FF2B5EF4-FFF2-40B4-BE49-F238E27FC236}">
                <a16:creationId xmlns:a16="http://schemas.microsoft.com/office/drawing/2014/main" id="{FDAAE357-0542-9A44-9A8C-DD48956A7CA4}"/>
              </a:ext>
            </a:extLst>
          </p:cNvPr>
          <p:cNvSpPr txBox="1"/>
          <p:nvPr/>
        </p:nvSpPr>
        <p:spPr>
          <a:xfrm>
            <a:off x="2003940" y="6248809"/>
            <a:ext cx="2155685" cy="420564"/>
          </a:xfrm>
          <a:prstGeom prst="rect">
            <a:avLst/>
          </a:prstGeom>
          <a:noFill/>
        </p:spPr>
        <p:txBody>
          <a:bodyPr wrap="square" rtlCol="0">
            <a:spAutoFit/>
          </a:bodyPr>
          <a:lstStyle/>
          <a:p>
            <a:r>
              <a:rPr lang="en-US" sz="2133" i="1" dirty="0">
                <a:latin typeface="Arial Narrow" panose="020B0604020202020204" pitchFamily="34" charset="0"/>
                <a:cs typeface="Arial Narrow" panose="020B0604020202020204" pitchFamily="34" charset="0"/>
              </a:rPr>
              <a:t>Elliott et al., 2016</a:t>
            </a:r>
          </a:p>
        </p:txBody>
      </p:sp>
      <p:sp>
        <p:nvSpPr>
          <p:cNvPr id="7" name="TextBox 6">
            <a:extLst>
              <a:ext uri="{FF2B5EF4-FFF2-40B4-BE49-F238E27FC236}">
                <a16:creationId xmlns:a16="http://schemas.microsoft.com/office/drawing/2014/main" id="{AC7B8E98-62B8-6842-8217-40DEC36F13EE}"/>
              </a:ext>
            </a:extLst>
          </p:cNvPr>
          <p:cNvSpPr txBox="1"/>
          <p:nvPr/>
        </p:nvSpPr>
        <p:spPr>
          <a:xfrm>
            <a:off x="5168122" y="6216845"/>
            <a:ext cx="2371162" cy="420564"/>
          </a:xfrm>
          <a:prstGeom prst="rect">
            <a:avLst/>
          </a:prstGeom>
          <a:noFill/>
        </p:spPr>
        <p:txBody>
          <a:bodyPr wrap="none" rtlCol="0">
            <a:spAutoFit/>
          </a:bodyPr>
          <a:lstStyle/>
          <a:p>
            <a:r>
              <a:rPr lang="en-US" sz="2133" i="1" dirty="0">
                <a:solidFill>
                  <a:schemeClr val="bg1"/>
                </a:solidFill>
                <a:latin typeface="Arial Narrow" panose="020B0604020202020204" pitchFamily="34" charset="0"/>
                <a:cs typeface="Arial Narrow" panose="020B0604020202020204" pitchFamily="34" charset="0"/>
              </a:rPr>
              <a:t>McComas et al., 2009</a:t>
            </a:r>
          </a:p>
        </p:txBody>
      </p:sp>
      <p:sp>
        <p:nvSpPr>
          <p:cNvPr id="13" name="Rectangle 12">
            <a:extLst>
              <a:ext uri="{FF2B5EF4-FFF2-40B4-BE49-F238E27FC236}">
                <a16:creationId xmlns:a16="http://schemas.microsoft.com/office/drawing/2014/main" id="{FB15885A-7028-A745-977F-9BCE4F0FB041}"/>
              </a:ext>
            </a:extLst>
          </p:cNvPr>
          <p:cNvSpPr/>
          <p:nvPr/>
        </p:nvSpPr>
        <p:spPr>
          <a:xfrm>
            <a:off x="4199757" y="4833036"/>
            <a:ext cx="7853475" cy="1836144"/>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r>
              <a:rPr lang="en-US" sz="2533" dirty="0">
                <a:latin typeface="Arial Narrow" panose="020B0604020202020204" pitchFamily="34" charset="0"/>
                <a:cs typeface="Arial Narrow" panose="020B0604020202020204" pitchFamily="34" charset="0"/>
              </a:rPr>
              <a:t>New Horizons is moving along the same longitude as Voyager 2, but remaining in the ecliptic headed towards the ENA Ribbon.</a:t>
            </a:r>
          </a:p>
          <a:p>
            <a:endParaRPr lang="en-US" sz="1200" dirty="0">
              <a:latin typeface="Arial Narrow" panose="020B0604020202020204" pitchFamily="34" charset="0"/>
              <a:cs typeface="Arial Narrow" panose="020B0604020202020204" pitchFamily="34" charset="0"/>
            </a:endParaRPr>
          </a:p>
          <a:p>
            <a:r>
              <a:rPr lang="en-US" sz="2533" dirty="0">
                <a:latin typeface="Arial Narrow" panose="020B0604020202020204" pitchFamily="34" charset="0"/>
                <a:cs typeface="Arial Narrow" panose="020B0604020202020204" pitchFamily="34" charset="0"/>
              </a:rPr>
              <a:t>New Horizons is currently the only spacecraft exploring the outer heliosphere and Kuiper Belt. </a:t>
            </a:r>
          </a:p>
        </p:txBody>
      </p:sp>
      <p:pic>
        <p:nvPicPr>
          <p:cNvPr id="14" name="Picture 13">
            <a:extLst>
              <a:ext uri="{FF2B5EF4-FFF2-40B4-BE49-F238E27FC236}">
                <a16:creationId xmlns:a16="http://schemas.microsoft.com/office/drawing/2014/main" id="{A5EE1E5A-74DB-FA3A-CE95-36DCE288A00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8179" t="1791" r="26069" b="7051"/>
          <a:stretch/>
        </p:blipFill>
        <p:spPr bwMode="auto">
          <a:xfrm>
            <a:off x="4857572" y="968418"/>
            <a:ext cx="6003117" cy="3831852"/>
          </a:xfrm>
          <a:prstGeom prst="rect">
            <a:avLst/>
          </a:prstGeom>
          <a:ln>
            <a:noFill/>
          </a:ln>
          <a:effectLst/>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A66679D4-48F7-622B-EC33-1A0129882F85}"/>
              </a:ext>
            </a:extLst>
          </p:cNvPr>
          <p:cNvSpPr txBox="1"/>
          <p:nvPr/>
        </p:nvSpPr>
        <p:spPr>
          <a:xfrm>
            <a:off x="9687362" y="3429000"/>
            <a:ext cx="2586181" cy="748795"/>
          </a:xfrm>
          <a:prstGeom prst="rect">
            <a:avLst/>
          </a:prstGeom>
          <a:noFill/>
        </p:spPr>
        <p:txBody>
          <a:bodyPr wrap="square" rtlCol="0">
            <a:spAutoFit/>
          </a:bodyPr>
          <a:lstStyle/>
          <a:p>
            <a:pPr algn="r"/>
            <a:r>
              <a:rPr lang="en-US" sz="2133" i="1" dirty="0">
                <a:latin typeface="Arial Narrow" panose="020B0604020202020204" pitchFamily="34" charset="0"/>
                <a:cs typeface="Arial Narrow" panose="020B0604020202020204" pitchFamily="34" charset="0"/>
              </a:rPr>
              <a:t>Adapted from McComas et al.,2009</a:t>
            </a:r>
          </a:p>
        </p:txBody>
      </p:sp>
    </p:spTree>
    <p:extLst>
      <p:ext uri="{BB962C8B-B14F-4D97-AF65-F5344CB8AC3E}">
        <p14:creationId xmlns:p14="http://schemas.microsoft.com/office/powerpoint/2010/main" val="800724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C12194-0799-F49E-3342-33F01DAA65A1}"/>
              </a:ext>
            </a:extLst>
          </p:cNvPr>
          <p:cNvPicPr>
            <a:picLocks noChangeAspect="1"/>
          </p:cNvPicPr>
          <p:nvPr/>
        </p:nvPicPr>
        <p:blipFill rotWithShape="1">
          <a:blip r:embed="rId3"/>
          <a:srcRect l="4723" t="10050" r="6196" b="7193"/>
          <a:stretch/>
        </p:blipFill>
        <p:spPr>
          <a:xfrm>
            <a:off x="366029" y="939231"/>
            <a:ext cx="4720704" cy="5675507"/>
          </a:xfrm>
          <a:prstGeom prst="rect">
            <a:avLst/>
          </a:prstGeom>
        </p:spPr>
      </p:pic>
      <p:sp>
        <p:nvSpPr>
          <p:cNvPr id="2" name="Title 1">
            <a:extLst>
              <a:ext uri="{FF2B5EF4-FFF2-40B4-BE49-F238E27FC236}">
                <a16:creationId xmlns:a16="http://schemas.microsoft.com/office/drawing/2014/main" id="{69AB8477-8923-BF66-6D62-AE7BE183002D}"/>
              </a:ext>
            </a:extLst>
          </p:cNvPr>
          <p:cNvSpPr>
            <a:spLocks noGrp="1"/>
          </p:cNvSpPr>
          <p:nvPr>
            <p:ph type="title"/>
          </p:nvPr>
        </p:nvSpPr>
        <p:spPr>
          <a:xfrm>
            <a:off x="858522" y="-22501"/>
            <a:ext cx="10814304" cy="677780"/>
          </a:xfrm>
        </p:spPr>
        <p:txBody>
          <a:bodyPr>
            <a:normAutofit/>
          </a:bodyPr>
          <a:lstStyle/>
          <a:p>
            <a:pPr algn="ctr"/>
            <a:r>
              <a:rPr lang="en-US" sz="3200" b="1" dirty="0"/>
              <a:t>Long Interval of Slow Steady Wind At New Horizons</a:t>
            </a:r>
            <a:endParaRPr lang="en-US" b="1" dirty="0"/>
          </a:p>
        </p:txBody>
      </p:sp>
      <p:sp>
        <p:nvSpPr>
          <p:cNvPr id="3" name="Content Placeholder 2">
            <a:extLst>
              <a:ext uri="{FF2B5EF4-FFF2-40B4-BE49-F238E27FC236}">
                <a16:creationId xmlns:a16="http://schemas.microsoft.com/office/drawing/2014/main" id="{08784B5B-9A2C-1226-FDDF-37CA75D0759E}"/>
              </a:ext>
            </a:extLst>
          </p:cNvPr>
          <p:cNvSpPr>
            <a:spLocks noGrp="1"/>
          </p:cNvSpPr>
          <p:nvPr>
            <p:ph idx="1"/>
          </p:nvPr>
        </p:nvSpPr>
        <p:spPr>
          <a:xfrm>
            <a:off x="5337018" y="919078"/>
            <a:ext cx="6488953" cy="5695660"/>
          </a:xfrm>
        </p:spPr>
        <p:txBody>
          <a:bodyPr>
            <a:normAutofit fontScale="85000" lnSpcReduction="20000"/>
          </a:bodyPr>
          <a:lstStyle/>
          <a:p>
            <a:pPr marL="380990" indent="-380990"/>
            <a:r>
              <a:rPr lang="en-US" sz="2933" dirty="0"/>
              <a:t>Interval of very slow wind at New Horizons from 2019 through early 2023.</a:t>
            </a:r>
          </a:p>
          <a:p>
            <a:pPr marL="380990" indent="-380990"/>
            <a:endParaRPr lang="en-US" sz="800" dirty="0"/>
          </a:p>
          <a:p>
            <a:pPr marL="380990" indent="-380990"/>
            <a:r>
              <a:rPr lang="en-US" sz="2933" dirty="0"/>
              <a:t>Began in late 2018 at solar minimum and continued into the early rising phase of the solar cycle until late 2022.</a:t>
            </a:r>
          </a:p>
          <a:p>
            <a:pPr marL="380990" indent="-380990"/>
            <a:endParaRPr lang="en-US" sz="800" dirty="0"/>
          </a:p>
          <a:p>
            <a:pPr marL="380990" indent="-380990"/>
            <a:endParaRPr lang="en-US" sz="800" dirty="0"/>
          </a:p>
          <a:p>
            <a:pPr marL="0" indent="0">
              <a:buNone/>
            </a:pPr>
            <a:r>
              <a:rPr lang="en-US" sz="3200" b="1" u="sng" dirty="0"/>
              <a:t>Source of Slow Wind:</a:t>
            </a:r>
          </a:p>
          <a:p>
            <a:pPr marL="380990" indent="-380990"/>
            <a:r>
              <a:rPr lang="en-US" sz="2933" dirty="0"/>
              <a:t>Not an indication of proximity to the termination shock.</a:t>
            </a:r>
          </a:p>
          <a:p>
            <a:pPr marL="380990" indent="-380990"/>
            <a:endParaRPr lang="en-US" sz="1200" dirty="0"/>
          </a:p>
          <a:p>
            <a:pPr marL="380990" indent="-380990"/>
            <a:r>
              <a:rPr lang="en-US" sz="2933" dirty="0"/>
              <a:t>Low current sheet tilt directed slow wind from coronal streamers towards New Horizons which was in the ecliptic.</a:t>
            </a:r>
          </a:p>
          <a:p>
            <a:pPr marL="380990" indent="-380990"/>
            <a:endParaRPr lang="en-US" sz="800" dirty="0"/>
          </a:p>
          <a:p>
            <a:pPr marL="380990" indent="-380990"/>
            <a:r>
              <a:rPr lang="en-US" sz="2933" dirty="0"/>
              <a:t>Amount of slowing owing to the pickup of interstellar material on par with Voyager 2.</a:t>
            </a:r>
          </a:p>
        </p:txBody>
      </p:sp>
      <p:sp>
        <p:nvSpPr>
          <p:cNvPr id="4" name="Slide Number Placeholder 3">
            <a:extLst>
              <a:ext uri="{FF2B5EF4-FFF2-40B4-BE49-F238E27FC236}">
                <a16:creationId xmlns:a16="http://schemas.microsoft.com/office/drawing/2014/main" id="{72FCEB75-876E-A419-96B0-C0D1BD86C614}"/>
              </a:ext>
            </a:extLst>
          </p:cNvPr>
          <p:cNvSpPr>
            <a:spLocks noGrp="1"/>
          </p:cNvSpPr>
          <p:nvPr>
            <p:ph type="sldNum" sz="quarter" idx="12"/>
          </p:nvPr>
        </p:nvSpPr>
        <p:spPr/>
        <p:txBody>
          <a:bodyPr/>
          <a:lstStyle/>
          <a:p>
            <a:fld id="{5377F3EB-D5E3-A246-B565-246304C1E950}" type="slidenum">
              <a:rPr lang="en-US" smtClean="0"/>
              <a:t>6</a:t>
            </a:fld>
            <a:endParaRPr lang="en-US"/>
          </a:p>
        </p:txBody>
      </p:sp>
      <p:sp>
        <p:nvSpPr>
          <p:cNvPr id="7" name="TextBox 6">
            <a:extLst>
              <a:ext uri="{FF2B5EF4-FFF2-40B4-BE49-F238E27FC236}">
                <a16:creationId xmlns:a16="http://schemas.microsoft.com/office/drawing/2014/main" id="{471AD890-021A-71B7-AB87-727FB8E3E399}"/>
              </a:ext>
            </a:extLst>
          </p:cNvPr>
          <p:cNvSpPr txBox="1"/>
          <p:nvPr/>
        </p:nvSpPr>
        <p:spPr>
          <a:xfrm>
            <a:off x="917975" y="1013553"/>
            <a:ext cx="1363084" cy="338554"/>
          </a:xfrm>
          <a:prstGeom prst="rect">
            <a:avLst/>
          </a:prstGeom>
          <a:noFill/>
        </p:spPr>
        <p:txBody>
          <a:bodyPr wrap="square" rtlCol="0">
            <a:spAutoFit/>
          </a:bodyPr>
          <a:lstStyle/>
          <a:p>
            <a:r>
              <a:rPr lang="en-US" sz="1600" dirty="0">
                <a:solidFill>
                  <a:srgbClr val="FF8001"/>
                </a:solidFill>
                <a:latin typeface="Arial Narrow" panose="020B0604020202020204" pitchFamily="34" charset="0"/>
                <a:cs typeface="Arial Narrow" panose="020B0604020202020204" pitchFamily="34" charset="0"/>
              </a:rPr>
              <a:t>New Horizons</a:t>
            </a:r>
            <a:r>
              <a:rPr lang="en-US" sz="1600" dirty="0">
                <a:solidFill>
                  <a:srgbClr val="1800F5"/>
                </a:solidFill>
                <a:latin typeface="Arial Narrow" panose="020B0604020202020204" pitchFamily="34" charset="0"/>
                <a:cs typeface="Arial Narrow" panose="020B0604020202020204" pitchFamily="34" charset="0"/>
              </a:rPr>
              <a:t>    </a:t>
            </a:r>
          </a:p>
        </p:txBody>
      </p:sp>
      <p:sp>
        <p:nvSpPr>
          <p:cNvPr id="11" name="TextBox 10">
            <a:extLst>
              <a:ext uri="{FF2B5EF4-FFF2-40B4-BE49-F238E27FC236}">
                <a16:creationId xmlns:a16="http://schemas.microsoft.com/office/drawing/2014/main" id="{BC0DE765-7030-AB37-718C-FDDA5E7B425F}"/>
              </a:ext>
            </a:extLst>
          </p:cNvPr>
          <p:cNvSpPr txBox="1"/>
          <p:nvPr/>
        </p:nvSpPr>
        <p:spPr>
          <a:xfrm rot="5400000">
            <a:off x="4498548" y="2167020"/>
            <a:ext cx="806631" cy="276999"/>
          </a:xfrm>
          <a:prstGeom prst="rect">
            <a:avLst/>
          </a:prstGeom>
          <a:noFill/>
        </p:spPr>
        <p:txBody>
          <a:bodyPr wrap="none" rtlCol="0">
            <a:spAutoFit/>
          </a:bodyPr>
          <a:lstStyle/>
          <a:p>
            <a:r>
              <a:rPr lang="en-US" sz="1200" dirty="0">
                <a:solidFill>
                  <a:srgbClr val="F600FF"/>
                </a:solidFill>
                <a:latin typeface="Arial Narrow" panose="020B0604020202020204" pitchFamily="34" charset="0"/>
                <a:cs typeface="Arial Narrow" panose="020B0604020202020204" pitchFamily="34" charset="0"/>
              </a:rPr>
              <a:t>400 km s</a:t>
            </a:r>
            <a:r>
              <a:rPr lang="en-US" sz="1200" baseline="30000" dirty="0">
                <a:solidFill>
                  <a:srgbClr val="F600FF"/>
                </a:solidFill>
                <a:latin typeface="Arial Narrow" panose="020B0604020202020204" pitchFamily="34" charset="0"/>
                <a:cs typeface="Arial Narrow" panose="020B0604020202020204" pitchFamily="34" charset="0"/>
              </a:rPr>
              <a:t>-1</a:t>
            </a:r>
            <a:r>
              <a:rPr lang="en-US" sz="1200" dirty="0">
                <a:solidFill>
                  <a:srgbClr val="F600FF"/>
                </a:solidFill>
                <a:latin typeface="Arial Narrow" panose="020B0604020202020204" pitchFamily="34" charset="0"/>
                <a:cs typeface="Arial Narrow" panose="020B0604020202020204" pitchFamily="34" charset="0"/>
              </a:rPr>
              <a:t> </a:t>
            </a:r>
          </a:p>
        </p:txBody>
      </p:sp>
      <p:sp>
        <p:nvSpPr>
          <p:cNvPr id="12" name="Rectangle 11">
            <a:extLst>
              <a:ext uri="{FF2B5EF4-FFF2-40B4-BE49-F238E27FC236}">
                <a16:creationId xmlns:a16="http://schemas.microsoft.com/office/drawing/2014/main" id="{141C2656-4AFB-719C-7EFC-0EA8BEBC3E3D}"/>
              </a:ext>
            </a:extLst>
          </p:cNvPr>
          <p:cNvSpPr/>
          <p:nvPr/>
        </p:nvSpPr>
        <p:spPr>
          <a:xfrm>
            <a:off x="3604919" y="3179284"/>
            <a:ext cx="1073131" cy="171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TextBox 14">
            <a:extLst>
              <a:ext uri="{FF2B5EF4-FFF2-40B4-BE49-F238E27FC236}">
                <a16:creationId xmlns:a16="http://schemas.microsoft.com/office/drawing/2014/main" id="{7F192003-39D5-09AD-659C-092F9B53678F}"/>
              </a:ext>
            </a:extLst>
          </p:cNvPr>
          <p:cNvSpPr txBox="1"/>
          <p:nvPr/>
        </p:nvSpPr>
        <p:spPr>
          <a:xfrm>
            <a:off x="819604" y="655279"/>
            <a:ext cx="5813785" cy="338554"/>
          </a:xfrm>
          <a:prstGeom prst="rect">
            <a:avLst/>
          </a:prstGeom>
          <a:noFill/>
        </p:spPr>
        <p:txBody>
          <a:bodyPr wrap="square" rtlCol="0">
            <a:spAutoFit/>
          </a:bodyPr>
          <a:lstStyle/>
          <a:p>
            <a:r>
              <a:rPr lang="en-US" sz="1600" dirty="0">
                <a:latin typeface="Arial Narrow" panose="020B0604020202020204" pitchFamily="34" charset="0"/>
                <a:cs typeface="Arial Narrow" panose="020B0604020202020204" pitchFamily="34" charset="0"/>
              </a:rPr>
              <a:t>10/23/2011 – 03/16/2024</a:t>
            </a:r>
          </a:p>
        </p:txBody>
      </p:sp>
      <p:sp>
        <p:nvSpPr>
          <p:cNvPr id="8" name="TextBox 7">
            <a:extLst>
              <a:ext uri="{FF2B5EF4-FFF2-40B4-BE49-F238E27FC236}">
                <a16:creationId xmlns:a16="http://schemas.microsoft.com/office/drawing/2014/main" id="{22CCEA76-DD18-70DF-BFA9-BEB041485C1C}"/>
              </a:ext>
            </a:extLst>
          </p:cNvPr>
          <p:cNvSpPr txBox="1"/>
          <p:nvPr/>
        </p:nvSpPr>
        <p:spPr>
          <a:xfrm>
            <a:off x="2116041" y="3100398"/>
            <a:ext cx="1226618" cy="318100"/>
          </a:xfrm>
          <a:prstGeom prst="rect">
            <a:avLst/>
          </a:prstGeom>
          <a:noFill/>
        </p:spPr>
        <p:txBody>
          <a:bodyPr wrap="none" rtlCol="0">
            <a:spAutoFit/>
          </a:bodyPr>
          <a:lstStyle/>
          <a:p>
            <a:r>
              <a:rPr lang="en-US" sz="1467" dirty="0">
                <a:solidFill>
                  <a:srgbClr val="F600FF"/>
                </a:solidFill>
                <a:latin typeface="Arial Narrow" panose="020B0604020202020204" pitchFamily="34" charset="0"/>
                <a:cs typeface="Arial Narrow" panose="020B0604020202020204" pitchFamily="34" charset="0"/>
              </a:rPr>
              <a:t>V &lt; 400 km s</a:t>
            </a:r>
            <a:r>
              <a:rPr lang="en-US" sz="1467" baseline="30000" dirty="0">
                <a:solidFill>
                  <a:srgbClr val="F600FF"/>
                </a:solidFill>
                <a:latin typeface="Arial Narrow" panose="020B0604020202020204" pitchFamily="34" charset="0"/>
                <a:cs typeface="Arial Narrow" panose="020B0604020202020204" pitchFamily="34" charset="0"/>
              </a:rPr>
              <a:t>-1</a:t>
            </a:r>
            <a:r>
              <a:rPr lang="en-US" sz="1467" dirty="0">
                <a:solidFill>
                  <a:srgbClr val="F600FF"/>
                </a:solidFill>
                <a:latin typeface="Arial Narrow" panose="020B0604020202020204" pitchFamily="34" charset="0"/>
                <a:cs typeface="Arial Narrow" panose="020B0604020202020204" pitchFamily="34" charset="0"/>
              </a:rPr>
              <a:t> </a:t>
            </a:r>
          </a:p>
        </p:txBody>
      </p:sp>
      <p:sp>
        <p:nvSpPr>
          <p:cNvPr id="17" name="TextBox 16">
            <a:extLst>
              <a:ext uri="{FF2B5EF4-FFF2-40B4-BE49-F238E27FC236}">
                <a16:creationId xmlns:a16="http://schemas.microsoft.com/office/drawing/2014/main" id="{A5FC79AD-984F-EFFF-ACE3-E4C1445DC2CA}"/>
              </a:ext>
            </a:extLst>
          </p:cNvPr>
          <p:cNvSpPr txBox="1"/>
          <p:nvPr/>
        </p:nvSpPr>
        <p:spPr>
          <a:xfrm>
            <a:off x="3324916" y="2856864"/>
            <a:ext cx="1470457" cy="453586"/>
          </a:xfrm>
          <a:prstGeom prst="rect">
            <a:avLst/>
          </a:prstGeom>
          <a:noFill/>
        </p:spPr>
        <p:txBody>
          <a:bodyPr wrap="square" rtlCol="0">
            <a:spAutoFit/>
          </a:bodyPr>
          <a:lstStyle/>
          <a:p>
            <a:pPr algn="r">
              <a:lnSpc>
                <a:spcPct val="80000"/>
              </a:lnSpc>
            </a:pPr>
            <a:r>
              <a:rPr lang="en-US" sz="1467" dirty="0">
                <a:solidFill>
                  <a:srgbClr val="002EFF"/>
                </a:solidFill>
                <a:latin typeface="Arial Narrow" panose="020B0604020202020204" pitchFamily="34" charset="0"/>
                <a:cs typeface="Arial Narrow" panose="020B0604020202020204" pitchFamily="34" charset="0"/>
              </a:rPr>
              <a:t>Speed</a:t>
            </a:r>
          </a:p>
          <a:p>
            <a:pPr algn="r">
              <a:lnSpc>
                <a:spcPct val="80000"/>
              </a:lnSpc>
            </a:pPr>
            <a:r>
              <a:rPr lang="en-US" sz="1467" dirty="0">
                <a:solidFill>
                  <a:srgbClr val="002EFF"/>
                </a:solidFill>
                <a:latin typeface="Arial Narrow" panose="020B0604020202020204" pitchFamily="34" charset="0"/>
                <a:cs typeface="Arial Narrow" panose="020B0604020202020204" pitchFamily="34" charset="0"/>
              </a:rPr>
              <a:t>Recovery</a:t>
            </a:r>
          </a:p>
        </p:txBody>
      </p:sp>
      <p:cxnSp>
        <p:nvCxnSpPr>
          <p:cNvPr id="20" name="Straight Arrow Connector 19">
            <a:extLst>
              <a:ext uri="{FF2B5EF4-FFF2-40B4-BE49-F238E27FC236}">
                <a16:creationId xmlns:a16="http://schemas.microsoft.com/office/drawing/2014/main" id="{8E35C9E9-4EEA-0643-703F-14BACA969002}"/>
              </a:ext>
            </a:extLst>
          </p:cNvPr>
          <p:cNvCxnSpPr>
            <a:cxnSpLocks/>
          </p:cNvCxnSpPr>
          <p:nvPr/>
        </p:nvCxnSpPr>
        <p:spPr>
          <a:xfrm flipH="1" flipV="1">
            <a:off x="4357990" y="2653102"/>
            <a:ext cx="51716" cy="276917"/>
          </a:xfrm>
          <a:prstGeom prst="straightConnector1">
            <a:avLst/>
          </a:prstGeom>
          <a:ln w="12700">
            <a:solidFill>
              <a:srgbClr val="002EFF"/>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A75A2E7C-56EF-B8B9-1D53-ED158DABC976}"/>
              </a:ext>
            </a:extLst>
          </p:cNvPr>
          <p:cNvSpPr/>
          <p:nvPr/>
        </p:nvSpPr>
        <p:spPr>
          <a:xfrm>
            <a:off x="3218123" y="3298326"/>
            <a:ext cx="1175243" cy="68053"/>
          </a:xfrm>
          <a:prstGeom prst="rect">
            <a:avLst/>
          </a:prstGeom>
          <a:solidFill>
            <a:srgbClr val="F6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1" name="TextBox 30">
            <a:extLst>
              <a:ext uri="{FF2B5EF4-FFF2-40B4-BE49-F238E27FC236}">
                <a16:creationId xmlns:a16="http://schemas.microsoft.com/office/drawing/2014/main" id="{21FF9757-1062-21B9-E40F-1FC47975D5D1}"/>
              </a:ext>
            </a:extLst>
          </p:cNvPr>
          <p:cNvSpPr txBox="1"/>
          <p:nvPr/>
        </p:nvSpPr>
        <p:spPr>
          <a:xfrm>
            <a:off x="2698425" y="5798563"/>
            <a:ext cx="1644099" cy="272960"/>
          </a:xfrm>
          <a:prstGeom prst="rect">
            <a:avLst/>
          </a:prstGeom>
          <a:noFill/>
        </p:spPr>
        <p:txBody>
          <a:bodyPr wrap="square" rtlCol="0">
            <a:spAutoFit/>
          </a:bodyPr>
          <a:lstStyle/>
          <a:p>
            <a:pPr algn="ctr">
              <a:lnSpc>
                <a:spcPct val="80000"/>
              </a:lnSpc>
            </a:pPr>
            <a:r>
              <a:rPr lang="en-US" sz="1467" dirty="0">
                <a:latin typeface="Arial Narrow" panose="020B0604020202020204" pitchFamily="34" charset="0"/>
                <a:cs typeface="Arial Narrow" panose="020B0604020202020204" pitchFamily="34" charset="0"/>
              </a:rPr>
              <a:t>Mini Tilt</a:t>
            </a:r>
          </a:p>
        </p:txBody>
      </p:sp>
      <p:sp>
        <p:nvSpPr>
          <p:cNvPr id="36" name="TextBox 35">
            <a:extLst>
              <a:ext uri="{FF2B5EF4-FFF2-40B4-BE49-F238E27FC236}">
                <a16:creationId xmlns:a16="http://schemas.microsoft.com/office/drawing/2014/main" id="{61195415-7C9C-5042-B03B-DE33CB2E5EE4}"/>
              </a:ext>
            </a:extLst>
          </p:cNvPr>
          <p:cNvSpPr txBox="1"/>
          <p:nvPr/>
        </p:nvSpPr>
        <p:spPr>
          <a:xfrm>
            <a:off x="2436911" y="5513074"/>
            <a:ext cx="1804436" cy="272960"/>
          </a:xfrm>
          <a:prstGeom prst="rect">
            <a:avLst/>
          </a:prstGeom>
          <a:noFill/>
        </p:spPr>
        <p:txBody>
          <a:bodyPr wrap="square" rtlCol="0">
            <a:spAutoFit/>
          </a:bodyPr>
          <a:lstStyle/>
          <a:p>
            <a:pPr algn="r">
              <a:lnSpc>
                <a:spcPct val="80000"/>
              </a:lnSpc>
            </a:pPr>
            <a:r>
              <a:rPr lang="en-US" sz="1467" dirty="0">
                <a:solidFill>
                  <a:srgbClr val="002EFF"/>
                </a:solidFill>
                <a:latin typeface="Arial Narrow" panose="020B0604020202020204" pitchFamily="34" charset="0"/>
                <a:cs typeface="Arial Narrow" panose="020B0604020202020204" pitchFamily="34" charset="0"/>
              </a:rPr>
              <a:t>Tilt Angle Recovery</a:t>
            </a:r>
          </a:p>
        </p:txBody>
      </p:sp>
      <p:cxnSp>
        <p:nvCxnSpPr>
          <p:cNvPr id="37" name="Straight Arrow Connector 36">
            <a:extLst>
              <a:ext uri="{FF2B5EF4-FFF2-40B4-BE49-F238E27FC236}">
                <a16:creationId xmlns:a16="http://schemas.microsoft.com/office/drawing/2014/main" id="{283040D1-43B2-9C0B-7810-9B9401C7484B}"/>
              </a:ext>
            </a:extLst>
          </p:cNvPr>
          <p:cNvCxnSpPr>
            <a:cxnSpLocks/>
          </p:cNvCxnSpPr>
          <p:nvPr/>
        </p:nvCxnSpPr>
        <p:spPr>
          <a:xfrm>
            <a:off x="3808359" y="5738105"/>
            <a:ext cx="233359" cy="120915"/>
          </a:xfrm>
          <a:prstGeom prst="straightConnector1">
            <a:avLst/>
          </a:prstGeom>
          <a:ln w="12700">
            <a:solidFill>
              <a:srgbClr val="002EFF"/>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Triangle 42">
            <a:extLst>
              <a:ext uri="{FF2B5EF4-FFF2-40B4-BE49-F238E27FC236}">
                <a16:creationId xmlns:a16="http://schemas.microsoft.com/office/drawing/2014/main" id="{AD25909B-EEBE-9768-1C5A-624690FED334}"/>
              </a:ext>
            </a:extLst>
          </p:cNvPr>
          <p:cNvSpPr>
            <a:spLocks noChangeAspect="1"/>
          </p:cNvSpPr>
          <p:nvPr/>
        </p:nvSpPr>
        <p:spPr>
          <a:xfrm rot="10800000">
            <a:off x="4532719" y="1729179"/>
            <a:ext cx="60960" cy="120927"/>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4" name="TextBox 43">
            <a:extLst>
              <a:ext uri="{FF2B5EF4-FFF2-40B4-BE49-F238E27FC236}">
                <a16:creationId xmlns:a16="http://schemas.microsoft.com/office/drawing/2014/main" id="{08FE556F-F143-DAAD-E958-0A8BD753AD8C}"/>
              </a:ext>
            </a:extLst>
          </p:cNvPr>
          <p:cNvSpPr txBox="1"/>
          <p:nvPr/>
        </p:nvSpPr>
        <p:spPr>
          <a:xfrm>
            <a:off x="3631155" y="1311345"/>
            <a:ext cx="1179056" cy="453586"/>
          </a:xfrm>
          <a:prstGeom prst="rect">
            <a:avLst/>
          </a:prstGeom>
          <a:noFill/>
        </p:spPr>
        <p:txBody>
          <a:bodyPr wrap="square" rtlCol="0">
            <a:spAutoFit/>
          </a:bodyPr>
          <a:lstStyle/>
          <a:p>
            <a:pPr algn="r">
              <a:lnSpc>
                <a:spcPct val="80000"/>
              </a:lnSpc>
            </a:pPr>
            <a:r>
              <a:rPr lang="en-US" sz="1467" dirty="0">
                <a:latin typeface="Arial Narrow" panose="020B0604020202020204" pitchFamily="34" charset="0"/>
                <a:cs typeface="Arial Narrow" panose="020B0604020202020204" pitchFamily="34" charset="0"/>
              </a:rPr>
              <a:t>Local </a:t>
            </a:r>
          </a:p>
          <a:p>
            <a:pPr algn="r">
              <a:lnSpc>
                <a:spcPct val="80000"/>
              </a:lnSpc>
            </a:pPr>
            <a:r>
              <a:rPr lang="en-US" sz="1467" dirty="0">
                <a:latin typeface="Arial Narrow" panose="020B0604020202020204" pitchFamily="34" charset="0"/>
                <a:cs typeface="Arial Narrow" panose="020B0604020202020204" pitchFamily="34" charset="0"/>
              </a:rPr>
              <a:t>Max Speed</a:t>
            </a:r>
          </a:p>
        </p:txBody>
      </p:sp>
      <p:sp>
        <p:nvSpPr>
          <p:cNvPr id="51" name="TextBox 50">
            <a:extLst>
              <a:ext uri="{FF2B5EF4-FFF2-40B4-BE49-F238E27FC236}">
                <a16:creationId xmlns:a16="http://schemas.microsoft.com/office/drawing/2014/main" id="{C5BF2E7C-D1EA-E1F6-7BAD-9E9A8E0C00DC}"/>
              </a:ext>
            </a:extLst>
          </p:cNvPr>
          <p:cNvSpPr txBox="1"/>
          <p:nvPr/>
        </p:nvSpPr>
        <p:spPr>
          <a:xfrm>
            <a:off x="2876567" y="5286015"/>
            <a:ext cx="2183037" cy="272960"/>
          </a:xfrm>
          <a:prstGeom prst="rect">
            <a:avLst/>
          </a:prstGeom>
          <a:noFill/>
        </p:spPr>
        <p:txBody>
          <a:bodyPr wrap="square" rtlCol="0">
            <a:spAutoFit/>
          </a:bodyPr>
          <a:lstStyle/>
          <a:p>
            <a:pPr algn="ctr">
              <a:lnSpc>
                <a:spcPct val="80000"/>
              </a:lnSpc>
            </a:pPr>
            <a:r>
              <a:rPr lang="en-US" sz="1467" dirty="0">
                <a:latin typeface="Arial Narrow" panose="020B0604020202020204" pitchFamily="34" charset="0"/>
                <a:cs typeface="Arial Narrow" panose="020B0604020202020204" pitchFamily="34" charset="0"/>
              </a:rPr>
              <a:t>Max Tilt</a:t>
            </a:r>
          </a:p>
        </p:txBody>
      </p:sp>
      <p:sp>
        <p:nvSpPr>
          <p:cNvPr id="52" name="Triangle 51">
            <a:extLst>
              <a:ext uri="{FF2B5EF4-FFF2-40B4-BE49-F238E27FC236}">
                <a16:creationId xmlns:a16="http://schemas.microsoft.com/office/drawing/2014/main" id="{3EDEFADA-C893-1D98-EBCC-7BF35AC13E43}"/>
              </a:ext>
            </a:extLst>
          </p:cNvPr>
          <p:cNvSpPr>
            <a:spLocks noChangeAspect="1"/>
          </p:cNvSpPr>
          <p:nvPr/>
        </p:nvSpPr>
        <p:spPr>
          <a:xfrm>
            <a:off x="3753989" y="3032150"/>
            <a:ext cx="60960" cy="120927"/>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3" name="Triangle 52">
            <a:extLst>
              <a:ext uri="{FF2B5EF4-FFF2-40B4-BE49-F238E27FC236}">
                <a16:creationId xmlns:a16="http://schemas.microsoft.com/office/drawing/2014/main" id="{767F1FDB-5BC2-6BEA-209D-437BEAD7767B}"/>
              </a:ext>
            </a:extLst>
          </p:cNvPr>
          <p:cNvSpPr>
            <a:spLocks noChangeAspect="1"/>
          </p:cNvSpPr>
          <p:nvPr/>
        </p:nvSpPr>
        <p:spPr>
          <a:xfrm rot="10800000">
            <a:off x="4269911" y="5352870"/>
            <a:ext cx="48768" cy="96741"/>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4" name="Triangle 53">
            <a:extLst>
              <a:ext uri="{FF2B5EF4-FFF2-40B4-BE49-F238E27FC236}">
                <a16:creationId xmlns:a16="http://schemas.microsoft.com/office/drawing/2014/main" id="{62C18A6A-E572-2309-5701-847D4F23ADE7}"/>
              </a:ext>
            </a:extLst>
          </p:cNvPr>
          <p:cNvSpPr>
            <a:spLocks noChangeAspect="1"/>
          </p:cNvSpPr>
          <p:nvPr/>
        </p:nvSpPr>
        <p:spPr>
          <a:xfrm rot="10800000">
            <a:off x="3532583" y="6022094"/>
            <a:ext cx="48768" cy="96741"/>
          </a:xfrm>
          <a:prstGeom prst="triangl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5" name="TextBox 54">
            <a:extLst>
              <a:ext uri="{FF2B5EF4-FFF2-40B4-BE49-F238E27FC236}">
                <a16:creationId xmlns:a16="http://schemas.microsoft.com/office/drawing/2014/main" id="{84B4E978-40E9-9777-9024-F4B01D1F3BFD}"/>
              </a:ext>
            </a:extLst>
          </p:cNvPr>
          <p:cNvSpPr txBox="1"/>
          <p:nvPr/>
        </p:nvSpPr>
        <p:spPr>
          <a:xfrm>
            <a:off x="2635564" y="2969303"/>
            <a:ext cx="1471469" cy="272960"/>
          </a:xfrm>
          <a:prstGeom prst="rect">
            <a:avLst/>
          </a:prstGeom>
          <a:noFill/>
        </p:spPr>
        <p:txBody>
          <a:bodyPr wrap="square" rtlCol="0">
            <a:spAutoFit/>
          </a:bodyPr>
          <a:lstStyle/>
          <a:p>
            <a:pPr algn="ctr">
              <a:lnSpc>
                <a:spcPct val="80000"/>
              </a:lnSpc>
            </a:pPr>
            <a:r>
              <a:rPr lang="en-US" sz="1467" dirty="0">
                <a:latin typeface="Arial Narrow" panose="020B0604020202020204" pitchFamily="34" charset="0"/>
                <a:cs typeface="Arial Narrow" panose="020B0604020202020204" pitchFamily="34" charset="0"/>
              </a:rPr>
              <a:t>Min Speed</a:t>
            </a:r>
          </a:p>
        </p:txBody>
      </p:sp>
      <p:sp>
        <p:nvSpPr>
          <p:cNvPr id="57" name="TextBox 56">
            <a:extLst>
              <a:ext uri="{FF2B5EF4-FFF2-40B4-BE49-F238E27FC236}">
                <a16:creationId xmlns:a16="http://schemas.microsoft.com/office/drawing/2014/main" id="{40476A53-82C1-7524-ED8C-2403149422CC}"/>
              </a:ext>
            </a:extLst>
          </p:cNvPr>
          <p:cNvSpPr txBox="1"/>
          <p:nvPr/>
        </p:nvSpPr>
        <p:spPr>
          <a:xfrm>
            <a:off x="1386141" y="7086831"/>
            <a:ext cx="1184107" cy="461665"/>
          </a:xfrm>
          <a:prstGeom prst="rect">
            <a:avLst/>
          </a:prstGeom>
          <a:noFill/>
        </p:spPr>
        <p:txBody>
          <a:bodyPr wrap="none" rtlCol="0">
            <a:spAutoFit/>
          </a:bodyPr>
          <a:lstStyle/>
          <a:p>
            <a:r>
              <a:rPr lang="en-US" sz="2400" dirty="0"/>
              <a:t>Figure 7</a:t>
            </a:r>
          </a:p>
        </p:txBody>
      </p:sp>
      <p:sp>
        <p:nvSpPr>
          <p:cNvPr id="5" name="TextBox 4">
            <a:extLst>
              <a:ext uri="{FF2B5EF4-FFF2-40B4-BE49-F238E27FC236}">
                <a16:creationId xmlns:a16="http://schemas.microsoft.com/office/drawing/2014/main" id="{F2EE3D2D-B5DC-AF31-BDEE-3594C62D63F3}"/>
              </a:ext>
            </a:extLst>
          </p:cNvPr>
          <p:cNvSpPr txBox="1"/>
          <p:nvPr/>
        </p:nvSpPr>
        <p:spPr>
          <a:xfrm>
            <a:off x="3186640" y="2162072"/>
            <a:ext cx="1367682" cy="253916"/>
          </a:xfrm>
          <a:prstGeom prst="rect">
            <a:avLst/>
          </a:prstGeom>
          <a:noFill/>
        </p:spPr>
        <p:txBody>
          <a:bodyPr wrap="square" rtlCol="0">
            <a:spAutoFit/>
          </a:bodyPr>
          <a:lstStyle/>
          <a:p>
            <a:r>
              <a:rPr lang="en-US" sz="1050" dirty="0">
                <a:solidFill>
                  <a:srgbClr val="F600FF"/>
                </a:solidFill>
                <a:latin typeface="Arial Narrow" panose="020B0604020202020204" pitchFamily="34" charset="0"/>
                <a:cs typeface="Arial Narrow" panose="020B0604020202020204" pitchFamily="34" charset="0"/>
              </a:rPr>
              <a:t>Min 25.5% &lt; 400 km s</a:t>
            </a:r>
            <a:r>
              <a:rPr lang="en-US" sz="1050" baseline="30000" dirty="0">
                <a:solidFill>
                  <a:srgbClr val="F600FF"/>
                </a:solidFill>
                <a:latin typeface="Arial Narrow" panose="020B0604020202020204" pitchFamily="34" charset="0"/>
                <a:cs typeface="Arial Narrow" panose="020B0604020202020204" pitchFamily="34" charset="0"/>
              </a:rPr>
              <a:t>-1</a:t>
            </a:r>
            <a:r>
              <a:rPr lang="en-US" sz="1050" dirty="0">
                <a:solidFill>
                  <a:srgbClr val="F600FF"/>
                </a:solidFill>
                <a:latin typeface="Arial Narrow" panose="020B0604020202020204" pitchFamily="34" charset="0"/>
                <a:cs typeface="Arial Narrow" panose="020B0604020202020204" pitchFamily="34" charset="0"/>
              </a:rPr>
              <a:t> </a:t>
            </a:r>
          </a:p>
        </p:txBody>
      </p:sp>
      <p:cxnSp>
        <p:nvCxnSpPr>
          <p:cNvPr id="6" name="Straight Connector 5">
            <a:extLst>
              <a:ext uri="{FF2B5EF4-FFF2-40B4-BE49-F238E27FC236}">
                <a16:creationId xmlns:a16="http://schemas.microsoft.com/office/drawing/2014/main" id="{FB4FAB21-488A-E9A6-C376-E4D5693CB2BD}"/>
              </a:ext>
            </a:extLst>
          </p:cNvPr>
          <p:cNvCxnSpPr>
            <a:cxnSpLocks/>
          </p:cNvCxnSpPr>
          <p:nvPr/>
        </p:nvCxnSpPr>
        <p:spPr>
          <a:xfrm>
            <a:off x="3759025" y="2336392"/>
            <a:ext cx="0" cy="486779"/>
          </a:xfrm>
          <a:prstGeom prst="line">
            <a:avLst/>
          </a:prstGeom>
          <a:ln w="15875">
            <a:solidFill>
              <a:srgbClr val="F600FF"/>
            </a:solidFill>
            <a:tailEnd type="stealt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586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4A76D98C-9AB8-BBD1-23BD-2F34FE09935B}"/>
              </a:ext>
            </a:extLst>
          </p:cNvPr>
          <p:cNvPicPr>
            <a:picLocks noChangeAspect="1"/>
          </p:cNvPicPr>
          <p:nvPr/>
        </p:nvPicPr>
        <p:blipFill rotWithShape="1">
          <a:blip r:embed="rId3"/>
          <a:srcRect l="8274" t="2868" r="5296" b="40546"/>
          <a:stretch/>
        </p:blipFill>
        <p:spPr>
          <a:xfrm>
            <a:off x="1056111" y="1563207"/>
            <a:ext cx="7680960" cy="3885736"/>
          </a:xfrm>
          <a:prstGeom prst="rect">
            <a:avLst/>
          </a:prstGeom>
          <a:ln>
            <a:noFill/>
          </a:ln>
        </p:spPr>
      </p:pic>
      <p:sp>
        <p:nvSpPr>
          <p:cNvPr id="2" name="Title 1">
            <a:extLst>
              <a:ext uri="{FF2B5EF4-FFF2-40B4-BE49-F238E27FC236}">
                <a16:creationId xmlns:a16="http://schemas.microsoft.com/office/drawing/2014/main" id="{621A7EDA-6A61-3C20-9074-A7A4EFA7CA82}"/>
              </a:ext>
            </a:extLst>
          </p:cNvPr>
          <p:cNvSpPr>
            <a:spLocks noGrp="1"/>
          </p:cNvSpPr>
          <p:nvPr>
            <p:ph type="title"/>
          </p:nvPr>
        </p:nvSpPr>
        <p:spPr>
          <a:xfrm>
            <a:off x="609600" y="14227"/>
            <a:ext cx="10972800" cy="677780"/>
          </a:xfrm>
        </p:spPr>
        <p:txBody>
          <a:bodyPr>
            <a:normAutofit fontScale="90000"/>
          </a:bodyPr>
          <a:lstStyle/>
          <a:p>
            <a:pPr algn="ctr"/>
            <a:r>
              <a:rPr lang="en-US" b="1" dirty="0"/>
              <a:t>OMNI Speed Measurements at 1 au</a:t>
            </a:r>
          </a:p>
        </p:txBody>
      </p:sp>
      <p:sp>
        <p:nvSpPr>
          <p:cNvPr id="4" name="Slide Number Placeholder 3">
            <a:extLst>
              <a:ext uri="{FF2B5EF4-FFF2-40B4-BE49-F238E27FC236}">
                <a16:creationId xmlns:a16="http://schemas.microsoft.com/office/drawing/2014/main" id="{0F7805BC-C46C-6BA7-2926-118D1F5A0498}"/>
              </a:ext>
            </a:extLst>
          </p:cNvPr>
          <p:cNvSpPr>
            <a:spLocks noGrp="1"/>
          </p:cNvSpPr>
          <p:nvPr>
            <p:ph type="sldNum" sz="quarter" idx="12"/>
          </p:nvPr>
        </p:nvSpPr>
        <p:spPr/>
        <p:txBody>
          <a:bodyPr/>
          <a:lstStyle/>
          <a:p>
            <a:fld id="{5377F3EB-D5E3-A246-B565-246304C1E950}" type="slidenum">
              <a:rPr lang="en-US" smtClean="0"/>
              <a:t>7</a:t>
            </a:fld>
            <a:endParaRPr lang="en-US" dirty="0"/>
          </a:p>
        </p:txBody>
      </p:sp>
      <p:sp>
        <p:nvSpPr>
          <p:cNvPr id="32" name="TextBox 31">
            <a:extLst>
              <a:ext uri="{FF2B5EF4-FFF2-40B4-BE49-F238E27FC236}">
                <a16:creationId xmlns:a16="http://schemas.microsoft.com/office/drawing/2014/main" id="{36185F0C-8205-D05E-A495-EED397B3534C}"/>
              </a:ext>
            </a:extLst>
          </p:cNvPr>
          <p:cNvSpPr txBox="1"/>
          <p:nvPr/>
        </p:nvSpPr>
        <p:spPr>
          <a:xfrm>
            <a:off x="9104862" y="893427"/>
            <a:ext cx="3021543" cy="5713359"/>
          </a:xfrm>
          <a:prstGeom prst="rect">
            <a:avLst/>
          </a:prstGeom>
          <a:noFill/>
        </p:spPr>
        <p:txBody>
          <a:bodyPr wrap="square">
            <a:spAutoFit/>
          </a:bodyPr>
          <a:lstStyle/>
          <a:p>
            <a:pPr marL="256026" indent="-256026">
              <a:buFont typeface="Arial" panose="020B0604020202020204" pitchFamily="34" charset="0"/>
              <a:buChar char="•"/>
            </a:pPr>
            <a:r>
              <a:rPr lang="en-US" sz="2133" dirty="0">
                <a:latin typeface="Arial Narrow" panose="020B0604020202020204" pitchFamily="34" charset="0"/>
                <a:cs typeface="Arial Narrow" panose="020B0604020202020204" pitchFamily="34" charset="0"/>
              </a:rPr>
              <a:t>1 hour averages black.</a:t>
            </a:r>
          </a:p>
          <a:p>
            <a:pPr marL="256026" indent="-256026">
              <a:buFont typeface="Arial" panose="020B0604020202020204" pitchFamily="34" charset="0"/>
              <a:buChar char="•"/>
            </a:pPr>
            <a:endParaRPr lang="en-US" sz="800" dirty="0">
              <a:latin typeface="Arial Narrow" panose="020B0604020202020204" pitchFamily="34" charset="0"/>
              <a:cs typeface="Arial Narrow" panose="020B0604020202020204" pitchFamily="34" charset="0"/>
            </a:endParaRPr>
          </a:p>
          <a:p>
            <a:pPr marL="256026" indent="-256026">
              <a:buFont typeface="Arial" panose="020B0604020202020204" pitchFamily="34" charset="0"/>
              <a:buChar char="•"/>
            </a:pPr>
            <a:r>
              <a:rPr lang="en-US" sz="2133" dirty="0">
                <a:solidFill>
                  <a:srgbClr val="02FD8B"/>
                </a:solidFill>
                <a:latin typeface="Arial Narrow" panose="020B0604020202020204" pitchFamily="34" charset="0"/>
                <a:cs typeface="Arial Narrow" panose="020B0604020202020204" pitchFamily="34" charset="0"/>
              </a:rPr>
              <a:t>Green</a:t>
            </a:r>
            <a:r>
              <a:rPr lang="en-US" sz="2133" dirty="0">
                <a:latin typeface="Arial Narrow" panose="020B0604020202020204" pitchFamily="34" charset="0"/>
                <a:cs typeface="Arial Narrow" panose="020B0604020202020204" pitchFamily="34" charset="0"/>
              </a:rPr>
              <a:t> and </a:t>
            </a:r>
            <a:r>
              <a:rPr lang="en-US" sz="2133" dirty="0">
                <a:solidFill>
                  <a:srgbClr val="A090F0"/>
                </a:solidFill>
                <a:latin typeface="Arial Narrow" panose="020B0604020202020204" pitchFamily="34" charset="0"/>
                <a:cs typeface="Arial Narrow" panose="020B0604020202020204" pitchFamily="34" charset="0"/>
              </a:rPr>
              <a:t>purple </a:t>
            </a:r>
            <a:r>
              <a:rPr lang="en-US" sz="2133" dirty="0">
                <a:latin typeface="Arial Narrow" panose="020B0604020202020204" pitchFamily="34" charset="0"/>
                <a:cs typeface="Arial Narrow" panose="020B0604020202020204" pitchFamily="34" charset="0"/>
              </a:rPr>
              <a:t>are running solar rotation averages (25.38 days) where </a:t>
            </a:r>
            <a:r>
              <a:rPr lang="en-US" sz="2133" dirty="0">
                <a:solidFill>
                  <a:srgbClr val="A090F0"/>
                </a:solidFill>
                <a:latin typeface="Arial Narrow" panose="020B0604020202020204" pitchFamily="34" charset="0"/>
                <a:cs typeface="Arial Narrow" panose="020B0604020202020204" pitchFamily="34" charset="0"/>
              </a:rPr>
              <a:t>purple</a:t>
            </a:r>
            <a:r>
              <a:rPr lang="en-US" sz="2133" dirty="0">
                <a:latin typeface="Arial Narrow" panose="020B0604020202020204" pitchFamily="34" charset="0"/>
                <a:cs typeface="Arial Narrow" panose="020B0604020202020204" pitchFamily="34" charset="0"/>
              </a:rPr>
              <a:t> indicates NH &amp; ACE are within +/- 45º.</a:t>
            </a:r>
          </a:p>
          <a:p>
            <a:pPr marL="256026" indent="-256026">
              <a:buFont typeface="Arial" panose="020B0604020202020204" pitchFamily="34" charset="0"/>
              <a:buChar char="•"/>
            </a:pPr>
            <a:endParaRPr lang="en-US" sz="800" dirty="0">
              <a:latin typeface="Arial Narrow" panose="020B0604020202020204" pitchFamily="34" charset="0"/>
              <a:cs typeface="Arial Narrow" panose="020B0604020202020204" pitchFamily="34" charset="0"/>
            </a:endParaRPr>
          </a:p>
          <a:p>
            <a:pPr marL="256026" indent="-256026">
              <a:buFont typeface="Arial" panose="020B0604020202020204" pitchFamily="34" charset="0"/>
              <a:buChar char="•"/>
            </a:pPr>
            <a:r>
              <a:rPr lang="en-US" sz="2133" dirty="0">
                <a:latin typeface="Arial Narrow" panose="020B0604020202020204" pitchFamily="34" charset="0"/>
                <a:cs typeface="Arial Narrow" panose="020B0604020202020204" pitchFamily="34" charset="0"/>
              </a:rPr>
              <a:t>OMNI observations at L1 near Earth (1 au) indicate the average solar wind speed decreased in 2018 and stayed low until late 2022.</a:t>
            </a:r>
          </a:p>
          <a:p>
            <a:pPr marL="256026" indent="-256026">
              <a:buFont typeface="Arial" panose="020B0604020202020204" pitchFamily="34" charset="0"/>
              <a:buChar char="•"/>
            </a:pPr>
            <a:endParaRPr lang="en-US" sz="800" dirty="0">
              <a:latin typeface="Arial Narrow" panose="020B0604020202020204" pitchFamily="34" charset="0"/>
              <a:cs typeface="Arial Narrow" panose="020B0604020202020204" pitchFamily="34" charset="0"/>
            </a:endParaRPr>
          </a:p>
          <a:p>
            <a:pPr marL="256026" indent="-256026">
              <a:buFont typeface="Arial" panose="020B0604020202020204" pitchFamily="34" charset="0"/>
              <a:buChar char="•"/>
            </a:pPr>
            <a:r>
              <a:rPr lang="en-US" sz="2133" dirty="0">
                <a:latin typeface="Arial Narrow" panose="020B0604020202020204" pitchFamily="34" charset="0"/>
                <a:cs typeface="Arial Narrow" panose="020B0604020202020204" pitchFamily="34" charset="0"/>
              </a:rPr>
              <a:t>From late 2022 through July of 2023 the wind speed increased.</a:t>
            </a:r>
          </a:p>
        </p:txBody>
      </p:sp>
      <p:sp>
        <p:nvSpPr>
          <p:cNvPr id="34" name="TextBox 33">
            <a:extLst>
              <a:ext uri="{FF2B5EF4-FFF2-40B4-BE49-F238E27FC236}">
                <a16:creationId xmlns:a16="http://schemas.microsoft.com/office/drawing/2014/main" id="{7AE22188-1125-C671-F732-55F8393BFD37}"/>
              </a:ext>
            </a:extLst>
          </p:cNvPr>
          <p:cNvSpPr txBox="1"/>
          <p:nvPr/>
        </p:nvSpPr>
        <p:spPr>
          <a:xfrm>
            <a:off x="169729" y="6169357"/>
            <a:ext cx="8248299" cy="461665"/>
          </a:xfrm>
          <a:prstGeom prst="rect">
            <a:avLst/>
          </a:prstGeom>
          <a:noFill/>
        </p:spPr>
        <p:txBody>
          <a:bodyPr wrap="square">
            <a:spAutoFit/>
          </a:bodyPr>
          <a:lstStyle/>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Many structures merge prior to reaching the outer heliosphere.</a:t>
            </a:r>
          </a:p>
        </p:txBody>
      </p:sp>
      <p:sp>
        <p:nvSpPr>
          <p:cNvPr id="7" name="TextBox 6">
            <a:extLst>
              <a:ext uri="{FF2B5EF4-FFF2-40B4-BE49-F238E27FC236}">
                <a16:creationId xmlns:a16="http://schemas.microsoft.com/office/drawing/2014/main" id="{4163879B-63F6-F030-C98C-728FAA55D42B}"/>
              </a:ext>
            </a:extLst>
          </p:cNvPr>
          <p:cNvSpPr txBox="1"/>
          <p:nvPr/>
        </p:nvSpPr>
        <p:spPr>
          <a:xfrm>
            <a:off x="876426" y="5329149"/>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2012</a:t>
            </a:r>
          </a:p>
        </p:txBody>
      </p:sp>
      <p:sp>
        <p:nvSpPr>
          <p:cNvPr id="8" name="TextBox 7">
            <a:extLst>
              <a:ext uri="{FF2B5EF4-FFF2-40B4-BE49-F238E27FC236}">
                <a16:creationId xmlns:a16="http://schemas.microsoft.com/office/drawing/2014/main" id="{3854ED44-AFAE-F5B1-A7C4-3D4F01672D64}"/>
              </a:ext>
            </a:extLst>
          </p:cNvPr>
          <p:cNvSpPr txBox="1"/>
          <p:nvPr/>
        </p:nvSpPr>
        <p:spPr>
          <a:xfrm rot="16200000">
            <a:off x="-297030" y="4533002"/>
            <a:ext cx="1422084" cy="461665"/>
          </a:xfrm>
          <a:prstGeom prst="rect">
            <a:avLst/>
          </a:prstGeom>
          <a:noFill/>
        </p:spPr>
        <p:txBody>
          <a:bodyPr wrap="square" rtlCol="0">
            <a:spAutoFit/>
          </a:bodyPr>
          <a:lstStyle/>
          <a:p>
            <a:r>
              <a:rPr lang="en-US" sz="2400" dirty="0" err="1">
                <a:latin typeface="Arial Narrow" panose="020B0604020202020204" pitchFamily="34" charset="0"/>
                <a:cs typeface="Arial Narrow" panose="020B0604020202020204" pitchFamily="34" charset="0"/>
              </a:rPr>
              <a:t>Δ</a:t>
            </a:r>
            <a:r>
              <a:rPr lang="en-US" sz="2400" dirty="0">
                <a:latin typeface="Arial Narrow" panose="020B0604020202020204" pitchFamily="34" charset="0"/>
                <a:cs typeface="Arial Narrow" panose="020B0604020202020204" pitchFamily="34" charset="0"/>
              </a:rPr>
              <a:t> Long [º]</a:t>
            </a:r>
          </a:p>
        </p:txBody>
      </p:sp>
      <p:sp>
        <p:nvSpPr>
          <p:cNvPr id="9" name="TextBox 8">
            <a:extLst>
              <a:ext uri="{FF2B5EF4-FFF2-40B4-BE49-F238E27FC236}">
                <a16:creationId xmlns:a16="http://schemas.microsoft.com/office/drawing/2014/main" id="{4D078747-E4A3-9F4C-3DE6-EB0EF2B2701E}"/>
              </a:ext>
            </a:extLst>
          </p:cNvPr>
          <p:cNvSpPr txBox="1"/>
          <p:nvPr/>
        </p:nvSpPr>
        <p:spPr>
          <a:xfrm>
            <a:off x="2080625" y="5329149"/>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2014</a:t>
            </a:r>
          </a:p>
        </p:txBody>
      </p:sp>
      <p:sp>
        <p:nvSpPr>
          <p:cNvPr id="10" name="TextBox 9">
            <a:extLst>
              <a:ext uri="{FF2B5EF4-FFF2-40B4-BE49-F238E27FC236}">
                <a16:creationId xmlns:a16="http://schemas.microsoft.com/office/drawing/2014/main" id="{F61132C8-6059-9EFE-C1AA-545F52706F66}"/>
              </a:ext>
            </a:extLst>
          </p:cNvPr>
          <p:cNvSpPr txBox="1"/>
          <p:nvPr/>
        </p:nvSpPr>
        <p:spPr>
          <a:xfrm>
            <a:off x="3295162" y="5329149"/>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2016</a:t>
            </a:r>
          </a:p>
        </p:txBody>
      </p:sp>
      <p:sp>
        <p:nvSpPr>
          <p:cNvPr id="11" name="TextBox 10">
            <a:extLst>
              <a:ext uri="{FF2B5EF4-FFF2-40B4-BE49-F238E27FC236}">
                <a16:creationId xmlns:a16="http://schemas.microsoft.com/office/drawing/2014/main" id="{6FB8503D-865D-8FD9-2283-F98360DA2AAF}"/>
              </a:ext>
            </a:extLst>
          </p:cNvPr>
          <p:cNvSpPr txBox="1"/>
          <p:nvPr/>
        </p:nvSpPr>
        <p:spPr>
          <a:xfrm>
            <a:off x="4430473" y="5329149"/>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2018</a:t>
            </a:r>
          </a:p>
        </p:txBody>
      </p:sp>
      <p:sp>
        <p:nvSpPr>
          <p:cNvPr id="12" name="TextBox 11">
            <a:extLst>
              <a:ext uri="{FF2B5EF4-FFF2-40B4-BE49-F238E27FC236}">
                <a16:creationId xmlns:a16="http://schemas.microsoft.com/office/drawing/2014/main" id="{3C430D59-E021-B9ED-7DD9-6ACA465B22F2}"/>
              </a:ext>
            </a:extLst>
          </p:cNvPr>
          <p:cNvSpPr txBox="1"/>
          <p:nvPr/>
        </p:nvSpPr>
        <p:spPr>
          <a:xfrm>
            <a:off x="5626145" y="5329149"/>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2020</a:t>
            </a:r>
          </a:p>
        </p:txBody>
      </p:sp>
      <p:sp>
        <p:nvSpPr>
          <p:cNvPr id="13" name="TextBox 12">
            <a:extLst>
              <a:ext uri="{FF2B5EF4-FFF2-40B4-BE49-F238E27FC236}">
                <a16:creationId xmlns:a16="http://schemas.microsoft.com/office/drawing/2014/main" id="{ABD4FB32-B2A6-2314-42B0-316C3CFF8557}"/>
              </a:ext>
            </a:extLst>
          </p:cNvPr>
          <p:cNvSpPr txBox="1"/>
          <p:nvPr/>
        </p:nvSpPr>
        <p:spPr>
          <a:xfrm>
            <a:off x="6749094" y="5329149"/>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2022</a:t>
            </a:r>
          </a:p>
        </p:txBody>
      </p:sp>
      <p:sp>
        <p:nvSpPr>
          <p:cNvPr id="14" name="TextBox 13">
            <a:extLst>
              <a:ext uri="{FF2B5EF4-FFF2-40B4-BE49-F238E27FC236}">
                <a16:creationId xmlns:a16="http://schemas.microsoft.com/office/drawing/2014/main" id="{9E1DDC4A-CFDF-56A8-2C84-58A0566A7642}"/>
              </a:ext>
            </a:extLst>
          </p:cNvPr>
          <p:cNvSpPr txBox="1"/>
          <p:nvPr/>
        </p:nvSpPr>
        <p:spPr>
          <a:xfrm>
            <a:off x="512762" y="4184673"/>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200</a:t>
            </a:r>
          </a:p>
        </p:txBody>
      </p:sp>
      <p:sp>
        <p:nvSpPr>
          <p:cNvPr id="15" name="TextBox 14">
            <a:extLst>
              <a:ext uri="{FF2B5EF4-FFF2-40B4-BE49-F238E27FC236}">
                <a16:creationId xmlns:a16="http://schemas.microsoft.com/office/drawing/2014/main" id="{77467956-ABA8-C3E7-A1B9-CA2C9CF8E926}"/>
              </a:ext>
            </a:extLst>
          </p:cNvPr>
          <p:cNvSpPr txBox="1"/>
          <p:nvPr/>
        </p:nvSpPr>
        <p:spPr>
          <a:xfrm>
            <a:off x="636039" y="4652759"/>
            <a:ext cx="638220"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0</a:t>
            </a:r>
          </a:p>
        </p:txBody>
      </p:sp>
      <p:sp>
        <p:nvSpPr>
          <p:cNvPr id="16" name="TextBox 15">
            <a:extLst>
              <a:ext uri="{FF2B5EF4-FFF2-40B4-BE49-F238E27FC236}">
                <a16:creationId xmlns:a16="http://schemas.microsoft.com/office/drawing/2014/main" id="{2034B87B-1FB3-FE86-46F4-E99A006F22DC}"/>
              </a:ext>
            </a:extLst>
          </p:cNvPr>
          <p:cNvSpPr txBox="1"/>
          <p:nvPr/>
        </p:nvSpPr>
        <p:spPr>
          <a:xfrm>
            <a:off x="512762" y="4846156"/>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-100</a:t>
            </a:r>
          </a:p>
        </p:txBody>
      </p:sp>
      <p:sp>
        <p:nvSpPr>
          <p:cNvPr id="17" name="TextBox 16">
            <a:extLst>
              <a:ext uri="{FF2B5EF4-FFF2-40B4-BE49-F238E27FC236}">
                <a16:creationId xmlns:a16="http://schemas.microsoft.com/office/drawing/2014/main" id="{1F3153A5-6E83-5968-A5F8-C5F14EC155D2}"/>
              </a:ext>
            </a:extLst>
          </p:cNvPr>
          <p:cNvSpPr txBox="1"/>
          <p:nvPr/>
        </p:nvSpPr>
        <p:spPr>
          <a:xfrm>
            <a:off x="512762" y="4438337"/>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100</a:t>
            </a:r>
          </a:p>
        </p:txBody>
      </p:sp>
      <p:sp>
        <p:nvSpPr>
          <p:cNvPr id="18" name="TextBox 17">
            <a:extLst>
              <a:ext uri="{FF2B5EF4-FFF2-40B4-BE49-F238E27FC236}">
                <a16:creationId xmlns:a16="http://schemas.microsoft.com/office/drawing/2014/main" id="{0447B901-54A6-D598-F50E-DAC4C5BB4193}"/>
              </a:ext>
            </a:extLst>
          </p:cNvPr>
          <p:cNvSpPr txBox="1"/>
          <p:nvPr/>
        </p:nvSpPr>
        <p:spPr>
          <a:xfrm>
            <a:off x="512762" y="5064507"/>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-200</a:t>
            </a:r>
          </a:p>
        </p:txBody>
      </p:sp>
      <p:sp>
        <p:nvSpPr>
          <p:cNvPr id="19" name="TextBox 18">
            <a:extLst>
              <a:ext uri="{FF2B5EF4-FFF2-40B4-BE49-F238E27FC236}">
                <a16:creationId xmlns:a16="http://schemas.microsoft.com/office/drawing/2014/main" id="{BA031E34-E5C8-30D0-1E12-477A7F7102BD}"/>
              </a:ext>
            </a:extLst>
          </p:cNvPr>
          <p:cNvSpPr txBox="1"/>
          <p:nvPr/>
        </p:nvSpPr>
        <p:spPr>
          <a:xfrm>
            <a:off x="469730" y="2121790"/>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700</a:t>
            </a:r>
          </a:p>
        </p:txBody>
      </p:sp>
      <p:sp>
        <p:nvSpPr>
          <p:cNvPr id="20" name="TextBox 19">
            <a:extLst>
              <a:ext uri="{FF2B5EF4-FFF2-40B4-BE49-F238E27FC236}">
                <a16:creationId xmlns:a16="http://schemas.microsoft.com/office/drawing/2014/main" id="{FABD5279-7AB8-8F3B-5C16-A9ABEA8C8F1C}"/>
              </a:ext>
            </a:extLst>
          </p:cNvPr>
          <p:cNvSpPr txBox="1"/>
          <p:nvPr/>
        </p:nvSpPr>
        <p:spPr>
          <a:xfrm>
            <a:off x="469730" y="3545962"/>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300</a:t>
            </a:r>
          </a:p>
        </p:txBody>
      </p:sp>
      <p:sp>
        <p:nvSpPr>
          <p:cNvPr id="21" name="TextBox 20">
            <a:extLst>
              <a:ext uri="{FF2B5EF4-FFF2-40B4-BE49-F238E27FC236}">
                <a16:creationId xmlns:a16="http://schemas.microsoft.com/office/drawing/2014/main" id="{52119DB5-2EF7-75E9-A3EB-9DAC04C8B858}"/>
              </a:ext>
            </a:extLst>
          </p:cNvPr>
          <p:cNvSpPr txBox="1"/>
          <p:nvPr/>
        </p:nvSpPr>
        <p:spPr>
          <a:xfrm>
            <a:off x="469730" y="2828336"/>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500</a:t>
            </a:r>
          </a:p>
        </p:txBody>
      </p:sp>
      <p:sp>
        <p:nvSpPr>
          <p:cNvPr id="22" name="TextBox 21">
            <a:extLst>
              <a:ext uri="{FF2B5EF4-FFF2-40B4-BE49-F238E27FC236}">
                <a16:creationId xmlns:a16="http://schemas.microsoft.com/office/drawing/2014/main" id="{C1E70B6C-C666-265D-D439-D76D36781CE6}"/>
              </a:ext>
            </a:extLst>
          </p:cNvPr>
          <p:cNvSpPr txBox="1"/>
          <p:nvPr/>
        </p:nvSpPr>
        <p:spPr>
          <a:xfrm rot="16200000">
            <a:off x="-399223" y="2563066"/>
            <a:ext cx="1422084" cy="461665"/>
          </a:xfrm>
          <a:prstGeom prst="rect">
            <a:avLst/>
          </a:prstGeom>
          <a:noFill/>
        </p:spPr>
        <p:txBody>
          <a:bodyPr wrap="square" rtlCol="0">
            <a:spAutoFit/>
          </a:bodyPr>
          <a:lstStyle/>
          <a:p>
            <a:r>
              <a:rPr lang="en-US" sz="2400" dirty="0" err="1">
                <a:latin typeface="Arial Narrow" panose="020B0604020202020204" pitchFamily="34" charset="0"/>
                <a:cs typeface="Arial Narrow" panose="020B0604020202020204" pitchFamily="34" charset="0"/>
              </a:rPr>
              <a:t>V</a:t>
            </a:r>
            <a:r>
              <a:rPr lang="en-US" sz="2400" baseline="-25000" dirty="0" err="1">
                <a:latin typeface="Arial Narrow" panose="020B0604020202020204" pitchFamily="34" charset="0"/>
                <a:cs typeface="Arial Narrow" panose="020B0604020202020204" pitchFamily="34" charset="0"/>
              </a:rPr>
              <a:t>p</a:t>
            </a:r>
            <a:r>
              <a:rPr lang="en-US" sz="2400" dirty="0">
                <a:latin typeface="Arial Narrow" panose="020B0604020202020204" pitchFamily="34" charset="0"/>
                <a:cs typeface="Arial Narrow" panose="020B0604020202020204" pitchFamily="34" charset="0"/>
              </a:rPr>
              <a:t> [km s</a:t>
            </a:r>
            <a:r>
              <a:rPr lang="en-US" sz="2400" baseline="30000" dirty="0">
                <a:latin typeface="Arial Narrow" panose="020B0604020202020204" pitchFamily="34" charset="0"/>
                <a:cs typeface="Arial Narrow" panose="020B0604020202020204" pitchFamily="34" charset="0"/>
              </a:rPr>
              <a:t>-1</a:t>
            </a:r>
            <a:r>
              <a:rPr lang="en-US" sz="2400" dirty="0">
                <a:latin typeface="Arial Narrow" panose="020B0604020202020204" pitchFamily="34" charset="0"/>
                <a:cs typeface="Arial Narrow" panose="020B0604020202020204" pitchFamily="34" charset="0"/>
              </a:rPr>
              <a:t>]</a:t>
            </a:r>
          </a:p>
        </p:txBody>
      </p:sp>
      <p:sp>
        <p:nvSpPr>
          <p:cNvPr id="23" name="TextBox 22">
            <a:extLst>
              <a:ext uri="{FF2B5EF4-FFF2-40B4-BE49-F238E27FC236}">
                <a16:creationId xmlns:a16="http://schemas.microsoft.com/office/drawing/2014/main" id="{BBFF0653-8C0E-6322-7BBC-EC59B579F579}"/>
              </a:ext>
            </a:extLst>
          </p:cNvPr>
          <p:cNvSpPr txBox="1"/>
          <p:nvPr/>
        </p:nvSpPr>
        <p:spPr>
          <a:xfrm>
            <a:off x="469730" y="1436514"/>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900</a:t>
            </a:r>
          </a:p>
        </p:txBody>
      </p:sp>
      <p:sp>
        <p:nvSpPr>
          <p:cNvPr id="24" name="Rectangle 23">
            <a:extLst>
              <a:ext uri="{FF2B5EF4-FFF2-40B4-BE49-F238E27FC236}">
                <a16:creationId xmlns:a16="http://schemas.microsoft.com/office/drawing/2014/main" id="{14B53617-D537-C16C-695E-D27C3FAC2180}"/>
              </a:ext>
            </a:extLst>
          </p:cNvPr>
          <p:cNvSpPr/>
          <p:nvPr/>
        </p:nvSpPr>
        <p:spPr>
          <a:xfrm>
            <a:off x="1237592" y="1703204"/>
            <a:ext cx="338867" cy="2257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5" name="TextBox 24">
            <a:extLst>
              <a:ext uri="{FF2B5EF4-FFF2-40B4-BE49-F238E27FC236}">
                <a16:creationId xmlns:a16="http://schemas.microsoft.com/office/drawing/2014/main" id="{C04B9A17-0EC5-A747-C0F8-72F0A9A57CEA}"/>
              </a:ext>
            </a:extLst>
          </p:cNvPr>
          <p:cNvSpPr txBox="1"/>
          <p:nvPr/>
        </p:nvSpPr>
        <p:spPr>
          <a:xfrm>
            <a:off x="1056112" y="1174450"/>
            <a:ext cx="5813785"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10/23/2011 – 03/16/2024</a:t>
            </a:r>
          </a:p>
        </p:txBody>
      </p:sp>
      <p:sp>
        <p:nvSpPr>
          <p:cNvPr id="26" name="Rectangle 25">
            <a:extLst>
              <a:ext uri="{FF2B5EF4-FFF2-40B4-BE49-F238E27FC236}">
                <a16:creationId xmlns:a16="http://schemas.microsoft.com/office/drawing/2014/main" id="{B1B2378E-5BEE-0D79-3D1D-6CAFB3F16F5F}"/>
              </a:ext>
            </a:extLst>
          </p:cNvPr>
          <p:cNvSpPr/>
          <p:nvPr/>
        </p:nvSpPr>
        <p:spPr>
          <a:xfrm>
            <a:off x="6680661" y="1692311"/>
            <a:ext cx="1358431" cy="2098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9" name="TextBox 28">
            <a:extLst>
              <a:ext uri="{FF2B5EF4-FFF2-40B4-BE49-F238E27FC236}">
                <a16:creationId xmlns:a16="http://schemas.microsoft.com/office/drawing/2014/main" id="{CE61972F-1005-6E69-5C06-7A84D65A557B}"/>
              </a:ext>
            </a:extLst>
          </p:cNvPr>
          <p:cNvSpPr txBox="1"/>
          <p:nvPr/>
        </p:nvSpPr>
        <p:spPr>
          <a:xfrm>
            <a:off x="7452711" y="1184867"/>
            <a:ext cx="92419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OMNI</a:t>
            </a:r>
          </a:p>
        </p:txBody>
      </p:sp>
      <p:cxnSp>
        <p:nvCxnSpPr>
          <p:cNvPr id="30" name="Straight Connector 29">
            <a:extLst>
              <a:ext uri="{FF2B5EF4-FFF2-40B4-BE49-F238E27FC236}">
                <a16:creationId xmlns:a16="http://schemas.microsoft.com/office/drawing/2014/main" id="{7A3DFB96-7122-4193-A8EB-7D2CD4890F75}"/>
              </a:ext>
            </a:extLst>
          </p:cNvPr>
          <p:cNvCxnSpPr>
            <a:cxnSpLocks/>
          </p:cNvCxnSpPr>
          <p:nvPr/>
        </p:nvCxnSpPr>
        <p:spPr>
          <a:xfrm>
            <a:off x="1056111" y="3437567"/>
            <a:ext cx="7368357" cy="0"/>
          </a:xfrm>
          <a:prstGeom prst="line">
            <a:avLst/>
          </a:prstGeom>
          <a:ln w="19050">
            <a:solidFill>
              <a:srgbClr val="F600FF"/>
            </a:solidFill>
          </a:ln>
          <a:effectLst/>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A4058F18-2E7C-C482-F28D-CEB46011FD38}"/>
              </a:ext>
            </a:extLst>
          </p:cNvPr>
          <p:cNvSpPr txBox="1"/>
          <p:nvPr/>
        </p:nvSpPr>
        <p:spPr>
          <a:xfrm>
            <a:off x="3340697" y="1739891"/>
            <a:ext cx="1463862" cy="338554"/>
          </a:xfrm>
          <a:prstGeom prst="rect">
            <a:avLst/>
          </a:prstGeom>
          <a:noFill/>
          <a:ln>
            <a:noFill/>
          </a:ln>
        </p:spPr>
        <p:txBody>
          <a:bodyPr wrap="none" rtlCol="0">
            <a:spAutoFit/>
          </a:bodyPr>
          <a:lstStyle/>
          <a:p>
            <a:r>
              <a:rPr lang="en-US" sz="1600" dirty="0">
                <a:solidFill>
                  <a:srgbClr val="F600FF"/>
                </a:solidFill>
                <a:latin typeface="Arial Narrow" panose="020B0604020202020204" pitchFamily="34" charset="0"/>
                <a:cs typeface="Arial Narrow" panose="020B0604020202020204" pitchFamily="34" charset="0"/>
              </a:rPr>
              <a:t>&lt;V&gt; &gt; 400 km s</a:t>
            </a:r>
            <a:r>
              <a:rPr lang="en-US" sz="1600" baseline="30000" dirty="0">
                <a:solidFill>
                  <a:srgbClr val="F600FF"/>
                </a:solidFill>
                <a:latin typeface="Arial Narrow" panose="020B0604020202020204" pitchFamily="34" charset="0"/>
                <a:cs typeface="Arial Narrow" panose="020B0604020202020204" pitchFamily="34" charset="0"/>
              </a:rPr>
              <a:t>-1</a:t>
            </a:r>
          </a:p>
        </p:txBody>
      </p:sp>
      <p:sp>
        <p:nvSpPr>
          <p:cNvPr id="33" name="TextBox 32">
            <a:extLst>
              <a:ext uri="{FF2B5EF4-FFF2-40B4-BE49-F238E27FC236}">
                <a16:creationId xmlns:a16="http://schemas.microsoft.com/office/drawing/2014/main" id="{19AFED45-9816-7A13-B43C-4079A4696AB4}"/>
              </a:ext>
            </a:extLst>
          </p:cNvPr>
          <p:cNvSpPr txBox="1"/>
          <p:nvPr/>
        </p:nvSpPr>
        <p:spPr>
          <a:xfrm>
            <a:off x="3337776" y="3881704"/>
            <a:ext cx="2395207" cy="338554"/>
          </a:xfrm>
          <a:prstGeom prst="rect">
            <a:avLst/>
          </a:prstGeom>
          <a:noFill/>
          <a:ln>
            <a:noFill/>
          </a:ln>
        </p:spPr>
        <p:txBody>
          <a:bodyPr wrap="none" rtlCol="0">
            <a:spAutoFit/>
          </a:bodyPr>
          <a:lstStyle/>
          <a:p>
            <a:r>
              <a:rPr lang="en-US" sz="1600" dirty="0">
                <a:solidFill>
                  <a:srgbClr val="F600FF"/>
                </a:solidFill>
                <a:ea typeface="Cambria Math" panose="02040503050406030204" pitchFamily="18" charset="0"/>
                <a:cs typeface="Arial Narrow" panose="020B0604020202020204" pitchFamily="34" charset="0"/>
              </a:rPr>
              <a:t>&lt;V&gt; </a:t>
            </a:r>
            <a:r>
              <a:rPr lang="en-US" sz="1600" dirty="0">
                <a:solidFill>
                  <a:srgbClr val="F600FF"/>
                </a:solidFill>
                <a:latin typeface="Arial Narrow" panose="020B0604020202020204" pitchFamily="34" charset="0"/>
                <a:ea typeface="Cambria Math" panose="02040503050406030204" pitchFamily="18" charset="0"/>
                <a:cs typeface="Arial Narrow" panose="020B0604020202020204" pitchFamily="34" charset="0"/>
              </a:rPr>
              <a:t>near or below </a:t>
            </a:r>
            <a:r>
              <a:rPr lang="en-US" sz="1600" dirty="0">
                <a:solidFill>
                  <a:srgbClr val="F600FF"/>
                </a:solidFill>
                <a:latin typeface="Arial Narrow" panose="020B0604020202020204" pitchFamily="34" charset="0"/>
                <a:cs typeface="Arial Narrow" panose="020B0604020202020204" pitchFamily="34" charset="0"/>
              </a:rPr>
              <a:t>400 km s</a:t>
            </a:r>
            <a:r>
              <a:rPr lang="en-US" sz="1600" baseline="30000" dirty="0">
                <a:solidFill>
                  <a:srgbClr val="F600FF"/>
                </a:solidFill>
                <a:latin typeface="Arial Narrow" panose="020B0604020202020204" pitchFamily="34" charset="0"/>
                <a:cs typeface="Arial Narrow" panose="020B0604020202020204" pitchFamily="34" charset="0"/>
              </a:rPr>
              <a:t>-1</a:t>
            </a:r>
          </a:p>
        </p:txBody>
      </p:sp>
      <mc:AlternateContent xmlns:mc="http://schemas.openxmlformats.org/markup-compatibility/2006">
        <mc:Choice xmlns:a14="http://schemas.microsoft.com/office/drawing/2010/main" Requires="a14">
          <p:sp>
            <p:nvSpPr>
              <p:cNvPr id="36" name="TextBox 35">
                <a:extLst>
                  <a:ext uri="{FF2B5EF4-FFF2-40B4-BE49-F238E27FC236}">
                    <a16:creationId xmlns:a16="http://schemas.microsoft.com/office/drawing/2014/main" id="{99B1284B-C8A1-EB6F-48AB-85FC5ED3E0E3}"/>
                  </a:ext>
                </a:extLst>
              </p:cNvPr>
              <p:cNvSpPr txBox="1"/>
              <p:nvPr/>
            </p:nvSpPr>
            <p:spPr>
              <a:xfrm>
                <a:off x="7082968" y="1739891"/>
                <a:ext cx="1476686" cy="338554"/>
              </a:xfrm>
              <a:prstGeom prst="rect">
                <a:avLst/>
              </a:prstGeom>
              <a:noFill/>
              <a:ln>
                <a:noFill/>
              </a:ln>
            </p:spPr>
            <p:txBody>
              <a:bodyPr wrap="none" rtlCol="0">
                <a:spAutoFit/>
              </a:bodyPr>
              <a:lstStyle/>
              <a:p>
                <a:r>
                  <a:rPr lang="en-US" sz="1600" dirty="0">
                    <a:solidFill>
                      <a:srgbClr val="F600FF"/>
                    </a:solidFill>
                    <a:cs typeface="Arial Narrow" panose="020B0604020202020204" pitchFamily="34" charset="0"/>
                  </a:rPr>
                  <a:t>&lt;V&gt;</a:t>
                </a:r>
                <a14:m>
                  <m:oMath xmlns:m="http://schemas.openxmlformats.org/officeDocument/2006/math">
                    <m:r>
                      <a:rPr lang="en-US" sz="1600" i="1">
                        <a:solidFill>
                          <a:srgbClr val="F600FF"/>
                        </a:solidFill>
                        <a:latin typeface="Cambria Math" panose="02040503050406030204" pitchFamily="18" charset="0"/>
                        <a:cs typeface="Arial Narrow" panose="020B0604020202020204" pitchFamily="34" charset="0"/>
                      </a:rPr>
                      <m:t> </m:t>
                    </m:r>
                  </m:oMath>
                </a14:m>
                <a:r>
                  <a:rPr lang="en-US" sz="1600" dirty="0">
                    <a:solidFill>
                      <a:srgbClr val="F600FF"/>
                    </a:solidFill>
                    <a:latin typeface="Arial Narrow" panose="020B0604020202020204" pitchFamily="34" charset="0"/>
                    <a:cs typeface="Arial Narrow" panose="020B0604020202020204" pitchFamily="34" charset="0"/>
                  </a:rPr>
                  <a:t>&gt; 400 km s</a:t>
                </a:r>
                <a:r>
                  <a:rPr lang="en-US" sz="1600" baseline="30000" dirty="0">
                    <a:solidFill>
                      <a:srgbClr val="F600FF"/>
                    </a:solidFill>
                    <a:latin typeface="Arial Narrow" panose="020B0604020202020204" pitchFamily="34" charset="0"/>
                    <a:cs typeface="Arial Narrow" panose="020B0604020202020204" pitchFamily="34" charset="0"/>
                  </a:rPr>
                  <a:t>-1</a:t>
                </a:r>
              </a:p>
            </p:txBody>
          </p:sp>
        </mc:Choice>
        <mc:Fallback>
          <p:sp>
            <p:nvSpPr>
              <p:cNvPr id="36" name="TextBox 35">
                <a:extLst>
                  <a:ext uri="{FF2B5EF4-FFF2-40B4-BE49-F238E27FC236}">
                    <a16:creationId xmlns:a16="http://schemas.microsoft.com/office/drawing/2014/main" id="{99B1284B-C8A1-EB6F-48AB-85FC5ED3E0E3}"/>
                  </a:ext>
                </a:extLst>
              </p:cNvPr>
              <p:cNvSpPr txBox="1">
                <a:spLocks noRot="1" noChangeAspect="1" noMove="1" noResize="1" noEditPoints="1" noAdjustHandles="1" noChangeArrowheads="1" noChangeShapeType="1" noTextEdit="1"/>
              </p:cNvSpPr>
              <p:nvPr/>
            </p:nvSpPr>
            <p:spPr>
              <a:xfrm>
                <a:off x="7082968" y="1739891"/>
                <a:ext cx="1476686" cy="338554"/>
              </a:xfrm>
              <a:prstGeom prst="rect">
                <a:avLst/>
              </a:prstGeom>
              <a:blipFill>
                <a:blip r:embed="rId4"/>
                <a:stretch>
                  <a:fillRect l="-1709" t="-7143" b="-21429"/>
                </a:stretch>
              </a:blipFill>
              <a:ln>
                <a:no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1798BE4C-A3F0-EAA8-B30C-D6D19B48F9AD}"/>
              </a:ext>
            </a:extLst>
          </p:cNvPr>
          <p:cNvSpPr txBox="1"/>
          <p:nvPr/>
        </p:nvSpPr>
        <p:spPr>
          <a:xfrm rot="5400000">
            <a:off x="8052213" y="3495952"/>
            <a:ext cx="1425956" cy="338554"/>
          </a:xfrm>
          <a:prstGeom prst="rect">
            <a:avLst/>
          </a:prstGeom>
          <a:noFill/>
        </p:spPr>
        <p:txBody>
          <a:bodyPr wrap="square" rtlCol="0">
            <a:spAutoFit/>
          </a:bodyPr>
          <a:lstStyle/>
          <a:p>
            <a:r>
              <a:rPr lang="en-US" sz="1600" dirty="0">
                <a:solidFill>
                  <a:srgbClr val="F600FF"/>
                </a:solidFill>
                <a:latin typeface="Arial Narrow" panose="020B0604020202020204" pitchFamily="34" charset="0"/>
                <a:cs typeface="Arial Narrow" panose="020B0604020202020204" pitchFamily="34" charset="0"/>
              </a:rPr>
              <a:t>400 km s</a:t>
            </a:r>
            <a:r>
              <a:rPr lang="en-US" sz="1600" baseline="30000" dirty="0">
                <a:solidFill>
                  <a:srgbClr val="F600FF"/>
                </a:solidFill>
                <a:latin typeface="Arial Narrow" panose="020B0604020202020204" pitchFamily="34" charset="0"/>
                <a:cs typeface="Arial Narrow" panose="020B0604020202020204" pitchFamily="34" charset="0"/>
              </a:rPr>
              <a:t>-1</a:t>
            </a:r>
          </a:p>
        </p:txBody>
      </p:sp>
      <p:sp>
        <p:nvSpPr>
          <p:cNvPr id="40" name="TextBox 39">
            <a:extLst>
              <a:ext uri="{FF2B5EF4-FFF2-40B4-BE49-F238E27FC236}">
                <a16:creationId xmlns:a16="http://schemas.microsoft.com/office/drawing/2014/main" id="{DDEAEFDC-EF2F-9339-4F74-C8CBD500C185}"/>
              </a:ext>
            </a:extLst>
          </p:cNvPr>
          <p:cNvSpPr txBox="1"/>
          <p:nvPr/>
        </p:nvSpPr>
        <p:spPr>
          <a:xfrm>
            <a:off x="7947804" y="5329149"/>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2024</a:t>
            </a:r>
          </a:p>
        </p:txBody>
      </p:sp>
      <p:sp>
        <p:nvSpPr>
          <p:cNvPr id="28" name="Rectangle 27">
            <a:extLst>
              <a:ext uri="{FF2B5EF4-FFF2-40B4-BE49-F238E27FC236}">
                <a16:creationId xmlns:a16="http://schemas.microsoft.com/office/drawing/2014/main" id="{DA6DA9FE-0D96-B2A9-64A4-0F82FC7CD3E9}"/>
              </a:ext>
            </a:extLst>
          </p:cNvPr>
          <p:cNvSpPr/>
          <p:nvPr/>
        </p:nvSpPr>
        <p:spPr>
          <a:xfrm>
            <a:off x="5696998" y="4004652"/>
            <a:ext cx="1731085" cy="126021"/>
          </a:xfrm>
          <a:prstGeom prst="rect">
            <a:avLst/>
          </a:prstGeom>
          <a:solidFill>
            <a:srgbClr val="F6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E35F20AE-9EEF-272F-0D04-F503784FC33E}"/>
              </a:ext>
            </a:extLst>
          </p:cNvPr>
          <p:cNvSpPr/>
          <p:nvPr/>
        </p:nvSpPr>
        <p:spPr>
          <a:xfrm>
            <a:off x="3114577" y="1691569"/>
            <a:ext cx="1927937" cy="131515"/>
          </a:xfrm>
          <a:prstGeom prst="rect">
            <a:avLst/>
          </a:prstGeom>
          <a:solidFill>
            <a:srgbClr val="F6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D7B862CA-C0F9-89F3-3480-77EFF5634E30}"/>
              </a:ext>
            </a:extLst>
          </p:cNvPr>
          <p:cNvSpPr/>
          <p:nvPr/>
        </p:nvSpPr>
        <p:spPr>
          <a:xfrm>
            <a:off x="7398628" y="1691569"/>
            <a:ext cx="1019400" cy="134112"/>
          </a:xfrm>
          <a:prstGeom prst="rect">
            <a:avLst/>
          </a:prstGeom>
          <a:solidFill>
            <a:srgbClr val="F6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3" name="TextBox 42">
            <a:extLst>
              <a:ext uri="{FF2B5EF4-FFF2-40B4-BE49-F238E27FC236}">
                <a16:creationId xmlns:a16="http://schemas.microsoft.com/office/drawing/2014/main" id="{B50F2565-F9BE-8798-2FF9-647FBEC83479}"/>
              </a:ext>
            </a:extLst>
          </p:cNvPr>
          <p:cNvSpPr txBox="1"/>
          <p:nvPr/>
        </p:nvSpPr>
        <p:spPr>
          <a:xfrm>
            <a:off x="-79292" y="6886560"/>
            <a:ext cx="1184107" cy="461665"/>
          </a:xfrm>
          <a:prstGeom prst="rect">
            <a:avLst/>
          </a:prstGeom>
          <a:noFill/>
        </p:spPr>
        <p:txBody>
          <a:bodyPr wrap="none" rtlCol="0">
            <a:spAutoFit/>
          </a:bodyPr>
          <a:lstStyle/>
          <a:p>
            <a:r>
              <a:rPr lang="en-US" sz="2400" dirty="0"/>
              <a:t>Figure 3</a:t>
            </a:r>
          </a:p>
        </p:txBody>
      </p:sp>
    </p:spTree>
    <p:extLst>
      <p:ext uri="{BB962C8B-B14F-4D97-AF65-F5344CB8AC3E}">
        <p14:creationId xmlns:p14="http://schemas.microsoft.com/office/powerpoint/2010/main" val="3495050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F6DC2371-A17F-29D4-9644-09B75EAD517E}"/>
              </a:ext>
            </a:extLst>
          </p:cNvPr>
          <p:cNvSpPr>
            <a:spLocks noGrp="1"/>
          </p:cNvSpPr>
          <p:nvPr>
            <p:ph type="title"/>
          </p:nvPr>
        </p:nvSpPr>
        <p:spPr>
          <a:xfrm>
            <a:off x="609600" y="26419"/>
            <a:ext cx="10972800" cy="677780"/>
          </a:xfrm>
        </p:spPr>
        <p:txBody>
          <a:bodyPr>
            <a:noAutofit/>
          </a:bodyPr>
          <a:lstStyle/>
          <a:p>
            <a:r>
              <a:rPr lang="en-US" sz="4000" b="1" dirty="0"/>
              <a:t>NH - 1 au Speed Comparison (NH No Averaging)</a:t>
            </a:r>
          </a:p>
        </p:txBody>
      </p:sp>
      <p:sp>
        <p:nvSpPr>
          <p:cNvPr id="37" name="Slide Number Placeholder 36">
            <a:extLst>
              <a:ext uri="{FF2B5EF4-FFF2-40B4-BE49-F238E27FC236}">
                <a16:creationId xmlns:a16="http://schemas.microsoft.com/office/drawing/2014/main" id="{B0EE776D-6B4B-D554-FB09-4FAC3D00580B}"/>
              </a:ext>
            </a:extLst>
          </p:cNvPr>
          <p:cNvSpPr>
            <a:spLocks noGrp="1"/>
          </p:cNvSpPr>
          <p:nvPr>
            <p:ph type="sldNum" sz="quarter" idx="12"/>
          </p:nvPr>
        </p:nvSpPr>
        <p:spPr/>
        <p:txBody>
          <a:bodyPr/>
          <a:lstStyle/>
          <a:p>
            <a:fld id="{5377F3EB-D5E3-A246-B565-246304C1E950}" type="slidenum">
              <a:rPr lang="en-US" smtClean="0"/>
              <a:t>8</a:t>
            </a:fld>
            <a:endParaRPr lang="en-US" dirty="0"/>
          </a:p>
        </p:txBody>
      </p:sp>
      <p:sp>
        <p:nvSpPr>
          <p:cNvPr id="41" name="Content Placeholder 2">
            <a:extLst>
              <a:ext uri="{FF2B5EF4-FFF2-40B4-BE49-F238E27FC236}">
                <a16:creationId xmlns:a16="http://schemas.microsoft.com/office/drawing/2014/main" id="{9DE865A0-E6DA-18B8-87F2-C07A8FC58071}"/>
              </a:ext>
            </a:extLst>
          </p:cNvPr>
          <p:cNvSpPr txBox="1">
            <a:spLocks/>
          </p:cNvSpPr>
          <p:nvPr/>
        </p:nvSpPr>
        <p:spPr>
          <a:xfrm>
            <a:off x="9086776" y="959335"/>
            <a:ext cx="3013020" cy="5762139"/>
          </a:xfrm>
          <a:prstGeom prst="rect">
            <a:avLst/>
          </a:prstGeom>
        </p:spPr>
        <p:txBody>
          <a:bodyPr vert="horz" lIns="121920" tIns="60960" rIns="121920" bIns="60960" rtlCol="0">
            <a:normAutofit lnSpcReduction="10000"/>
          </a:bodyPr>
          <a:lstStyle>
            <a:lvl1pPr marL="257175" indent="-257175" algn="l" defTabSz="342900" rtl="0" eaLnBrk="1" latinLnBrk="0" hangingPunct="1">
              <a:spcBef>
                <a:spcPct val="20000"/>
              </a:spcBef>
              <a:buFont typeface="Arial"/>
              <a:buChar char="•"/>
              <a:defRPr sz="2400" b="0" i="0" kern="1200">
                <a:solidFill>
                  <a:schemeClr val="tx1"/>
                </a:solidFill>
                <a:latin typeface="Arial Narrow" panose="020B0604020202020204" pitchFamily="34" charset="0"/>
                <a:ea typeface="+mn-ea"/>
                <a:cs typeface="Arial Narrow" panose="020B0604020202020204" pitchFamily="34" charset="0"/>
              </a:defRPr>
            </a:lvl1pPr>
            <a:lvl2pPr marL="557213" indent="-214313" algn="l" defTabSz="342900" rtl="0" eaLnBrk="1" latinLnBrk="0" hangingPunct="1">
              <a:spcBef>
                <a:spcPct val="20000"/>
              </a:spcBef>
              <a:buFont typeface="Arial"/>
              <a:buChar char="•"/>
              <a:defRPr sz="2100" b="0" i="0" kern="1200">
                <a:solidFill>
                  <a:schemeClr val="tx1"/>
                </a:solidFill>
                <a:latin typeface="Arial Narrow" panose="020B0604020202020204" pitchFamily="34" charset="0"/>
                <a:ea typeface="+mn-ea"/>
                <a:cs typeface="Arial Narrow" panose="020B0604020202020204" pitchFamily="34" charset="0"/>
              </a:defRPr>
            </a:lvl2pPr>
            <a:lvl3pPr marL="857250" indent="-171450" algn="l" defTabSz="342900" rtl="0" eaLnBrk="1" latinLnBrk="0" hangingPunct="1">
              <a:spcBef>
                <a:spcPct val="20000"/>
              </a:spcBef>
              <a:buFont typeface="Arial"/>
              <a:buChar char="•"/>
              <a:defRPr sz="1800" b="0" i="0" kern="1200">
                <a:solidFill>
                  <a:schemeClr val="tx1"/>
                </a:solidFill>
                <a:latin typeface="Arial Narrow" panose="020B0604020202020204" pitchFamily="34" charset="0"/>
                <a:ea typeface="+mn-ea"/>
                <a:cs typeface="Arial Narrow" panose="020B0604020202020204" pitchFamily="34" charset="0"/>
              </a:defRPr>
            </a:lvl3pPr>
            <a:lvl4pPr marL="1200150" indent="-171450" algn="l" defTabSz="342900" rtl="0" eaLnBrk="1" latinLnBrk="0" hangingPunct="1">
              <a:spcBef>
                <a:spcPct val="20000"/>
              </a:spcBef>
              <a:buFont typeface="Arial"/>
              <a:buChar char="•"/>
              <a:defRPr sz="1500" b="0" i="0" kern="1200">
                <a:solidFill>
                  <a:schemeClr val="tx1"/>
                </a:solidFill>
                <a:latin typeface="Arial Narrow" panose="020B0604020202020204" pitchFamily="34" charset="0"/>
                <a:ea typeface="+mn-ea"/>
                <a:cs typeface="Arial Narrow" panose="020B0604020202020204" pitchFamily="34" charset="0"/>
              </a:defRPr>
            </a:lvl4pPr>
            <a:lvl5pPr marL="1543050" indent="-171450" algn="l" defTabSz="342900" rtl="0" eaLnBrk="1" latinLnBrk="0" hangingPunct="1">
              <a:spcBef>
                <a:spcPct val="20000"/>
              </a:spcBef>
              <a:buFont typeface="Arial"/>
              <a:buChar char="•"/>
              <a:defRPr sz="1500" b="0" i="0" kern="1200">
                <a:solidFill>
                  <a:schemeClr val="tx1"/>
                </a:solidFill>
                <a:latin typeface="Arial Narrow" panose="020B0604020202020204" pitchFamily="34" charset="0"/>
                <a:ea typeface="+mn-ea"/>
                <a:cs typeface="Arial Narrow"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2133" dirty="0"/>
              <a:t>Running solar rotation averages (25.38 days) of the 1 au observations are show in purple (</a:t>
            </a:r>
            <a:r>
              <a:rPr lang="en-US" sz="2133" dirty="0">
                <a:solidFill>
                  <a:srgbClr val="A090F0"/>
                </a:solidFill>
              </a:rPr>
              <a:t>ACE</a:t>
            </a:r>
            <a:r>
              <a:rPr lang="en-US" sz="2133" dirty="0"/>
              <a:t>), red (</a:t>
            </a:r>
            <a:r>
              <a:rPr lang="en-US" sz="2133" dirty="0">
                <a:solidFill>
                  <a:srgbClr val="FF0000"/>
                </a:solidFill>
              </a:rPr>
              <a:t>STEREO A</a:t>
            </a:r>
            <a:r>
              <a:rPr lang="en-US" sz="2133" dirty="0"/>
              <a:t>) and blue (</a:t>
            </a:r>
            <a:r>
              <a:rPr lang="en-US" sz="2133" dirty="0">
                <a:solidFill>
                  <a:srgbClr val="1900FF"/>
                </a:solidFill>
              </a:rPr>
              <a:t>STEREO B</a:t>
            </a:r>
            <a:r>
              <a:rPr lang="en-US" sz="2133" dirty="0"/>
              <a:t>).</a:t>
            </a:r>
          </a:p>
          <a:p>
            <a:endParaRPr lang="en-US" sz="1800" dirty="0"/>
          </a:p>
          <a:p>
            <a:r>
              <a:rPr lang="en-US" sz="2133" dirty="0"/>
              <a:t>Averaging the 1 au observations matches the </a:t>
            </a:r>
            <a:r>
              <a:rPr lang="en-US" sz="2133" dirty="0">
                <a:solidFill>
                  <a:srgbClr val="FF8300"/>
                </a:solidFill>
              </a:rPr>
              <a:t>New Horizons </a:t>
            </a:r>
            <a:r>
              <a:rPr lang="en-US" sz="2133" dirty="0"/>
              <a:t>speeds fairly well </a:t>
            </a:r>
            <a:r>
              <a:rPr lang="en-US" sz="2133" b="1" dirty="0"/>
              <a:t>without averaging </a:t>
            </a:r>
            <a:r>
              <a:rPr lang="en-US" sz="2133" dirty="0"/>
              <a:t>(at recorded cadence) because the solar wind structures merge and are worn down as they propagate away from the Sun.  </a:t>
            </a:r>
          </a:p>
        </p:txBody>
      </p:sp>
      <p:grpSp>
        <p:nvGrpSpPr>
          <p:cNvPr id="25" name="Group 24">
            <a:extLst>
              <a:ext uri="{FF2B5EF4-FFF2-40B4-BE49-F238E27FC236}">
                <a16:creationId xmlns:a16="http://schemas.microsoft.com/office/drawing/2014/main" id="{846EACD5-5EE8-5E8F-47FF-A6EE01EFE73F}"/>
              </a:ext>
            </a:extLst>
          </p:cNvPr>
          <p:cNvGrpSpPr/>
          <p:nvPr/>
        </p:nvGrpSpPr>
        <p:grpSpPr>
          <a:xfrm>
            <a:off x="1049371" y="1609723"/>
            <a:ext cx="7613984" cy="3837843"/>
            <a:chOff x="1976585" y="727514"/>
            <a:chExt cx="5710488" cy="2878382"/>
          </a:xfrm>
        </p:grpSpPr>
        <p:pic>
          <p:nvPicPr>
            <p:cNvPr id="22" name="Picture 21">
              <a:extLst>
                <a:ext uri="{FF2B5EF4-FFF2-40B4-BE49-F238E27FC236}">
                  <a16:creationId xmlns:a16="http://schemas.microsoft.com/office/drawing/2014/main" id="{5148050C-2510-B2F1-DE3A-B3EC5D951AF9}"/>
                </a:ext>
              </a:extLst>
            </p:cNvPr>
            <p:cNvPicPr>
              <a:picLocks noChangeAspect="1"/>
            </p:cNvPicPr>
            <p:nvPr/>
          </p:nvPicPr>
          <p:blipFill rotWithShape="1">
            <a:blip r:embed="rId2"/>
            <a:srcRect l="9233" t="9320" r="4976" b="34718"/>
            <a:stretch/>
          </p:blipFill>
          <p:spPr>
            <a:xfrm>
              <a:off x="1976585" y="727514"/>
              <a:ext cx="5710488" cy="2878382"/>
            </a:xfrm>
            <a:prstGeom prst="rect">
              <a:avLst/>
            </a:prstGeom>
          </p:spPr>
        </p:pic>
        <p:pic>
          <p:nvPicPr>
            <p:cNvPr id="24" name="Picture 23">
              <a:extLst>
                <a:ext uri="{FF2B5EF4-FFF2-40B4-BE49-F238E27FC236}">
                  <a16:creationId xmlns:a16="http://schemas.microsoft.com/office/drawing/2014/main" id="{BC0D638A-5341-1363-802A-B1BFF29354D2}"/>
                </a:ext>
              </a:extLst>
            </p:cNvPr>
            <p:cNvPicPr>
              <a:picLocks noChangeAspect="1"/>
            </p:cNvPicPr>
            <p:nvPr/>
          </p:nvPicPr>
          <p:blipFill rotWithShape="1">
            <a:blip r:embed="rId3">
              <a:clrChange>
                <a:clrFrom>
                  <a:srgbClr val="FFFFFF"/>
                </a:clrFrom>
                <a:clrTo>
                  <a:srgbClr val="FFFFFF">
                    <a:alpha val="0"/>
                  </a:srgbClr>
                </a:clrTo>
              </a:clrChange>
            </a:blip>
            <a:srcRect l="9233" t="9320" r="4976" b="34718"/>
            <a:stretch/>
          </p:blipFill>
          <p:spPr>
            <a:xfrm>
              <a:off x="1976585" y="727514"/>
              <a:ext cx="5710488" cy="2878381"/>
            </a:xfrm>
            <a:prstGeom prst="rect">
              <a:avLst/>
            </a:prstGeom>
          </p:spPr>
        </p:pic>
      </p:grpSp>
      <p:sp>
        <p:nvSpPr>
          <p:cNvPr id="6" name="TextBox 5">
            <a:extLst>
              <a:ext uri="{FF2B5EF4-FFF2-40B4-BE49-F238E27FC236}">
                <a16:creationId xmlns:a16="http://schemas.microsoft.com/office/drawing/2014/main" id="{07DBC615-4EF9-34EC-2241-148BC36D09E6}"/>
              </a:ext>
            </a:extLst>
          </p:cNvPr>
          <p:cNvSpPr txBox="1"/>
          <p:nvPr/>
        </p:nvSpPr>
        <p:spPr>
          <a:xfrm>
            <a:off x="899788" y="5362041"/>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2012</a:t>
            </a:r>
          </a:p>
        </p:txBody>
      </p:sp>
      <p:sp>
        <p:nvSpPr>
          <p:cNvPr id="7" name="TextBox 6">
            <a:extLst>
              <a:ext uri="{FF2B5EF4-FFF2-40B4-BE49-F238E27FC236}">
                <a16:creationId xmlns:a16="http://schemas.microsoft.com/office/drawing/2014/main" id="{95686840-CF85-5CB5-9A80-710C3D00FED0}"/>
              </a:ext>
            </a:extLst>
          </p:cNvPr>
          <p:cNvSpPr txBox="1"/>
          <p:nvPr/>
        </p:nvSpPr>
        <p:spPr>
          <a:xfrm>
            <a:off x="480949" y="1446589"/>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600</a:t>
            </a:r>
          </a:p>
        </p:txBody>
      </p:sp>
      <p:sp>
        <p:nvSpPr>
          <p:cNvPr id="9" name="TextBox 8">
            <a:extLst>
              <a:ext uri="{FF2B5EF4-FFF2-40B4-BE49-F238E27FC236}">
                <a16:creationId xmlns:a16="http://schemas.microsoft.com/office/drawing/2014/main" id="{B0294852-4713-F222-5BD6-9D3E4722667A}"/>
              </a:ext>
            </a:extLst>
          </p:cNvPr>
          <p:cNvSpPr txBox="1"/>
          <p:nvPr/>
        </p:nvSpPr>
        <p:spPr>
          <a:xfrm>
            <a:off x="480949" y="2833726"/>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400</a:t>
            </a:r>
          </a:p>
        </p:txBody>
      </p:sp>
      <p:sp>
        <p:nvSpPr>
          <p:cNvPr id="10" name="TextBox 9">
            <a:extLst>
              <a:ext uri="{FF2B5EF4-FFF2-40B4-BE49-F238E27FC236}">
                <a16:creationId xmlns:a16="http://schemas.microsoft.com/office/drawing/2014/main" id="{B9A7BF84-968C-25E1-534F-18E225155E7B}"/>
              </a:ext>
            </a:extLst>
          </p:cNvPr>
          <p:cNvSpPr txBox="1"/>
          <p:nvPr/>
        </p:nvSpPr>
        <p:spPr>
          <a:xfrm>
            <a:off x="480949" y="3548090"/>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300</a:t>
            </a:r>
          </a:p>
        </p:txBody>
      </p:sp>
      <p:sp>
        <p:nvSpPr>
          <p:cNvPr id="11" name="TextBox 10">
            <a:extLst>
              <a:ext uri="{FF2B5EF4-FFF2-40B4-BE49-F238E27FC236}">
                <a16:creationId xmlns:a16="http://schemas.microsoft.com/office/drawing/2014/main" id="{214D1BD9-C7BB-46B3-3C9C-05C7D9DF7172}"/>
              </a:ext>
            </a:extLst>
          </p:cNvPr>
          <p:cNvSpPr txBox="1"/>
          <p:nvPr/>
        </p:nvSpPr>
        <p:spPr>
          <a:xfrm>
            <a:off x="480949" y="2116192"/>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500</a:t>
            </a:r>
          </a:p>
        </p:txBody>
      </p:sp>
      <p:sp>
        <p:nvSpPr>
          <p:cNvPr id="12" name="TextBox 11">
            <a:extLst>
              <a:ext uri="{FF2B5EF4-FFF2-40B4-BE49-F238E27FC236}">
                <a16:creationId xmlns:a16="http://schemas.microsoft.com/office/drawing/2014/main" id="{C2324490-F9C7-4FF9-7AEE-DE159B836E8A}"/>
              </a:ext>
            </a:extLst>
          </p:cNvPr>
          <p:cNvSpPr txBox="1"/>
          <p:nvPr/>
        </p:nvSpPr>
        <p:spPr>
          <a:xfrm rot="16200000">
            <a:off x="-388005" y="2565194"/>
            <a:ext cx="1422084" cy="461665"/>
          </a:xfrm>
          <a:prstGeom prst="rect">
            <a:avLst/>
          </a:prstGeom>
          <a:noFill/>
        </p:spPr>
        <p:txBody>
          <a:bodyPr wrap="square" rtlCol="0">
            <a:spAutoFit/>
          </a:bodyPr>
          <a:lstStyle/>
          <a:p>
            <a:r>
              <a:rPr lang="en-US" sz="2400" dirty="0" err="1">
                <a:latin typeface="Arial Narrow" panose="020B0604020202020204" pitchFamily="34" charset="0"/>
                <a:cs typeface="Arial Narrow" panose="020B0604020202020204" pitchFamily="34" charset="0"/>
              </a:rPr>
              <a:t>V</a:t>
            </a:r>
            <a:r>
              <a:rPr lang="en-US" sz="2400" baseline="-25000" dirty="0" err="1">
                <a:latin typeface="Arial Narrow" panose="020B0604020202020204" pitchFamily="34" charset="0"/>
                <a:cs typeface="Arial Narrow" panose="020B0604020202020204" pitchFamily="34" charset="0"/>
              </a:rPr>
              <a:t>p</a:t>
            </a:r>
            <a:r>
              <a:rPr lang="en-US" sz="2400" dirty="0">
                <a:latin typeface="Arial Narrow" panose="020B0604020202020204" pitchFamily="34" charset="0"/>
                <a:cs typeface="Arial Narrow" panose="020B0604020202020204" pitchFamily="34" charset="0"/>
              </a:rPr>
              <a:t> [km s</a:t>
            </a:r>
            <a:r>
              <a:rPr lang="en-US" sz="2400" baseline="30000" dirty="0">
                <a:latin typeface="Arial Narrow" panose="020B0604020202020204" pitchFamily="34" charset="0"/>
                <a:cs typeface="Arial Narrow" panose="020B0604020202020204" pitchFamily="34" charset="0"/>
              </a:rPr>
              <a:t>-1</a:t>
            </a:r>
            <a:r>
              <a:rPr lang="en-US" sz="2400" dirty="0">
                <a:latin typeface="Arial Narrow" panose="020B0604020202020204" pitchFamily="34" charset="0"/>
                <a:cs typeface="Arial Narrow" panose="020B0604020202020204" pitchFamily="34" charset="0"/>
              </a:rPr>
              <a:t>]</a:t>
            </a:r>
          </a:p>
        </p:txBody>
      </p:sp>
      <p:sp>
        <p:nvSpPr>
          <p:cNvPr id="15" name="TextBox 14">
            <a:extLst>
              <a:ext uri="{FF2B5EF4-FFF2-40B4-BE49-F238E27FC236}">
                <a16:creationId xmlns:a16="http://schemas.microsoft.com/office/drawing/2014/main" id="{CD0060BA-422C-DA45-8815-4BD826B68E16}"/>
              </a:ext>
            </a:extLst>
          </p:cNvPr>
          <p:cNvSpPr txBox="1"/>
          <p:nvPr/>
        </p:nvSpPr>
        <p:spPr>
          <a:xfrm rot="16200000">
            <a:off x="-388005" y="4567224"/>
            <a:ext cx="1422084" cy="461665"/>
          </a:xfrm>
          <a:prstGeom prst="rect">
            <a:avLst/>
          </a:prstGeom>
          <a:noFill/>
        </p:spPr>
        <p:txBody>
          <a:bodyPr wrap="square" rtlCol="0">
            <a:spAutoFit/>
          </a:bodyPr>
          <a:lstStyle/>
          <a:p>
            <a:r>
              <a:rPr lang="en-US" sz="2400" dirty="0" err="1">
                <a:latin typeface="Arial Narrow" panose="020B0604020202020204" pitchFamily="34" charset="0"/>
                <a:cs typeface="Arial Narrow" panose="020B0604020202020204" pitchFamily="34" charset="0"/>
              </a:rPr>
              <a:t>Δ</a:t>
            </a:r>
            <a:r>
              <a:rPr lang="en-US" sz="2400" dirty="0">
                <a:latin typeface="Arial Narrow" panose="020B0604020202020204" pitchFamily="34" charset="0"/>
                <a:cs typeface="Arial Narrow" panose="020B0604020202020204" pitchFamily="34" charset="0"/>
              </a:rPr>
              <a:t> Long [º]</a:t>
            </a:r>
          </a:p>
        </p:txBody>
      </p:sp>
      <p:sp>
        <p:nvSpPr>
          <p:cNvPr id="21" name="TextBox 20">
            <a:extLst>
              <a:ext uri="{FF2B5EF4-FFF2-40B4-BE49-F238E27FC236}">
                <a16:creationId xmlns:a16="http://schemas.microsoft.com/office/drawing/2014/main" id="{7BD41F15-0190-B80D-E6F3-E337FF0B4C2D}"/>
              </a:ext>
            </a:extLst>
          </p:cNvPr>
          <p:cNvSpPr txBox="1"/>
          <p:nvPr/>
        </p:nvSpPr>
        <p:spPr>
          <a:xfrm>
            <a:off x="530038" y="4219707"/>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200</a:t>
            </a:r>
          </a:p>
        </p:txBody>
      </p:sp>
      <p:sp>
        <p:nvSpPr>
          <p:cNvPr id="35" name="TextBox 34">
            <a:extLst>
              <a:ext uri="{FF2B5EF4-FFF2-40B4-BE49-F238E27FC236}">
                <a16:creationId xmlns:a16="http://schemas.microsoft.com/office/drawing/2014/main" id="{4ACE68FC-2005-42E7-771E-9728677A89D2}"/>
              </a:ext>
            </a:extLst>
          </p:cNvPr>
          <p:cNvSpPr txBox="1"/>
          <p:nvPr/>
        </p:nvSpPr>
        <p:spPr>
          <a:xfrm>
            <a:off x="653315" y="4687792"/>
            <a:ext cx="638220"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0</a:t>
            </a:r>
          </a:p>
        </p:txBody>
      </p:sp>
      <p:sp>
        <p:nvSpPr>
          <p:cNvPr id="39" name="TextBox 38">
            <a:extLst>
              <a:ext uri="{FF2B5EF4-FFF2-40B4-BE49-F238E27FC236}">
                <a16:creationId xmlns:a16="http://schemas.microsoft.com/office/drawing/2014/main" id="{BC7D76A7-3C2D-0917-C43F-5476D5FACF05}"/>
              </a:ext>
            </a:extLst>
          </p:cNvPr>
          <p:cNvSpPr txBox="1"/>
          <p:nvPr/>
        </p:nvSpPr>
        <p:spPr>
          <a:xfrm>
            <a:off x="530038" y="4881189"/>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-100</a:t>
            </a:r>
          </a:p>
        </p:txBody>
      </p:sp>
      <p:sp>
        <p:nvSpPr>
          <p:cNvPr id="40" name="TextBox 39">
            <a:extLst>
              <a:ext uri="{FF2B5EF4-FFF2-40B4-BE49-F238E27FC236}">
                <a16:creationId xmlns:a16="http://schemas.microsoft.com/office/drawing/2014/main" id="{2E899B7C-FCB8-15E3-6200-C13847D80939}"/>
              </a:ext>
            </a:extLst>
          </p:cNvPr>
          <p:cNvSpPr txBox="1"/>
          <p:nvPr/>
        </p:nvSpPr>
        <p:spPr>
          <a:xfrm>
            <a:off x="530038" y="4473371"/>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100</a:t>
            </a:r>
          </a:p>
        </p:txBody>
      </p:sp>
      <p:sp>
        <p:nvSpPr>
          <p:cNvPr id="42" name="TextBox 41">
            <a:extLst>
              <a:ext uri="{FF2B5EF4-FFF2-40B4-BE49-F238E27FC236}">
                <a16:creationId xmlns:a16="http://schemas.microsoft.com/office/drawing/2014/main" id="{DFF3E02F-9C20-6595-A226-CA48294E11EF}"/>
              </a:ext>
            </a:extLst>
          </p:cNvPr>
          <p:cNvSpPr txBox="1"/>
          <p:nvPr/>
        </p:nvSpPr>
        <p:spPr>
          <a:xfrm>
            <a:off x="530038" y="5099540"/>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-200</a:t>
            </a:r>
          </a:p>
        </p:txBody>
      </p:sp>
      <p:sp>
        <p:nvSpPr>
          <p:cNvPr id="44" name="TextBox 43">
            <a:extLst>
              <a:ext uri="{FF2B5EF4-FFF2-40B4-BE49-F238E27FC236}">
                <a16:creationId xmlns:a16="http://schemas.microsoft.com/office/drawing/2014/main" id="{42DAD2CD-6782-2DC8-BA4A-E15F66227A01}"/>
              </a:ext>
            </a:extLst>
          </p:cNvPr>
          <p:cNvSpPr txBox="1"/>
          <p:nvPr/>
        </p:nvSpPr>
        <p:spPr>
          <a:xfrm>
            <a:off x="2124005" y="5362041"/>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2014</a:t>
            </a:r>
          </a:p>
        </p:txBody>
      </p:sp>
      <p:sp>
        <p:nvSpPr>
          <p:cNvPr id="45" name="TextBox 44">
            <a:extLst>
              <a:ext uri="{FF2B5EF4-FFF2-40B4-BE49-F238E27FC236}">
                <a16:creationId xmlns:a16="http://schemas.microsoft.com/office/drawing/2014/main" id="{D2D12790-3752-E811-500D-7179F5FE44D1}"/>
              </a:ext>
            </a:extLst>
          </p:cNvPr>
          <p:cNvSpPr txBox="1"/>
          <p:nvPr/>
        </p:nvSpPr>
        <p:spPr>
          <a:xfrm>
            <a:off x="3274416" y="5362041"/>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2016</a:t>
            </a:r>
          </a:p>
        </p:txBody>
      </p:sp>
      <p:sp>
        <p:nvSpPr>
          <p:cNvPr id="46" name="TextBox 45">
            <a:extLst>
              <a:ext uri="{FF2B5EF4-FFF2-40B4-BE49-F238E27FC236}">
                <a16:creationId xmlns:a16="http://schemas.microsoft.com/office/drawing/2014/main" id="{92DDCC85-7CA7-E3BA-CF5F-2BD1B316DE9A}"/>
              </a:ext>
            </a:extLst>
          </p:cNvPr>
          <p:cNvSpPr txBox="1"/>
          <p:nvPr/>
        </p:nvSpPr>
        <p:spPr>
          <a:xfrm>
            <a:off x="4448484" y="5362041"/>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2018</a:t>
            </a:r>
          </a:p>
        </p:txBody>
      </p:sp>
      <p:sp>
        <p:nvSpPr>
          <p:cNvPr id="47" name="TextBox 46">
            <a:extLst>
              <a:ext uri="{FF2B5EF4-FFF2-40B4-BE49-F238E27FC236}">
                <a16:creationId xmlns:a16="http://schemas.microsoft.com/office/drawing/2014/main" id="{F13BD3E4-0917-E6D8-9406-E493B12F15F7}"/>
              </a:ext>
            </a:extLst>
          </p:cNvPr>
          <p:cNvSpPr txBox="1"/>
          <p:nvPr/>
        </p:nvSpPr>
        <p:spPr>
          <a:xfrm>
            <a:off x="5625181" y="5362041"/>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2020</a:t>
            </a:r>
          </a:p>
        </p:txBody>
      </p:sp>
      <p:sp>
        <p:nvSpPr>
          <p:cNvPr id="48" name="TextBox 47">
            <a:extLst>
              <a:ext uri="{FF2B5EF4-FFF2-40B4-BE49-F238E27FC236}">
                <a16:creationId xmlns:a16="http://schemas.microsoft.com/office/drawing/2014/main" id="{2F538BC0-8AF1-C293-E031-64E0C93F7A50}"/>
              </a:ext>
            </a:extLst>
          </p:cNvPr>
          <p:cNvSpPr txBox="1"/>
          <p:nvPr/>
        </p:nvSpPr>
        <p:spPr>
          <a:xfrm>
            <a:off x="6788166" y="5362041"/>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2022</a:t>
            </a:r>
          </a:p>
        </p:txBody>
      </p:sp>
      <p:sp>
        <p:nvSpPr>
          <p:cNvPr id="8" name="Rectangle 7">
            <a:extLst>
              <a:ext uri="{FF2B5EF4-FFF2-40B4-BE49-F238E27FC236}">
                <a16:creationId xmlns:a16="http://schemas.microsoft.com/office/drawing/2014/main" id="{3C94B2CA-AEA1-85F5-CBCC-14A2C141E134}"/>
              </a:ext>
            </a:extLst>
          </p:cNvPr>
          <p:cNvSpPr/>
          <p:nvPr/>
        </p:nvSpPr>
        <p:spPr>
          <a:xfrm>
            <a:off x="6764501" y="1330273"/>
            <a:ext cx="1670964" cy="255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B050"/>
              </a:solidFill>
            </a:endParaRPr>
          </a:p>
        </p:txBody>
      </p:sp>
      <p:sp>
        <p:nvSpPr>
          <p:cNvPr id="64" name="TextBox 63">
            <a:extLst>
              <a:ext uri="{FF2B5EF4-FFF2-40B4-BE49-F238E27FC236}">
                <a16:creationId xmlns:a16="http://schemas.microsoft.com/office/drawing/2014/main" id="{3A55787D-45C7-900C-37F8-5804CD94D8F8}"/>
              </a:ext>
            </a:extLst>
          </p:cNvPr>
          <p:cNvSpPr txBox="1"/>
          <p:nvPr/>
        </p:nvSpPr>
        <p:spPr>
          <a:xfrm rot="5400000">
            <a:off x="8043977" y="3147340"/>
            <a:ext cx="1425956" cy="379656"/>
          </a:xfrm>
          <a:prstGeom prst="rect">
            <a:avLst/>
          </a:prstGeom>
          <a:noFill/>
        </p:spPr>
        <p:txBody>
          <a:bodyPr wrap="square" rtlCol="0">
            <a:spAutoFit/>
          </a:bodyPr>
          <a:lstStyle/>
          <a:p>
            <a:r>
              <a:rPr lang="en-US" sz="1867" dirty="0">
                <a:solidFill>
                  <a:srgbClr val="F600FF"/>
                </a:solidFill>
                <a:latin typeface="Arial Narrow" panose="020B0604020202020204" pitchFamily="34" charset="0"/>
                <a:cs typeface="Arial Narrow" panose="020B0604020202020204" pitchFamily="34" charset="0"/>
              </a:rPr>
              <a:t>400 km s</a:t>
            </a:r>
            <a:r>
              <a:rPr lang="en-US" sz="1867" baseline="30000" dirty="0">
                <a:solidFill>
                  <a:srgbClr val="F600FF"/>
                </a:solidFill>
                <a:latin typeface="Arial Narrow" panose="020B0604020202020204" pitchFamily="34" charset="0"/>
                <a:cs typeface="Arial Narrow" panose="020B0604020202020204" pitchFamily="34" charset="0"/>
              </a:rPr>
              <a:t>-1</a:t>
            </a:r>
          </a:p>
        </p:txBody>
      </p:sp>
      <p:sp>
        <p:nvSpPr>
          <p:cNvPr id="14" name="TextBox 13">
            <a:extLst>
              <a:ext uri="{FF2B5EF4-FFF2-40B4-BE49-F238E27FC236}">
                <a16:creationId xmlns:a16="http://schemas.microsoft.com/office/drawing/2014/main" id="{DFFC731E-CAF0-6EEA-1D59-F371489C8959}"/>
              </a:ext>
            </a:extLst>
          </p:cNvPr>
          <p:cNvSpPr txBox="1"/>
          <p:nvPr/>
        </p:nvSpPr>
        <p:spPr>
          <a:xfrm>
            <a:off x="1037992" y="1197288"/>
            <a:ext cx="5813785"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10/23/2011 – 03/16/2024</a:t>
            </a:r>
          </a:p>
        </p:txBody>
      </p:sp>
      <p:sp>
        <p:nvSpPr>
          <p:cNvPr id="17" name="TextBox 16">
            <a:extLst>
              <a:ext uri="{FF2B5EF4-FFF2-40B4-BE49-F238E27FC236}">
                <a16:creationId xmlns:a16="http://schemas.microsoft.com/office/drawing/2014/main" id="{794892F1-8654-8B7F-CD17-AC371213AC32}"/>
              </a:ext>
            </a:extLst>
          </p:cNvPr>
          <p:cNvSpPr txBox="1"/>
          <p:nvPr/>
        </p:nvSpPr>
        <p:spPr>
          <a:xfrm>
            <a:off x="7966400" y="5336435"/>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2024</a:t>
            </a:r>
          </a:p>
        </p:txBody>
      </p:sp>
      <p:sp>
        <p:nvSpPr>
          <p:cNvPr id="34" name="Rectangle 33">
            <a:extLst>
              <a:ext uri="{FF2B5EF4-FFF2-40B4-BE49-F238E27FC236}">
                <a16:creationId xmlns:a16="http://schemas.microsoft.com/office/drawing/2014/main" id="{3A7D6516-70A2-A899-E068-6993F1DF53FA}"/>
              </a:ext>
            </a:extLst>
          </p:cNvPr>
          <p:cNvSpPr/>
          <p:nvPr/>
        </p:nvSpPr>
        <p:spPr>
          <a:xfrm>
            <a:off x="7381481" y="1294799"/>
            <a:ext cx="1196232" cy="303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9" name="Rectangle 48">
            <a:extLst>
              <a:ext uri="{FF2B5EF4-FFF2-40B4-BE49-F238E27FC236}">
                <a16:creationId xmlns:a16="http://schemas.microsoft.com/office/drawing/2014/main" id="{F6D59323-827C-6BBC-9BE0-53DE11D891B4}"/>
              </a:ext>
            </a:extLst>
          </p:cNvPr>
          <p:cNvSpPr/>
          <p:nvPr/>
        </p:nvSpPr>
        <p:spPr>
          <a:xfrm>
            <a:off x="6849099" y="1677446"/>
            <a:ext cx="1196232" cy="444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0" name="TextBox 49">
            <a:extLst>
              <a:ext uri="{FF2B5EF4-FFF2-40B4-BE49-F238E27FC236}">
                <a16:creationId xmlns:a16="http://schemas.microsoft.com/office/drawing/2014/main" id="{68E908DC-AD72-E380-7DD7-6FEA0FBF68D8}"/>
              </a:ext>
            </a:extLst>
          </p:cNvPr>
          <p:cNvSpPr txBox="1"/>
          <p:nvPr/>
        </p:nvSpPr>
        <p:spPr>
          <a:xfrm>
            <a:off x="1129948" y="1596230"/>
            <a:ext cx="7958651" cy="441211"/>
          </a:xfrm>
          <a:prstGeom prst="rect">
            <a:avLst/>
          </a:prstGeom>
          <a:noFill/>
        </p:spPr>
        <p:txBody>
          <a:bodyPr wrap="square" rtlCol="0">
            <a:spAutoFit/>
          </a:bodyPr>
          <a:lstStyle/>
          <a:p>
            <a:r>
              <a:rPr lang="en-US" sz="2267" b="1" dirty="0">
                <a:latin typeface="Arial Narrow" panose="020B0604020202020204" pitchFamily="34" charset="0"/>
                <a:cs typeface="Arial Narrow" panose="020B0604020202020204" pitchFamily="34" charset="0"/>
              </a:rPr>
              <a:t>Averaged: </a:t>
            </a:r>
            <a:r>
              <a:rPr lang="en-US" sz="2267" dirty="0">
                <a:solidFill>
                  <a:srgbClr val="A192F1"/>
                </a:solidFill>
                <a:latin typeface="Arial Narrow" panose="020B0604020202020204" pitchFamily="34" charset="0"/>
                <a:cs typeface="Arial Narrow" panose="020B0604020202020204" pitchFamily="34" charset="0"/>
              </a:rPr>
              <a:t>ACE  </a:t>
            </a:r>
            <a:r>
              <a:rPr lang="en-US" sz="2267" dirty="0">
                <a:solidFill>
                  <a:srgbClr val="911D90"/>
                </a:solidFill>
                <a:latin typeface="Arial Narrow" panose="020B0604020202020204" pitchFamily="34" charset="0"/>
                <a:cs typeface="Arial Narrow" panose="020B0604020202020204" pitchFamily="34" charset="0"/>
              </a:rPr>
              <a:t>OMNI  </a:t>
            </a:r>
            <a:r>
              <a:rPr lang="en-US" sz="2267" dirty="0">
                <a:solidFill>
                  <a:srgbClr val="FF0300"/>
                </a:solidFill>
                <a:latin typeface="Arial Narrow" panose="020B0604020202020204" pitchFamily="34" charset="0"/>
                <a:cs typeface="Arial Narrow" panose="020B0604020202020204" pitchFamily="34" charset="0"/>
              </a:rPr>
              <a:t>STEREO A  </a:t>
            </a:r>
            <a:r>
              <a:rPr lang="en-US" sz="2267" dirty="0">
                <a:solidFill>
                  <a:srgbClr val="1800F5"/>
                </a:solidFill>
                <a:latin typeface="Arial Narrow" panose="020B0604020202020204" pitchFamily="34" charset="0"/>
                <a:cs typeface="Arial Narrow" panose="020B0604020202020204" pitchFamily="34" charset="0"/>
              </a:rPr>
              <a:t>STEREO B</a:t>
            </a:r>
          </a:p>
        </p:txBody>
      </p:sp>
      <p:sp>
        <p:nvSpPr>
          <p:cNvPr id="53" name="TextBox 52">
            <a:extLst>
              <a:ext uri="{FF2B5EF4-FFF2-40B4-BE49-F238E27FC236}">
                <a16:creationId xmlns:a16="http://schemas.microsoft.com/office/drawing/2014/main" id="{D9F83396-DCFE-7A59-3D79-54DF3E993177}"/>
              </a:ext>
            </a:extLst>
          </p:cNvPr>
          <p:cNvSpPr txBox="1"/>
          <p:nvPr/>
        </p:nvSpPr>
        <p:spPr>
          <a:xfrm>
            <a:off x="1128125" y="1858822"/>
            <a:ext cx="7958651" cy="441211"/>
          </a:xfrm>
          <a:prstGeom prst="rect">
            <a:avLst/>
          </a:prstGeom>
          <a:noFill/>
        </p:spPr>
        <p:txBody>
          <a:bodyPr wrap="square" rtlCol="0">
            <a:spAutoFit/>
          </a:bodyPr>
          <a:lstStyle/>
          <a:p>
            <a:r>
              <a:rPr lang="en-US" sz="2267" b="1" dirty="0">
                <a:latin typeface="Arial Narrow" panose="020B0604020202020204" pitchFamily="34" charset="0"/>
                <a:cs typeface="Arial Narrow" panose="020B0604020202020204" pitchFamily="34" charset="0"/>
              </a:rPr>
              <a:t>Not Averaged: </a:t>
            </a:r>
            <a:r>
              <a:rPr lang="en-US" sz="2267" dirty="0">
                <a:solidFill>
                  <a:srgbClr val="FF8001"/>
                </a:solidFill>
                <a:latin typeface="Arial Narrow" panose="020B0604020202020204" pitchFamily="34" charset="0"/>
                <a:cs typeface="Arial Narrow" panose="020B0604020202020204" pitchFamily="34" charset="0"/>
              </a:rPr>
              <a:t>New Horizons</a:t>
            </a:r>
            <a:r>
              <a:rPr lang="en-US" sz="2267" dirty="0">
                <a:solidFill>
                  <a:srgbClr val="1800F5"/>
                </a:solidFill>
                <a:latin typeface="Arial Narrow" panose="020B0604020202020204" pitchFamily="34" charset="0"/>
                <a:cs typeface="Arial Narrow" panose="020B0604020202020204" pitchFamily="34" charset="0"/>
              </a:rPr>
              <a:t>    </a:t>
            </a:r>
          </a:p>
        </p:txBody>
      </p:sp>
      <p:pic>
        <p:nvPicPr>
          <p:cNvPr id="20" name="Picture 19">
            <a:extLst>
              <a:ext uri="{FF2B5EF4-FFF2-40B4-BE49-F238E27FC236}">
                <a16:creationId xmlns:a16="http://schemas.microsoft.com/office/drawing/2014/main" id="{8484DF68-D86C-9833-A651-9F8A27B4B306}"/>
              </a:ext>
            </a:extLst>
          </p:cNvPr>
          <p:cNvPicPr>
            <a:picLocks noChangeAspect="1"/>
          </p:cNvPicPr>
          <p:nvPr/>
        </p:nvPicPr>
        <p:blipFill rotWithShape="1">
          <a:blip r:embed="rId4">
            <a:clrChange>
              <a:clrFrom>
                <a:srgbClr val="FFFFFF"/>
              </a:clrFrom>
              <a:clrTo>
                <a:srgbClr val="FFFFFF">
                  <a:alpha val="0"/>
                </a:srgbClr>
              </a:clrTo>
            </a:clrChange>
          </a:blip>
          <a:srcRect l="11145" t="10027" r="6256" b="53619"/>
          <a:stretch/>
        </p:blipFill>
        <p:spPr>
          <a:xfrm>
            <a:off x="1219200" y="1656024"/>
            <a:ext cx="7330747" cy="2493201"/>
          </a:xfrm>
          <a:prstGeom prst="rect">
            <a:avLst/>
          </a:prstGeom>
        </p:spPr>
      </p:pic>
      <p:sp>
        <p:nvSpPr>
          <p:cNvPr id="32" name="Rectangle 31">
            <a:extLst>
              <a:ext uri="{FF2B5EF4-FFF2-40B4-BE49-F238E27FC236}">
                <a16:creationId xmlns:a16="http://schemas.microsoft.com/office/drawing/2014/main" id="{11428544-295F-9A24-E4EA-70D52553EE41}"/>
              </a:ext>
            </a:extLst>
          </p:cNvPr>
          <p:cNvSpPr/>
          <p:nvPr/>
        </p:nvSpPr>
        <p:spPr>
          <a:xfrm>
            <a:off x="6274717" y="3906635"/>
            <a:ext cx="1510072" cy="201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extBox 1">
            <a:extLst>
              <a:ext uri="{FF2B5EF4-FFF2-40B4-BE49-F238E27FC236}">
                <a16:creationId xmlns:a16="http://schemas.microsoft.com/office/drawing/2014/main" id="{C550E9D6-2D8E-D644-AE13-827799F61822}"/>
              </a:ext>
            </a:extLst>
          </p:cNvPr>
          <p:cNvSpPr txBox="1"/>
          <p:nvPr/>
        </p:nvSpPr>
        <p:spPr>
          <a:xfrm>
            <a:off x="6141794" y="3727710"/>
            <a:ext cx="1314784" cy="338554"/>
          </a:xfrm>
          <a:prstGeom prst="rect">
            <a:avLst/>
          </a:prstGeom>
          <a:noFill/>
        </p:spPr>
        <p:txBody>
          <a:bodyPr wrap="none" rtlCol="0">
            <a:spAutoFit/>
          </a:bodyPr>
          <a:lstStyle/>
          <a:p>
            <a:r>
              <a:rPr lang="en-US" sz="1600" dirty="0">
                <a:solidFill>
                  <a:srgbClr val="F600FF"/>
                </a:solidFill>
                <a:latin typeface="Arial Narrow" panose="020B0604020202020204" pitchFamily="34" charset="0"/>
                <a:cs typeface="Arial Narrow" panose="020B0604020202020204" pitchFamily="34" charset="0"/>
              </a:rPr>
              <a:t>V &lt; 400 km s</a:t>
            </a:r>
            <a:r>
              <a:rPr lang="en-US" sz="1600" baseline="30000" dirty="0">
                <a:solidFill>
                  <a:srgbClr val="F600FF"/>
                </a:solidFill>
                <a:latin typeface="Arial Narrow" panose="020B0604020202020204" pitchFamily="34" charset="0"/>
                <a:cs typeface="Arial Narrow" panose="020B0604020202020204" pitchFamily="34" charset="0"/>
              </a:rPr>
              <a:t>-1</a:t>
            </a:r>
            <a:r>
              <a:rPr lang="en-US" sz="1600" dirty="0">
                <a:solidFill>
                  <a:srgbClr val="F600FF"/>
                </a:solidFill>
                <a:latin typeface="Arial Narrow" panose="020B0604020202020204" pitchFamily="34" charset="0"/>
                <a:cs typeface="Arial Narrow" panose="020B0604020202020204" pitchFamily="34" charset="0"/>
              </a:rPr>
              <a:t> </a:t>
            </a:r>
          </a:p>
        </p:txBody>
      </p:sp>
      <p:sp>
        <p:nvSpPr>
          <p:cNvPr id="3" name="Rectangle 2">
            <a:extLst>
              <a:ext uri="{FF2B5EF4-FFF2-40B4-BE49-F238E27FC236}">
                <a16:creationId xmlns:a16="http://schemas.microsoft.com/office/drawing/2014/main" id="{E0229243-C976-D848-9197-9CE7DD6DCD6D}"/>
              </a:ext>
            </a:extLst>
          </p:cNvPr>
          <p:cNvSpPr/>
          <p:nvPr/>
        </p:nvSpPr>
        <p:spPr>
          <a:xfrm>
            <a:off x="5660866" y="4033183"/>
            <a:ext cx="2153623" cy="97536"/>
          </a:xfrm>
          <a:prstGeom prst="rect">
            <a:avLst/>
          </a:prstGeom>
          <a:solidFill>
            <a:srgbClr val="F6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TextBox 3">
            <a:extLst>
              <a:ext uri="{FF2B5EF4-FFF2-40B4-BE49-F238E27FC236}">
                <a16:creationId xmlns:a16="http://schemas.microsoft.com/office/drawing/2014/main" id="{78A2608C-10D9-3D3F-16F3-3E13F6F76DD4}"/>
              </a:ext>
            </a:extLst>
          </p:cNvPr>
          <p:cNvSpPr txBox="1"/>
          <p:nvPr/>
        </p:nvSpPr>
        <p:spPr>
          <a:xfrm>
            <a:off x="2124005" y="7358339"/>
            <a:ext cx="1184107" cy="461665"/>
          </a:xfrm>
          <a:prstGeom prst="rect">
            <a:avLst/>
          </a:prstGeom>
          <a:noFill/>
        </p:spPr>
        <p:txBody>
          <a:bodyPr wrap="none" rtlCol="0">
            <a:spAutoFit/>
          </a:bodyPr>
          <a:lstStyle/>
          <a:p>
            <a:r>
              <a:rPr lang="en-US" sz="2400" dirty="0"/>
              <a:t>Figure 4</a:t>
            </a:r>
          </a:p>
        </p:txBody>
      </p:sp>
    </p:spTree>
    <p:extLst>
      <p:ext uri="{BB962C8B-B14F-4D97-AF65-F5344CB8AC3E}">
        <p14:creationId xmlns:p14="http://schemas.microsoft.com/office/powerpoint/2010/main" val="3715384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579C-251D-BD28-D1A4-A504F8D3AFED}"/>
              </a:ext>
            </a:extLst>
          </p:cNvPr>
          <p:cNvSpPr>
            <a:spLocks noGrp="1"/>
          </p:cNvSpPr>
          <p:nvPr>
            <p:ph type="title"/>
          </p:nvPr>
        </p:nvSpPr>
        <p:spPr>
          <a:xfrm>
            <a:off x="609600" y="25113"/>
            <a:ext cx="10972800" cy="677780"/>
          </a:xfrm>
        </p:spPr>
        <p:txBody>
          <a:bodyPr>
            <a:noAutofit/>
          </a:bodyPr>
          <a:lstStyle/>
          <a:p>
            <a:pPr algn="ctr"/>
            <a:r>
              <a:rPr lang="en-US" sz="4000" b="1" dirty="0"/>
              <a:t>NH - 1 au Speed Comparison (NH With Averaging)</a:t>
            </a:r>
          </a:p>
        </p:txBody>
      </p:sp>
      <p:sp>
        <p:nvSpPr>
          <p:cNvPr id="15" name="Slide Number Placeholder 14">
            <a:extLst>
              <a:ext uri="{FF2B5EF4-FFF2-40B4-BE49-F238E27FC236}">
                <a16:creationId xmlns:a16="http://schemas.microsoft.com/office/drawing/2014/main" id="{9111C7B5-68B8-F800-E09E-9F59965FCD7B}"/>
              </a:ext>
            </a:extLst>
          </p:cNvPr>
          <p:cNvSpPr>
            <a:spLocks noGrp="1"/>
          </p:cNvSpPr>
          <p:nvPr>
            <p:ph type="sldNum" sz="quarter" idx="12"/>
          </p:nvPr>
        </p:nvSpPr>
        <p:spPr/>
        <p:txBody>
          <a:bodyPr/>
          <a:lstStyle/>
          <a:p>
            <a:fld id="{5377F3EB-D5E3-A246-B565-246304C1E950}" type="slidenum">
              <a:rPr lang="en-US" smtClean="0"/>
              <a:t>9</a:t>
            </a:fld>
            <a:endParaRPr lang="en-US"/>
          </a:p>
        </p:txBody>
      </p:sp>
      <p:sp>
        <p:nvSpPr>
          <p:cNvPr id="36" name="TextBox 35">
            <a:extLst>
              <a:ext uri="{FF2B5EF4-FFF2-40B4-BE49-F238E27FC236}">
                <a16:creationId xmlns:a16="http://schemas.microsoft.com/office/drawing/2014/main" id="{9D41A134-7F21-EA1A-8731-31CD02A0880B}"/>
              </a:ext>
            </a:extLst>
          </p:cNvPr>
          <p:cNvSpPr txBox="1"/>
          <p:nvPr/>
        </p:nvSpPr>
        <p:spPr>
          <a:xfrm>
            <a:off x="9375230" y="1668689"/>
            <a:ext cx="3040189" cy="3785652"/>
          </a:xfrm>
          <a:prstGeom prst="rect">
            <a:avLst/>
          </a:prstGeom>
          <a:noFill/>
        </p:spPr>
        <p:txBody>
          <a:bodyPr wrap="square">
            <a:spAutoFit/>
          </a:bodyPr>
          <a:lstStyle/>
          <a:p>
            <a:pPr marL="380990" indent="-380990">
              <a:buFont typeface="Arial" panose="020B0604020202020204" pitchFamily="34" charset="0"/>
              <a:buChar char="•"/>
            </a:pPr>
            <a:r>
              <a:rPr lang="en-US" sz="2400" dirty="0">
                <a:latin typeface="Arial Narrow" panose="020B0604020202020204" pitchFamily="34" charset="0"/>
                <a:cs typeface="Arial Narrow" panose="020B0604020202020204" pitchFamily="34" charset="0"/>
              </a:rPr>
              <a:t>Using the running solar rotation averages (25.38 days) on the New Horizons observations, it is clear that the solar wind at NH is consistently slower than at 1 au.</a:t>
            </a:r>
          </a:p>
        </p:txBody>
      </p:sp>
      <p:sp>
        <p:nvSpPr>
          <p:cNvPr id="10" name="TextBox 9">
            <a:extLst>
              <a:ext uri="{FF2B5EF4-FFF2-40B4-BE49-F238E27FC236}">
                <a16:creationId xmlns:a16="http://schemas.microsoft.com/office/drawing/2014/main" id="{F62ECF34-378D-FD18-4516-3DDA8797F17C}"/>
              </a:ext>
            </a:extLst>
          </p:cNvPr>
          <p:cNvSpPr txBox="1"/>
          <p:nvPr/>
        </p:nvSpPr>
        <p:spPr>
          <a:xfrm>
            <a:off x="480970" y="1446581"/>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600</a:t>
            </a:r>
          </a:p>
        </p:txBody>
      </p:sp>
      <p:sp>
        <p:nvSpPr>
          <p:cNvPr id="12" name="TextBox 11">
            <a:extLst>
              <a:ext uri="{FF2B5EF4-FFF2-40B4-BE49-F238E27FC236}">
                <a16:creationId xmlns:a16="http://schemas.microsoft.com/office/drawing/2014/main" id="{DE3934E6-4DE2-7AAB-167E-FB2912670639}"/>
              </a:ext>
            </a:extLst>
          </p:cNvPr>
          <p:cNvSpPr txBox="1"/>
          <p:nvPr/>
        </p:nvSpPr>
        <p:spPr>
          <a:xfrm>
            <a:off x="480970" y="2833718"/>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400</a:t>
            </a:r>
          </a:p>
        </p:txBody>
      </p:sp>
      <p:sp>
        <p:nvSpPr>
          <p:cNvPr id="13" name="TextBox 12">
            <a:extLst>
              <a:ext uri="{FF2B5EF4-FFF2-40B4-BE49-F238E27FC236}">
                <a16:creationId xmlns:a16="http://schemas.microsoft.com/office/drawing/2014/main" id="{3D085D1E-3446-E747-B9D0-CA36B6AE7B1D}"/>
              </a:ext>
            </a:extLst>
          </p:cNvPr>
          <p:cNvSpPr txBox="1"/>
          <p:nvPr/>
        </p:nvSpPr>
        <p:spPr>
          <a:xfrm>
            <a:off x="480970" y="3548082"/>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300</a:t>
            </a:r>
          </a:p>
        </p:txBody>
      </p:sp>
      <p:sp>
        <p:nvSpPr>
          <p:cNvPr id="35" name="TextBox 34">
            <a:extLst>
              <a:ext uri="{FF2B5EF4-FFF2-40B4-BE49-F238E27FC236}">
                <a16:creationId xmlns:a16="http://schemas.microsoft.com/office/drawing/2014/main" id="{EBACC87B-6684-7832-49F2-7DEE88E8A66E}"/>
              </a:ext>
            </a:extLst>
          </p:cNvPr>
          <p:cNvSpPr txBox="1"/>
          <p:nvPr/>
        </p:nvSpPr>
        <p:spPr>
          <a:xfrm>
            <a:off x="480970" y="2116184"/>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500</a:t>
            </a:r>
          </a:p>
        </p:txBody>
      </p:sp>
      <p:sp>
        <p:nvSpPr>
          <p:cNvPr id="37" name="TextBox 36">
            <a:extLst>
              <a:ext uri="{FF2B5EF4-FFF2-40B4-BE49-F238E27FC236}">
                <a16:creationId xmlns:a16="http://schemas.microsoft.com/office/drawing/2014/main" id="{76851EF9-7377-127F-F820-422D22C01BAB}"/>
              </a:ext>
            </a:extLst>
          </p:cNvPr>
          <p:cNvSpPr txBox="1"/>
          <p:nvPr/>
        </p:nvSpPr>
        <p:spPr>
          <a:xfrm rot="16200000">
            <a:off x="-387983" y="2565186"/>
            <a:ext cx="1422084" cy="461665"/>
          </a:xfrm>
          <a:prstGeom prst="rect">
            <a:avLst/>
          </a:prstGeom>
          <a:noFill/>
        </p:spPr>
        <p:txBody>
          <a:bodyPr wrap="square" rtlCol="0">
            <a:spAutoFit/>
          </a:bodyPr>
          <a:lstStyle/>
          <a:p>
            <a:r>
              <a:rPr lang="en-US" sz="2400" dirty="0" err="1">
                <a:latin typeface="Arial Narrow" panose="020B0604020202020204" pitchFamily="34" charset="0"/>
                <a:cs typeface="Arial Narrow" panose="020B0604020202020204" pitchFamily="34" charset="0"/>
              </a:rPr>
              <a:t>V</a:t>
            </a:r>
            <a:r>
              <a:rPr lang="en-US" sz="2400" baseline="-25000" dirty="0" err="1">
                <a:latin typeface="Arial Narrow" panose="020B0604020202020204" pitchFamily="34" charset="0"/>
                <a:cs typeface="Arial Narrow" panose="020B0604020202020204" pitchFamily="34" charset="0"/>
              </a:rPr>
              <a:t>p</a:t>
            </a:r>
            <a:r>
              <a:rPr lang="en-US" sz="2400" dirty="0">
                <a:latin typeface="Arial Narrow" panose="020B0604020202020204" pitchFamily="34" charset="0"/>
                <a:cs typeface="Arial Narrow" panose="020B0604020202020204" pitchFamily="34" charset="0"/>
              </a:rPr>
              <a:t> [km s</a:t>
            </a:r>
            <a:r>
              <a:rPr lang="en-US" sz="2400" baseline="30000" dirty="0">
                <a:latin typeface="Arial Narrow" panose="020B0604020202020204" pitchFamily="34" charset="0"/>
                <a:cs typeface="Arial Narrow" panose="020B0604020202020204" pitchFamily="34" charset="0"/>
              </a:rPr>
              <a:t>-1</a:t>
            </a:r>
            <a:r>
              <a:rPr lang="en-US" sz="2400" dirty="0">
                <a:latin typeface="Arial Narrow" panose="020B0604020202020204" pitchFamily="34" charset="0"/>
                <a:cs typeface="Arial Narrow" panose="020B0604020202020204" pitchFamily="34" charset="0"/>
              </a:rPr>
              <a:t>]</a:t>
            </a:r>
          </a:p>
        </p:txBody>
      </p:sp>
      <p:sp>
        <p:nvSpPr>
          <p:cNvPr id="38" name="TextBox 37">
            <a:extLst>
              <a:ext uri="{FF2B5EF4-FFF2-40B4-BE49-F238E27FC236}">
                <a16:creationId xmlns:a16="http://schemas.microsoft.com/office/drawing/2014/main" id="{A7103140-4827-D223-C3AF-506C4E729EB3}"/>
              </a:ext>
            </a:extLst>
          </p:cNvPr>
          <p:cNvSpPr txBox="1"/>
          <p:nvPr/>
        </p:nvSpPr>
        <p:spPr>
          <a:xfrm rot="16200000">
            <a:off x="-387983" y="4567216"/>
            <a:ext cx="1422084" cy="461665"/>
          </a:xfrm>
          <a:prstGeom prst="rect">
            <a:avLst/>
          </a:prstGeom>
          <a:noFill/>
        </p:spPr>
        <p:txBody>
          <a:bodyPr wrap="square" rtlCol="0">
            <a:spAutoFit/>
          </a:bodyPr>
          <a:lstStyle/>
          <a:p>
            <a:r>
              <a:rPr lang="en-US" sz="2400" dirty="0" err="1">
                <a:latin typeface="Arial Narrow" panose="020B0604020202020204" pitchFamily="34" charset="0"/>
                <a:cs typeface="Arial Narrow" panose="020B0604020202020204" pitchFamily="34" charset="0"/>
              </a:rPr>
              <a:t>Δ</a:t>
            </a:r>
            <a:r>
              <a:rPr lang="en-US" sz="2400" dirty="0">
                <a:latin typeface="Arial Narrow" panose="020B0604020202020204" pitchFamily="34" charset="0"/>
                <a:cs typeface="Arial Narrow" panose="020B0604020202020204" pitchFamily="34" charset="0"/>
              </a:rPr>
              <a:t> Long [º]</a:t>
            </a:r>
          </a:p>
        </p:txBody>
      </p:sp>
      <p:sp>
        <p:nvSpPr>
          <p:cNvPr id="39" name="TextBox 38">
            <a:extLst>
              <a:ext uri="{FF2B5EF4-FFF2-40B4-BE49-F238E27FC236}">
                <a16:creationId xmlns:a16="http://schemas.microsoft.com/office/drawing/2014/main" id="{E878E9B3-794B-B5E7-D66D-A870ADED6AB9}"/>
              </a:ext>
            </a:extLst>
          </p:cNvPr>
          <p:cNvSpPr txBox="1"/>
          <p:nvPr/>
        </p:nvSpPr>
        <p:spPr>
          <a:xfrm>
            <a:off x="530060" y="4219699"/>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200</a:t>
            </a:r>
          </a:p>
        </p:txBody>
      </p:sp>
      <p:sp>
        <p:nvSpPr>
          <p:cNvPr id="40" name="TextBox 39">
            <a:extLst>
              <a:ext uri="{FF2B5EF4-FFF2-40B4-BE49-F238E27FC236}">
                <a16:creationId xmlns:a16="http://schemas.microsoft.com/office/drawing/2014/main" id="{C0D18D93-18F7-8C40-98DF-F153C1BDD177}"/>
              </a:ext>
            </a:extLst>
          </p:cNvPr>
          <p:cNvSpPr txBox="1"/>
          <p:nvPr/>
        </p:nvSpPr>
        <p:spPr>
          <a:xfrm>
            <a:off x="653337" y="4687784"/>
            <a:ext cx="638220"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0</a:t>
            </a:r>
          </a:p>
        </p:txBody>
      </p:sp>
      <p:sp>
        <p:nvSpPr>
          <p:cNvPr id="41" name="TextBox 40">
            <a:extLst>
              <a:ext uri="{FF2B5EF4-FFF2-40B4-BE49-F238E27FC236}">
                <a16:creationId xmlns:a16="http://schemas.microsoft.com/office/drawing/2014/main" id="{3F3DF6CC-AE42-01D6-4517-969AD5C3157E}"/>
              </a:ext>
            </a:extLst>
          </p:cNvPr>
          <p:cNvSpPr txBox="1"/>
          <p:nvPr/>
        </p:nvSpPr>
        <p:spPr>
          <a:xfrm>
            <a:off x="530060" y="4881181"/>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-100</a:t>
            </a:r>
          </a:p>
        </p:txBody>
      </p:sp>
      <p:sp>
        <p:nvSpPr>
          <p:cNvPr id="42" name="TextBox 41">
            <a:extLst>
              <a:ext uri="{FF2B5EF4-FFF2-40B4-BE49-F238E27FC236}">
                <a16:creationId xmlns:a16="http://schemas.microsoft.com/office/drawing/2014/main" id="{D0E8219A-7869-204F-AC1D-C2DA00C77580}"/>
              </a:ext>
            </a:extLst>
          </p:cNvPr>
          <p:cNvSpPr txBox="1"/>
          <p:nvPr/>
        </p:nvSpPr>
        <p:spPr>
          <a:xfrm>
            <a:off x="530060" y="4473363"/>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100</a:t>
            </a:r>
          </a:p>
        </p:txBody>
      </p:sp>
      <p:sp>
        <p:nvSpPr>
          <p:cNvPr id="43" name="TextBox 42">
            <a:extLst>
              <a:ext uri="{FF2B5EF4-FFF2-40B4-BE49-F238E27FC236}">
                <a16:creationId xmlns:a16="http://schemas.microsoft.com/office/drawing/2014/main" id="{7D4DB89D-BEB6-C6D0-1C4E-FA0E9B054FAE}"/>
              </a:ext>
            </a:extLst>
          </p:cNvPr>
          <p:cNvSpPr txBox="1"/>
          <p:nvPr/>
        </p:nvSpPr>
        <p:spPr>
          <a:xfrm>
            <a:off x="530060" y="5099532"/>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-200</a:t>
            </a:r>
          </a:p>
        </p:txBody>
      </p:sp>
      <p:sp>
        <p:nvSpPr>
          <p:cNvPr id="50" name="Rectangle 49">
            <a:extLst>
              <a:ext uri="{FF2B5EF4-FFF2-40B4-BE49-F238E27FC236}">
                <a16:creationId xmlns:a16="http://schemas.microsoft.com/office/drawing/2014/main" id="{13CD1E4D-2F1F-16FD-27D6-C2C22ECCC03F}"/>
              </a:ext>
            </a:extLst>
          </p:cNvPr>
          <p:cNvSpPr/>
          <p:nvPr/>
        </p:nvSpPr>
        <p:spPr>
          <a:xfrm>
            <a:off x="6849120" y="1715146"/>
            <a:ext cx="1196232" cy="444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1" name="TextBox 50">
            <a:extLst>
              <a:ext uri="{FF2B5EF4-FFF2-40B4-BE49-F238E27FC236}">
                <a16:creationId xmlns:a16="http://schemas.microsoft.com/office/drawing/2014/main" id="{93FDA73F-5CA3-C932-DF62-4E3B08B10C32}"/>
              </a:ext>
            </a:extLst>
          </p:cNvPr>
          <p:cNvSpPr txBox="1"/>
          <p:nvPr/>
        </p:nvSpPr>
        <p:spPr>
          <a:xfrm>
            <a:off x="1129969" y="1633929"/>
            <a:ext cx="7958651" cy="441211"/>
          </a:xfrm>
          <a:prstGeom prst="rect">
            <a:avLst/>
          </a:prstGeom>
          <a:noFill/>
        </p:spPr>
        <p:txBody>
          <a:bodyPr wrap="square" rtlCol="0">
            <a:spAutoFit/>
          </a:bodyPr>
          <a:lstStyle/>
          <a:p>
            <a:r>
              <a:rPr lang="en-US" sz="2267" dirty="0">
                <a:latin typeface="Arial Narrow" panose="020B0604020202020204" pitchFamily="34" charset="0"/>
                <a:cs typeface="Arial Narrow" panose="020B0604020202020204" pitchFamily="34" charset="0"/>
              </a:rPr>
              <a:t>Averaged: </a:t>
            </a:r>
            <a:r>
              <a:rPr lang="en-US" sz="2267" dirty="0">
                <a:solidFill>
                  <a:srgbClr val="A192F1"/>
                </a:solidFill>
                <a:latin typeface="Arial Narrow" panose="020B0604020202020204" pitchFamily="34" charset="0"/>
                <a:cs typeface="Arial Narrow" panose="020B0604020202020204" pitchFamily="34" charset="0"/>
              </a:rPr>
              <a:t>ACE  </a:t>
            </a:r>
            <a:r>
              <a:rPr lang="en-US" sz="2267" dirty="0">
                <a:solidFill>
                  <a:srgbClr val="911D90"/>
                </a:solidFill>
                <a:latin typeface="Arial Narrow" panose="020B0604020202020204" pitchFamily="34" charset="0"/>
                <a:cs typeface="Arial Narrow" panose="020B0604020202020204" pitchFamily="34" charset="0"/>
              </a:rPr>
              <a:t>OMNI  </a:t>
            </a:r>
            <a:r>
              <a:rPr lang="en-US" sz="2267" dirty="0">
                <a:solidFill>
                  <a:srgbClr val="FF0300"/>
                </a:solidFill>
                <a:latin typeface="Arial Narrow" panose="020B0604020202020204" pitchFamily="34" charset="0"/>
                <a:cs typeface="Arial Narrow" panose="020B0604020202020204" pitchFamily="34" charset="0"/>
              </a:rPr>
              <a:t>STEREO A  </a:t>
            </a:r>
            <a:r>
              <a:rPr lang="en-US" sz="2267" dirty="0">
                <a:solidFill>
                  <a:srgbClr val="1800F5"/>
                </a:solidFill>
                <a:latin typeface="Arial Narrow" panose="020B0604020202020204" pitchFamily="34" charset="0"/>
                <a:cs typeface="Arial Narrow" panose="020B0604020202020204" pitchFamily="34" charset="0"/>
              </a:rPr>
              <a:t>STEREO B  </a:t>
            </a:r>
            <a:r>
              <a:rPr lang="en-US" sz="2267" dirty="0">
                <a:solidFill>
                  <a:srgbClr val="FF8001"/>
                </a:solidFill>
                <a:latin typeface="Arial Narrow" panose="020B0604020202020204" pitchFamily="34" charset="0"/>
                <a:cs typeface="Arial Narrow" panose="020B0604020202020204" pitchFamily="34" charset="0"/>
              </a:rPr>
              <a:t>New Horizons</a:t>
            </a:r>
            <a:r>
              <a:rPr lang="en-US" sz="2267" dirty="0">
                <a:solidFill>
                  <a:srgbClr val="1800F5"/>
                </a:solidFill>
                <a:latin typeface="Arial Narrow" panose="020B0604020202020204" pitchFamily="34" charset="0"/>
                <a:cs typeface="Arial Narrow" panose="020B0604020202020204" pitchFamily="34" charset="0"/>
              </a:rPr>
              <a:t>    </a:t>
            </a:r>
          </a:p>
        </p:txBody>
      </p:sp>
      <p:pic>
        <p:nvPicPr>
          <p:cNvPr id="67" name="Picture 66">
            <a:extLst>
              <a:ext uri="{FF2B5EF4-FFF2-40B4-BE49-F238E27FC236}">
                <a16:creationId xmlns:a16="http://schemas.microsoft.com/office/drawing/2014/main" id="{30C5DA88-6E95-129E-5E5E-B3591A325B3B}"/>
              </a:ext>
            </a:extLst>
          </p:cNvPr>
          <p:cNvPicPr>
            <a:picLocks noChangeAspect="1"/>
          </p:cNvPicPr>
          <p:nvPr/>
        </p:nvPicPr>
        <p:blipFill rotWithShape="1">
          <a:blip r:embed="rId3"/>
          <a:srcRect l="9233" t="9320" r="4976" b="34718"/>
          <a:stretch/>
        </p:blipFill>
        <p:spPr>
          <a:xfrm>
            <a:off x="1049392" y="1609715"/>
            <a:ext cx="7613984" cy="3837843"/>
          </a:xfrm>
          <a:prstGeom prst="rect">
            <a:avLst/>
          </a:prstGeom>
        </p:spPr>
      </p:pic>
      <p:pic>
        <p:nvPicPr>
          <p:cNvPr id="68" name="Picture 67">
            <a:extLst>
              <a:ext uri="{FF2B5EF4-FFF2-40B4-BE49-F238E27FC236}">
                <a16:creationId xmlns:a16="http://schemas.microsoft.com/office/drawing/2014/main" id="{6093041B-1DF8-5DEE-0363-B4D07CFFA28B}"/>
              </a:ext>
            </a:extLst>
          </p:cNvPr>
          <p:cNvPicPr>
            <a:picLocks noChangeAspect="1"/>
          </p:cNvPicPr>
          <p:nvPr/>
        </p:nvPicPr>
        <p:blipFill rotWithShape="1">
          <a:blip r:embed="rId4">
            <a:clrChange>
              <a:clrFrom>
                <a:srgbClr val="FFFFFF"/>
              </a:clrFrom>
              <a:clrTo>
                <a:srgbClr val="FFFFFF">
                  <a:alpha val="0"/>
                </a:srgbClr>
              </a:clrTo>
            </a:clrChange>
          </a:blip>
          <a:srcRect l="10228" t="9320" r="4976" b="34718"/>
          <a:stretch/>
        </p:blipFill>
        <p:spPr>
          <a:xfrm>
            <a:off x="1137702" y="1609716"/>
            <a:ext cx="7525673" cy="3837841"/>
          </a:xfrm>
          <a:prstGeom prst="rect">
            <a:avLst/>
          </a:prstGeom>
        </p:spPr>
      </p:pic>
      <p:sp>
        <p:nvSpPr>
          <p:cNvPr id="69" name="TextBox 68">
            <a:extLst>
              <a:ext uri="{FF2B5EF4-FFF2-40B4-BE49-F238E27FC236}">
                <a16:creationId xmlns:a16="http://schemas.microsoft.com/office/drawing/2014/main" id="{647AF3E4-34BB-72DE-908E-ECB2EB889EAC}"/>
              </a:ext>
            </a:extLst>
          </p:cNvPr>
          <p:cNvSpPr txBox="1"/>
          <p:nvPr/>
        </p:nvSpPr>
        <p:spPr>
          <a:xfrm>
            <a:off x="899809" y="5362033"/>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2012</a:t>
            </a:r>
          </a:p>
        </p:txBody>
      </p:sp>
      <p:sp>
        <p:nvSpPr>
          <p:cNvPr id="70" name="TextBox 69">
            <a:extLst>
              <a:ext uri="{FF2B5EF4-FFF2-40B4-BE49-F238E27FC236}">
                <a16:creationId xmlns:a16="http://schemas.microsoft.com/office/drawing/2014/main" id="{38FE8EE2-1BEE-7938-0A31-5B6BCB5D53DE}"/>
              </a:ext>
            </a:extLst>
          </p:cNvPr>
          <p:cNvSpPr txBox="1"/>
          <p:nvPr/>
        </p:nvSpPr>
        <p:spPr>
          <a:xfrm>
            <a:off x="480970" y="1446581"/>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600</a:t>
            </a:r>
          </a:p>
        </p:txBody>
      </p:sp>
      <p:sp>
        <p:nvSpPr>
          <p:cNvPr id="71" name="TextBox 70">
            <a:extLst>
              <a:ext uri="{FF2B5EF4-FFF2-40B4-BE49-F238E27FC236}">
                <a16:creationId xmlns:a16="http://schemas.microsoft.com/office/drawing/2014/main" id="{B8977C9A-BB63-C023-F778-2AF5847F1DCF}"/>
              </a:ext>
            </a:extLst>
          </p:cNvPr>
          <p:cNvSpPr txBox="1"/>
          <p:nvPr/>
        </p:nvSpPr>
        <p:spPr>
          <a:xfrm>
            <a:off x="480970" y="2833718"/>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400</a:t>
            </a:r>
          </a:p>
        </p:txBody>
      </p:sp>
      <p:sp>
        <p:nvSpPr>
          <p:cNvPr id="72" name="TextBox 71">
            <a:extLst>
              <a:ext uri="{FF2B5EF4-FFF2-40B4-BE49-F238E27FC236}">
                <a16:creationId xmlns:a16="http://schemas.microsoft.com/office/drawing/2014/main" id="{7B0EB985-8A05-F0CF-5470-BFCAF1F4FEF4}"/>
              </a:ext>
            </a:extLst>
          </p:cNvPr>
          <p:cNvSpPr txBox="1"/>
          <p:nvPr/>
        </p:nvSpPr>
        <p:spPr>
          <a:xfrm>
            <a:off x="480970" y="3548082"/>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300</a:t>
            </a:r>
          </a:p>
        </p:txBody>
      </p:sp>
      <p:sp>
        <p:nvSpPr>
          <p:cNvPr id="73" name="TextBox 72">
            <a:extLst>
              <a:ext uri="{FF2B5EF4-FFF2-40B4-BE49-F238E27FC236}">
                <a16:creationId xmlns:a16="http://schemas.microsoft.com/office/drawing/2014/main" id="{E5B290FE-45DA-7255-1BFA-DB6BE624F04F}"/>
              </a:ext>
            </a:extLst>
          </p:cNvPr>
          <p:cNvSpPr txBox="1"/>
          <p:nvPr/>
        </p:nvSpPr>
        <p:spPr>
          <a:xfrm>
            <a:off x="480970" y="2116184"/>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500</a:t>
            </a:r>
          </a:p>
        </p:txBody>
      </p:sp>
      <p:sp>
        <p:nvSpPr>
          <p:cNvPr id="74" name="TextBox 73">
            <a:extLst>
              <a:ext uri="{FF2B5EF4-FFF2-40B4-BE49-F238E27FC236}">
                <a16:creationId xmlns:a16="http://schemas.microsoft.com/office/drawing/2014/main" id="{E78A390F-F174-B7B8-3FD5-564433E348AE}"/>
              </a:ext>
            </a:extLst>
          </p:cNvPr>
          <p:cNvSpPr txBox="1"/>
          <p:nvPr/>
        </p:nvSpPr>
        <p:spPr>
          <a:xfrm rot="16200000">
            <a:off x="-387983" y="2565186"/>
            <a:ext cx="1422084" cy="461665"/>
          </a:xfrm>
          <a:prstGeom prst="rect">
            <a:avLst/>
          </a:prstGeom>
          <a:noFill/>
        </p:spPr>
        <p:txBody>
          <a:bodyPr wrap="square" rtlCol="0">
            <a:spAutoFit/>
          </a:bodyPr>
          <a:lstStyle/>
          <a:p>
            <a:r>
              <a:rPr lang="en-US" sz="2400" dirty="0" err="1">
                <a:latin typeface="Arial Narrow" panose="020B0604020202020204" pitchFamily="34" charset="0"/>
                <a:cs typeface="Arial Narrow" panose="020B0604020202020204" pitchFamily="34" charset="0"/>
              </a:rPr>
              <a:t>V</a:t>
            </a:r>
            <a:r>
              <a:rPr lang="en-US" sz="2400" baseline="-25000" dirty="0" err="1">
                <a:latin typeface="Arial Narrow" panose="020B0604020202020204" pitchFamily="34" charset="0"/>
                <a:cs typeface="Arial Narrow" panose="020B0604020202020204" pitchFamily="34" charset="0"/>
              </a:rPr>
              <a:t>p</a:t>
            </a:r>
            <a:r>
              <a:rPr lang="en-US" sz="2400" dirty="0">
                <a:latin typeface="Arial Narrow" panose="020B0604020202020204" pitchFamily="34" charset="0"/>
                <a:cs typeface="Arial Narrow" panose="020B0604020202020204" pitchFamily="34" charset="0"/>
              </a:rPr>
              <a:t> [km s</a:t>
            </a:r>
            <a:r>
              <a:rPr lang="en-US" sz="2400" baseline="30000" dirty="0">
                <a:latin typeface="Arial Narrow" panose="020B0604020202020204" pitchFamily="34" charset="0"/>
                <a:cs typeface="Arial Narrow" panose="020B0604020202020204" pitchFamily="34" charset="0"/>
              </a:rPr>
              <a:t>-1</a:t>
            </a:r>
            <a:r>
              <a:rPr lang="en-US" sz="2400" dirty="0">
                <a:latin typeface="Arial Narrow" panose="020B0604020202020204" pitchFamily="34" charset="0"/>
                <a:cs typeface="Arial Narrow" panose="020B0604020202020204" pitchFamily="34" charset="0"/>
              </a:rPr>
              <a:t>]</a:t>
            </a:r>
          </a:p>
        </p:txBody>
      </p:sp>
      <p:sp>
        <p:nvSpPr>
          <p:cNvPr id="75" name="TextBox 74">
            <a:extLst>
              <a:ext uri="{FF2B5EF4-FFF2-40B4-BE49-F238E27FC236}">
                <a16:creationId xmlns:a16="http://schemas.microsoft.com/office/drawing/2014/main" id="{25ED5C64-DAC5-EC23-A93E-E14A8C3551CC}"/>
              </a:ext>
            </a:extLst>
          </p:cNvPr>
          <p:cNvSpPr txBox="1"/>
          <p:nvPr/>
        </p:nvSpPr>
        <p:spPr>
          <a:xfrm rot="16200000">
            <a:off x="-387983" y="4567216"/>
            <a:ext cx="1422084" cy="461665"/>
          </a:xfrm>
          <a:prstGeom prst="rect">
            <a:avLst/>
          </a:prstGeom>
          <a:noFill/>
        </p:spPr>
        <p:txBody>
          <a:bodyPr wrap="square" rtlCol="0">
            <a:spAutoFit/>
          </a:bodyPr>
          <a:lstStyle/>
          <a:p>
            <a:r>
              <a:rPr lang="en-US" sz="2400" dirty="0" err="1">
                <a:latin typeface="Arial Narrow" panose="020B0604020202020204" pitchFamily="34" charset="0"/>
                <a:cs typeface="Arial Narrow" panose="020B0604020202020204" pitchFamily="34" charset="0"/>
              </a:rPr>
              <a:t>Δ</a:t>
            </a:r>
            <a:r>
              <a:rPr lang="en-US" sz="2400" dirty="0">
                <a:latin typeface="Arial Narrow" panose="020B0604020202020204" pitchFamily="34" charset="0"/>
                <a:cs typeface="Arial Narrow" panose="020B0604020202020204" pitchFamily="34" charset="0"/>
              </a:rPr>
              <a:t> Long [º]</a:t>
            </a:r>
          </a:p>
        </p:txBody>
      </p:sp>
      <p:sp>
        <p:nvSpPr>
          <p:cNvPr id="76" name="TextBox 75">
            <a:extLst>
              <a:ext uri="{FF2B5EF4-FFF2-40B4-BE49-F238E27FC236}">
                <a16:creationId xmlns:a16="http://schemas.microsoft.com/office/drawing/2014/main" id="{0157F390-5756-594D-C162-70687E0A857D}"/>
              </a:ext>
            </a:extLst>
          </p:cNvPr>
          <p:cNvSpPr txBox="1"/>
          <p:nvPr/>
        </p:nvSpPr>
        <p:spPr>
          <a:xfrm>
            <a:off x="530060" y="4219699"/>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200</a:t>
            </a:r>
          </a:p>
        </p:txBody>
      </p:sp>
      <p:sp>
        <p:nvSpPr>
          <p:cNvPr id="77" name="TextBox 76">
            <a:extLst>
              <a:ext uri="{FF2B5EF4-FFF2-40B4-BE49-F238E27FC236}">
                <a16:creationId xmlns:a16="http://schemas.microsoft.com/office/drawing/2014/main" id="{270004BC-A972-ADA4-7E51-DDDB6F56F034}"/>
              </a:ext>
            </a:extLst>
          </p:cNvPr>
          <p:cNvSpPr txBox="1"/>
          <p:nvPr/>
        </p:nvSpPr>
        <p:spPr>
          <a:xfrm>
            <a:off x="653337" y="4687784"/>
            <a:ext cx="638220"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0</a:t>
            </a:r>
          </a:p>
        </p:txBody>
      </p:sp>
      <p:sp>
        <p:nvSpPr>
          <p:cNvPr id="78" name="TextBox 77">
            <a:extLst>
              <a:ext uri="{FF2B5EF4-FFF2-40B4-BE49-F238E27FC236}">
                <a16:creationId xmlns:a16="http://schemas.microsoft.com/office/drawing/2014/main" id="{68CE7E24-4B62-9130-6A4F-D650EF8B30D2}"/>
              </a:ext>
            </a:extLst>
          </p:cNvPr>
          <p:cNvSpPr txBox="1"/>
          <p:nvPr/>
        </p:nvSpPr>
        <p:spPr>
          <a:xfrm>
            <a:off x="530060" y="4881181"/>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-100</a:t>
            </a:r>
          </a:p>
        </p:txBody>
      </p:sp>
      <p:sp>
        <p:nvSpPr>
          <p:cNvPr id="79" name="TextBox 78">
            <a:extLst>
              <a:ext uri="{FF2B5EF4-FFF2-40B4-BE49-F238E27FC236}">
                <a16:creationId xmlns:a16="http://schemas.microsoft.com/office/drawing/2014/main" id="{873C72F8-BDA2-B9EC-D614-BE31790CBE17}"/>
              </a:ext>
            </a:extLst>
          </p:cNvPr>
          <p:cNvSpPr txBox="1"/>
          <p:nvPr/>
        </p:nvSpPr>
        <p:spPr>
          <a:xfrm>
            <a:off x="530060" y="4473363"/>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 100</a:t>
            </a:r>
          </a:p>
        </p:txBody>
      </p:sp>
      <p:sp>
        <p:nvSpPr>
          <p:cNvPr id="80" name="TextBox 79">
            <a:extLst>
              <a:ext uri="{FF2B5EF4-FFF2-40B4-BE49-F238E27FC236}">
                <a16:creationId xmlns:a16="http://schemas.microsoft.com/office/drawing/2014/main" id="{C37AA795-F097-F35A-9DAA-B90590E56ED3}"/>
              </a:ext>
            </a:extLst>
          </p:cNvPr>
          <p:cNvSpPr txBox="1"/>
          <p:nvPr/>
        </p:nvSpPr>
        <p:spPr>
          <a:xfrm>
            <a:off x="530060" y="5099532"/>
            <a:ext cx="804529" cy="379656"/>
          </a:xfrm>
          <a:prstGeom prst="rect">
            <a:avLst/>
          </a:prstGeom>
          <a:noFill/>
        </p:spPr>
        <p:txBody>
          <a:bodyPr wrap="square" rtlCol="0">
            <a:spAutoFit/>
          </a:bodyPr>
          <a:lstStyle/>
          <a:p>
            <a:r>
              <a:rPr lang="en-US" sz="1867" dirty="0">
                <a:latin typeface="Arial Narrow" panose="020B0604020202020204" pitchFamily="34" charset="0"/>
                <a:cs typeface="Arial Narrow" panose="020B0604020202020204" pitchFamily="34" charset="0"/>
              </a:rPr>
              <a:t>-200</a:t>
            </a:r>
          </a:p>
        </p:txBody>
      </p:sp>
      <p:sp>
        <p:nvSpPr>
          <p:cNvPr id="81" name="TextBox 80">
            <a:extLst>
              <a:ext uri="{FF2B5EF4-FFF2-40B4-BE49-F238E27FC236}">
                <a16:creationId xmlns:a16="http://schemas.microsoft.com/office/drawing/2014/main" id="{3868D6A8-D712-9F3A-2C12-FA57794001C0}"/>
              </a:ext>
            </a:extLst>
          </p:cNvPr>
          <p:cNvSpPr txBox="1"/>
          <p:nvPr/>
        </p:nvSpPr>
        <p:spPr>
          <a:xfrm>
            <a:off x="2124026" y="5362033"/>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2014</a:t>
            </a:r>
          </a:p>
        </p:txBody>
      </p:sp>
      <p:sp>
        <p:nvSpPr>
          <p:cNvPr id="82" name="TextBox 81">
            <a:extLst>
              <a:ext uri="{FF2B5EF4-FFF2-40B4-BE49-F238E27FC236}">
                <a16:creationId xmlns:a16="http://schemas.microsoft.com/office/drawing/2014/main" id="{13998F27-2894-510C-0B86-7E3B6533FFA2}"/>
              </a:ext>
            </a:extLst>
          </p:cNvPr>
          <p:cNvSpPr txBox="1"/>
          <p:nvPr/>
        </p:nvSpPr>
        <p:spPr>
          <a:xfrm>
            <a:off x="3274437" y="5362033"/>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2016</a:t>
            </a:r>
          </a:p>
        </p:txBody>
      </p:sp>
      <p:sp>
        <p:nvSpPr>
          <p:cNvPr id="83" name="TextBox 82">
            <a:extLst>
              <a:ext uri="{FF2B5EF4-FFF2-40B4-BE49-F238E27FC236}">
                <a16:creationId xmlns:a16="http://schemas.microsoft.com/office/drawing/2014/main" id="{1B690DA5-7728-66BD-4071-82BE235D7539}"/>
              </a:ext>
            </a:extLst>
          </p:cNvPr>
          <p:cNvSpPr txBox="1"/>
          <p:nvPr/>
        </p:nvSpPr>
        <p:spPr>
          <a:xfrm>
            <a:off x="4448505" y="5362033"/>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2018</a:t>
            </a:r>
          </a:p>
        </p:txBody>
      </p:sp>
      <p:sp>
        <p:nvSpPr>
          <p:cNvPr id="84" name="TextBox 83">
            <a:extLst>
              <a:ext uri="{FF2B5EF4-FFF2-40B4-BE49-F238E27FC236}">
                <a16:creationId xmlns:a16="http://schemas.microsoft.com/office/drawing/2014/main" id="{61AAFC02-EEE1-BBA3-DCC0-80DEA335016D}"/>
              </a:ext>
            </a:extLst>
          </p:cNvPr>
          <p:cNvSpPr txBox="1"/>
          <p:nvPr/>
        </p:nvSpPr>
        <p:spPr>
          <a:xfrm>
            <a:off x="5625202" y="5362033"/>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2020</a:t>
            </a:r>
          </a:p>
        </p:txBody>
      </p:sp>
      <p:sp>
        <p:nvSpPr>
          <p:cNvPr id="85" name="TextBox 84">
            <a:extLst>
              <a:ext uri="{FF2B5EF4-FFF2-40B4-BE49-F238E27FC236}">
                <a16:creationId xmlns:a16="http://schemas.microsoft.com/office/drawing/2014/main" id="{00FB8E0F-F80E-F95E-78F7-CD3AD4A3D7AE}"/>
              </a:ext>
            </a:extLst>
          </p:cNvPr>
          <p:cNvSpPr txBox="1"/>
          <p:nvPr/>
        </p:nvSpPr>
        <p:spPr>
          <a:xfrm>
            <a:off x="6788188" y="5362033"/>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2022</a:t>
            </a:r>
          </a:p>
        </p:txBody>
      </p:sp>
      <p:sp>
        <p:nvSpPr>
          <p:cNvPr id="86" name="Rectangle 85">
            <a:extLst>
              <a:ext uri="{FF2B5EF4-FFF2-40B4-BE49-F238E27FC236}">
                <a16:creationId xmlns:a16="http://schemas.microsoft.com/office/drawing/2014/main" id="{EB8C4F43-ED1E-391D-A6B4-77C4B44B4789}"/>
              </a:ext>
            </a:extLst>
          </p:cNvPr>
          <p:cNvSpPr/>
          <p:nvPr/>
        </p:nvSpPr>
        <p:spPr>
          <a:xfrm>
            <a:off x="6849120" y="1715146"/>
            <a:ext cx="1196232" cy="4441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7" name="TextBox 86">
            <a:extLst>
              <a:ext uri="{FF2B5EF4-FFF2-40B4-BE49-F238E27FC236}">
                <a16:creationId xmlns:a16="http://schemas.microsoft.com/office/drawing/2014/main" id="{C1CC581E-1C81-A414-5FD9-E662D6B5010D}"/>
              </a:ext>
            </a:extLst>
          </p:cNvPr>
          <p:cNvSpPr txBox="1"/>
          <p:nvPr/>
        </p:nvSpPr>
        <p:spPr>
          <a:xfrm>
            <a:off x="1129969" y="1596222"/>
            <a:ext cx="7958651" cy="441211"/>
          </a:xfrm>
          <a:prstGeom prst="rect">
            <a:avLst/>
          </a:prstGeom>
          <a:noFill/>
        </p:spPr>
        <p:txBody>
          <a:bodyPr wrap="square" rtlCol="0">
            <a:spAutoFit/>
          </a:bodyPr>
          <a:lstStyle/>
          <a:p>
            <a:r>
              <a:rPr lang="en-US" sz="2267" b="1" dirty="0">
                <a:latin typeface="Arial Narrow" panose="020B0604020202020204" pitchFamily="34" charset="0"/>
                <a:cs typeface="Arial Narrow" panose="020B0604020202020204" pitchFamily="34" charset="0"/>
              </a:rPr>
              <a:t>Averaged: </a:t>
            </a:r>
            <a:r>
              <a:rPr lang="en-US" sz="2267" dirty="0">
                <a:solidFill>
                  <a:srgbClr val="A192F1"/>
                </a:solidFill>
                <a:latin typeface="Arial Narrow" panose="020B0604020202020204" pitchFamily="34" charset="0"/>
                <a:cs typeface="Arial Narrow" panose="020B0604020202020204" pitchFamily="34" charset="0"/>
              </a:rPr>
              <a:t>ACE  </a:t>
            </a:r>
            <a:r>
              <a:rPr lang="en-US" sz="2267" dirty="0">
                <a:solidFill>
                  <a:srgbClr val="911D90"/>
                </a:solidFill>
                <a:latin typeface="Arial Narrow" panose="020B0604020202020204" pitchFamily="34" charset="0"/>
                <a:cs typeface="Arial Narrow" panose="020B0604020202020204" pitchFamily="34" charset="0"/>
              </a:rPr>
              <a:t>OMNI  </a:t>
            </a:r>
            <a:r>
              <a:rPr lang="en-US" sz="2267" dirty="0">
                <a:solidFill>
                  <a:srgbClr val="FF0300"/>
                </a:solidFill>
                <a:latin typeface="Arial Narrow" panose="020B0604020202020204" pitchFamily="34" charset="0"/>
                <a:cs typeface="Arial Narrow" panose="020B0604020202020204" pitchFamily="34" charset="0"/>
              </a:rPr>
              <a:t>STEREO A  </a:t>
            </a:r>
            <a:r>
              <a:rPr lang="en-US" sz="2267" dirty="0">
                <a:solidFill>
                  <a:srgbClr val="1800F5"/>
                </a:solidFill>
                <a:latin typeface="Arial Narrow" panose="020B0604020202020204" pitchFamily="34" charset="0"/>
                <a:cs typeface="Arial Narrow" panose="020B0604020202020204" pitchFamily="34" charset="0"/>
              </a:rPr>
              <a:t>STEREO B</a:t>
            </a:r>
          </a:p>
        </p:txBody>
      </p:sp>
      <p:sp>
        <p:nvSpPr>
          <p:cNvPr id="89" name="Rectangle 88">
            <a:extLst>
              <a:ext uri="{FF2B5EF4-FFF2-40B4-BE49-F238E27FC236}">
                <a16:creationId xmlns:a16="http://schemas.microsoft.com/office/drawing/2014/main" id="{E23F2A12-E6C6-3F22-B531-FB6FACE60888}"/>
              </a:ext>
            </a:extLst>
          </p:cNvPr>
          <p:cNvSpPr/>
          <p:nvPr/>
        </p:nvSpPr>
        <p:spPr>
          <a:xfrm>
            <a:off x="6764522" y="1330265"/>
            <a:ext cx="1670964" cy="2552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B050"/>
              </a:solidFill>
            </a:endParaRPr>
          </a:p>
        </p:txBody>
      </p:sp>
      <p:sp>
        <p:nvSpPr>
          <p:cNvPr id="90" name="TextBox 89">
            <a:extLst>
              <a:ext uri="{FF2B5EF4-FFF2-40B4-BE49-F238E27FC236}">
                <a16:creationId xmlns:a16="http://schemas.microsoft.com/office/drawing/2014/main" id="{68D83317-74EF-4130-783A-23B6961CE10C}"/>
              </a:ext>
            </a:extLst>
          </p:cNvPr>
          <p:cNvSpPr txBox="1"/>
          <p:nvPr/>
        </p:nvSpPr>
        <p:spPr>
          <a:xfrm rot="5400000">
            <a:off x="8043998" y="3147332"/>
            <a:ext cx="1425956" cy="379656"/>
          </a:xfrm>
          <a:prstGeom prst="rect">
            <a:avLst/>
          </a:prstGeom>
          <a:noFill/>
        </p:spPr>
        <p:txBody>
          <a:bodyPr wrap="square" rtlCol="0">
            <a:spAutoFit/>
          </a:bodyPr>
          <a:lstStyle/>
          <a:p>
            <a:r>
              <a:rPr lang="en-US" sz="1867" dirty="0">
                <a:solidFill>
                  <a:srgbClr val="F600FF"/>
                </a:solidFill>
                <a:latin typeface="Arial Narrow" panose="020B0604020202020204" pitchFamily="34" charset="0"/>
                <a:cs typeface="Arial Narrow" panose="020B0604020202020204" pitchFamily="34" charset="0"/>
              </a:rPr>
              <a:t>400 km s</a:t>
            </a:r>
            <a:r>
              <a:rPr lang="en-US" sz="1867" baseline="30000" dirty="0">
                <a:solidFill>
                  <a:srgbClr val="F600FF"/>
                </a:solidFill>
                <a:latin typeface="Arial Narrow" panose="020B0604020202020204" pitchFamily="34" charset="0"/>
                <a:cs typeface="Arial Narrow" panose="020B0604020202020204" pitchFamily="34" charset="0"/>
              </a:rPr>
              <a:t>-1</a:t>
            </a:r>
          </a:p>
        </p:txBody>
      </p:sp>
      <p:sp>
        <p:nvSpPr>
          <p:cNvPr id="92" name="TextBox 91">
            <a:extLst>
              <a:ext uri="{FF2B5EF4-FFF2-40B4-BE49-F238E27FC236}">
                <a16:creationId xmlns:a16="http://schemas.microsoft.com/office/drawing/2014/main" id="{217FD3C4-5C00-EF58-BE8E-494E72D4C12D}"/>
              </a:ext>
            </a:extLst>
          </p:cNvPr>
          <p:cNvSpPr txBox="1"/>
          <p:nvPr/>
        </p:nvSpPr>
        <p:spPr>
          <a:xfrm>
            <a:off x="7966421" y="5336427"/>
            <a:ext cx="804529"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2024</a:t>
            </a:r>
          </a:p>
        </p:txBody>
      </p:sp>
      <p:sp>
        <p:nvSpPr>
          <p:cNvPr id="95" name="Rectangle 94">
            <a:extLst>
              <a:ext uri="{FF2B5EF4-FFF2-40B4-BE49-F238E27FC236}">
                <a16:creationId xmlns:a16="http://schemas.microsoft.com/office/drawing/2014/main" id="{D15639E8-CC9A-03C4-7492-8A62E3AFC934}"/>
              </a:ext>
            </a:extLst>
          </p:cNvPr>
          <p:cNvSpPr/>
          <p:nvPr/>
        </p:nvSpPr>
        <p:spPr>
          <a:xfrm>
            <a:off x="7381503" y="1294791"/>
            <a:ext cx="1196232" cy="303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8" name="TextBox 97">
            <a:extLst>
              <a:ext uri="{FF2B5EF4-FFF2-40B4-BE49-F238E27FC236}">
                <a16:creationId xmlns:a16="http://schemas.microsoft.com/office/drawing/2014/main" id="{86AE8B65-7F81-D318-766A-C0C6486E687B}"/>
              </a:ext>
            </a:extLst>
          </p:cNvPr>
          <p:cNvSpPr txBox="1"/>
          <p:nvPr/>
        </p:nvSpPr>
        <p:spPr>
          <a:xfrm>
            <a:off x="1038013" y="1197280"/>
            <a:ext cx="5813785" cy="461665"/>
          </a:xfrm>
          <a:prstGeom prst="rect">
            <a:avLst/>
          </a:prstGeom>
          <a:noFill/>
        </p:spPr>
        <p:txBody>
          <a:bodyPr wrap="square" rtlCol="0">
            <a:spAutoFit/>
          </a:bodyPr>
          <a:lstStyle/>
          <a:p>
            <a:r>
              <a:rPr lang="en-US" sz="2400" dirty="0">
                <a:latin typeface="Arial Narrow" panose="020B0604020202020204" pitchFamily="34" charset="0"/>
                <a:cs typeface="Arial Narrow" panose="020B0604020202020204" pitchFamily="34" charset="0"/>
              </a:rPr>
              <a:t>10/23/2011 – 03/16/2024</a:t>
            </a:r>
          </a:p>
        </p:txBody>
      </p:sp>
      <p:sp>
        <p:nvSpPr>
          <p:cNvPr id="99" name="Rectangle 98">
            <a:extLst>
              <a:ext uri="{FF2B5EF4-FFF2-40B4-BE49-F238E27FC236}">
                <a16:creationId xmlns:a16="http://schemas.microsoft.com/office/drawing/2014/main" id="{A43BB7BB-E1A4-0261-9B23-1D71C8D29DAC}"/>
              </a:ext>
            </a:extLst>
          </p:cNvPr>
          <p:cNvSpPr/>
          <p:nvPr/>
        </p:nvSpPr>
        <p:spPr>
          <a:xfrm>
            <a:off x="6686889" y="1687412"/>
            <a:ext cx="1681796" cy="1653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8" name="TextBox 87">
            <a:extLst>
              <a:ext uri="{FF2B5EF4-FFF2-40B4-BE49-F238E27FC236}">
                <a16:creationId xmlns:a16="http://schemas.microsoft.com/office/drawing/2014/main" id="{A5CFB5CB-0E38-A47D-3FEB-59335150BAF2}"/>
              </a:ext>
            </a:extLst>
          </p:cNvPr>
          <p:cNvSpPr txBox="1"/>
          <p:nvPr/>
        </p:nvSpPr>
        <p:spPr>
          <a:xfrm>
            <a:off x="6311173" y="1593993"/>
            <a:ext cx="1873360" cy="441211"/>
          </a:xfrm>
          <a:prstGeom prst="rect">
            <a:avLst/>
          </a:prstGeom>
          <a:noFill/>
        </p:spPr>
        <p:txBody>
          <a:bodyPr wrap="square" rtlCol="0">
            <a:spAutoFit/>
          </a:bodyPr>
          <a:lstStyle/>
          <a:p>
            <a:r>
              <a:rPr lang="en-US" sz="2267" dirty="0">
                <a:solidFill>
                  <a:srgbClr val="FF8001"/>
                </a:solidFill>
                <a:latin typeface="Arial Narrow" panose="020B0604020202020204" pitchFamily="34" charset="0"/>
                <a:cs typeface="Arial Narrow" panose="020B0604020202020204" pitchFamily="34" charset="0"/>
              </a:rPr>
              <a:t>New Horizons</a:t>
            </a:r>
            <a:r>
              <a:rPr lang="en-US" sz="2267" dirty="0">
                <a:solidFill>
                  <a:srgbClr val="1800F5"/>
                </a:solidFill>
                <a:latin typeface="Arial Narrow" panose="020B0604020202020204" pitchFamily="34" charset="0"/>
                <a:cs typeface="Arial Narrow" panose="020B0604020202020204" pitchFamily="34" charset="0"/>
              </a:rPr>
              <a:t>    </a:t>
            </a:r>
          </a:p>
        </p:txBody>
      </p:sp>
      <p:pic>
        <p:nvPicPr>
          <p:cNvPr id="7" name="Picture 6">
            <a:extLst>
              <a:ext uri="{FF2B5EF4-FFF2-40B4-BE49-F238E27FC236}">
                <a16:creationId xmlns:a16="http://schemas.microsoft.com/office/drawing/2014/main" id="{F2DB38D7-0920-C8B6-2507-A94F6D85CC0D}"/>
              </a:ext>
            </a:extLst>
          </p:cNvPr>
          <p:cNvPicPr>
            <a:picLocks noChangeAspect="1"/>
          </p:cNvPicPr>
          <p:nvPr/>
        </p:nvPicPr>
        <p:blipFill rotWithShape="1">
          <a:blip r:embed="rId5">
            <a:clrChange>
              <a:clrFrom>
                <a:srgbClr val="FFFFFF"/>
              </a:clrFrom>
              <a:clrTo>
                <a:srgbClr val="FFFFFF">
                  <a:alpha val="0"/>
                </a:srgbClr>
              </a:clrTo>
            </a:clrChange>
          </a:blip>
          <a:srcRect l="11171" t="10407" b="53907"/>
          <a:stretch/>
        </p:blipFill>
        <p:spPr>
          <a:xfrm>
            <a:off x="1219200" y="1681401"/>
            <a:ext cx="7883533" cy="2447388"/>
          </a:xfrm>
          <a:prstGeom prst="rect">
            <a:avLst/>
          </a:prstGeom>
        </p:spPr>
      </p:pic>
      <p:sp>
        <p:nvSpPr>
          <p:cNvPr id="94" name="Rectangle 93">
            <a:extLst>
              <a:ext uri="{FF2B5EF4-FFF2-40B4-BE49-F238E27FC236}">
                <a16:creationId xmlns:a16="http://schemas.microsoft.com/office/drawing/2014/main" id="{B3930B15-C464-C112-DDDC-E24190A6D615}"/>
              </a:ext>
            </a:extLst>
          </p:cNvPr>
          <p:cNvSpPr/>
          <p:nvPr/>
        </p:nvSpPr>
        <p:spPr>
          <a:xfrm>
            <a:off x="6025864" y="3941481"/>
            <a:ext cx="1510072" cy="2011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TextBox 2">
            <a:extLst>
              <a:ext uri="{FF2B5EF4-FFF2-40B4-BE49-F238E27FC236}">
                <a16:creationId xmlns:a16="http://schemas.microsoft.com/office/drawing/2014/main" id="{D459C848-91F5-B59A-9361-004517DAF334}"/>
              </a:ext>
            </a:extLst>
          </p:cNvPr>
          <p:cNvSpPr txBox="1"/>
          <p:nvPr/>
        </p:nvSpPr>
        <p:spPr>
          <a:xfrm>
            <a:off x="6141794" y="3727710"/>
            <a:ext cx="1314784" cy="338554"/>
          </a:xfrm>
          <a:prstGeom prst="rect">
            <a:avLst/>
          </a:prstGeom>
          <a:noFill/>
        </p:spPr>
        <p:txBody>
          <a:bodyPr wrap="none" rtlCol="0">
            <a:spAutoFit/>
          </a:bodyPr>
          <a:lstStyle/>
          <a:p>
            <a:r>
              <a:rPr lang="en-US" sz="1600" dirty="0">
                <a:solidFill>
                  <a:srgbClr val="F600FF"/>
                </a:solidFill>
                <a:latin typeface="Arial Narrow" panose="020B0604020202020204" pitchFamily="34" charset="0"/>
                <a:cs typeface="Arial Narrow" panose="020B0604020202020204" pitchFamily="34" charset="0"/>
              </a:rPr>
              <a:t>V &lt; 400 km s</a:t>
            </a:r>
            <a:r>
              <a:rPr lang="en-US" sz="1600" baseline="30000" dirty="0">
                <a:solidFill>
                  <a:srgbClr val="F600FF"/>
                </a:solidFill>
                <a:latin typeface="Arial Narrow" panose="020B0604020202020204" pitchFamily="34" charset="0"/>
                <a:cs typeface="Arial Narrow" panose="020B0604020202020204" pitchFamily="34" charset="0"/>
              </a:rPr>
              <a:t>-1</a:t>
            </a:r>
            <a:r>
              <a:rPr lang="en-US" sz="1600" dirty="0">
                <a:solidFill>
                  <a:srgbClr val="F600FF"/>
                </a:solidFill>
                <a:latin typeface="Arial Narrow" panose="020B0604020202020204" pitchFamily="34" charset="0"/>
                <a:cs typeface="Arial Narrow" panose="020B0604020202020204" pitchFamily="34" charset="0"/>
              </a:rPr>
              <a:t> </a:t>
            </a:r>
          </a:p>
        </p:txBody>
      </p:sp>
      <p:sp>
        <p:nvSpPr>
          <p:cNvPr id="4" name="Rectangle 3">
            <a:extLst>
              <a:ext uri="{FF2B5EF4-FFF2-40B4-BE49-F238E27FC236}">
                <a16:creationId xmlns:a16="http://schemas.microsoft.com/office/drawing/2014/main" id="{CD42764A-A8AB-031D-AC60-64BABB7D33D3}"/>
              </a:ext>
            </a:extLst>
          </p:cNvPr>
          <p:cNvSpPr/>
          <p:nvPr/>
        </p:nvSpPr>
        <p:spPr>
          <a:xfrm>
            <a:off x="5660866" y="4033183"/>
            <a:ext cx="2153623" cy="97536"/>
          </a:xfrm>
          <a:prstGeom prst="rect">
            <a:avLst/>
          </a:prstGeom>
          <a:solidFill>
            <a:srgbClr val="F6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F653F47A-7019-22BE-3554-A159B3004543}"/>
              </a:ext>
            </a:extLst>
          </p:cNvPr>
          <p:cNvSpPr txBox="1"/>
          <p:nvPr/>
        </p:nvSpPr>
        <p:spPr>
          <a:xfrm>
            <a:off x="0" y="6858000"/>
            <a:ext cx="1184107" cy="461665"/>
          </a:xfrm>
          <a:prstGeom prst="rect">
            <a:avLst/>
          </a:prstGeom>
          <a:noFill/>
        </p:spPr>
        <p:txBody>
          <a:bodyPr wrap="none" rtlCol="0">
            <a:spAutoFit/>
          </a:bodyPr>
          <a:lstStyle/>
          <a:p>
            <a:r>
              <a:rPr lang="en-US" sz="2400" dirty="0"/>
              <a:t>Figure 5</a:t>
            </a:r>
          </a:p>
        </p:txBody>
      </p:sp>
    </p:spTree>
    <p:extLst>
      <p:ext uri="{BB962C8B-B14F-4D97-AF65-F5344CB8AC3E}">
        <p14:creationId xmlns:p14="http://schemas.microsoft.com/office/powerpoint/2010/main" val="34983322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TotalTime>
  <Words>5656</Words>
  <Application>Microsoft Macintosh PowerPoint</Application>
  <PresentationFormat>Widescreen</PresentationFormat>
  <Paragraphs>1155</Paragraphs>
  <Slides>56</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Arial</vt:lpstr>
      <vt:lpstr>Arial Narrow</vt:lpstr>
      <vt:lpstr>Calibri</vt:lpstr>
      <vt:lpstr>Calibri Light</vt:lpstr>
      <vt:lpstr>Cambria Math</vt:lpstr>
      <vt:lpstr>Office Theme</vt:lpstr>
      <vt:lpstr>SWAP Measurements on Approach to and at the Termination Shock </vt:lpstr>
      <vt:lpstr>Outer Heliospheric Solar Wind Coverage</vt:lpstr>
      <vt:lpstr>Radial Profiles for Voyager 2 and New Horizons</vt:lpstr>
      <vt:lpstr>Increasing Interstellar H+ Pickup Ions Importance </vt:lpstr>
      <vt:lpstr>Voyager 2  Termination Shock Crossing</vt:lpstr>
      <vt:lpstr>Long Interval of Slow Steady Wind At New Horizons</vt:lpstr>
      <vt:lpstr>OMNI Speed Measurements at 1 au</vt:lpstr>
      <vt:lpstr>NH - 1 au Speed Comparison (NH No Averaging)</vt:lpstr>
      <vt:lpstr>NH - 1 au Speed Comparison (NH With Averaging)</vt:lpstr>
      <vt:lpstr>Percent Slowing Relative to 1 au </vt:lpstr>
      <vt:lpstr>Determining the Solar Wind Index (𝜸): Method 1 &amp; 2</vt:lpstr>
      <vt:lpstr>PowerPoint Presentation</vt:lpstr>
      <vt:lpstr>Options for Enhanced SWAP TS Particle Operations</vt:lpstr>
      <vt:lpstr>SWAP Operations Planning: Option 1</vt:lpstr>
      <vt:lpstr>Data Rates for Given Annual Data Volume Allocations</vt:lpstr>
      <vt:lpstr>SWAP Operations Planning (Option 2)</vt:lpstr>
      <vt:lpstr>Summary</vt:lpstr>
      <vt:lpstr>Backup</vt:lpstr>
      <vt:lpstr>Scenario 1: Increased Data Volume Allocation</vt:lpstr>
      <vt:lpstr>Data Rates for Given Annual Data Volume Allocations</vt:lpstr>
      <vt:lpstr>Scenario 2: Store solar wind count rate distributions in two packet types (Highest rate and Nominal Rate)</vt:lpstr>
      <vt:lpstr>Implementation for Scenario 2 (1/3) </vt:lpstr>
      <vt:lpstr>Implementation for Scenario 2 (2/3) </vt:lpstr>
      <vt:lpstr>Implementation for Scenario 2 (3/3) </vt:lpstr>
      <vt:lpstr>Health and Safety With 0x585 Packets</vt:lpstr>
      <vt:lpstr>Health and Safety With Spacecraft (STAT_A 004) and Solar Wind Data (0x584)</vt:lpstr>
      <vt:lpstr>Prior Older Slides</vt:lpstr>
      <vt:lpstr>SWAP Packets</vt:lpstr>
      <vt:lpstr>Standard SWAP Operations</vt:lpstr>
      <vt:lpstr>Highest Rate Option</vt:lpstr>
      <vt:lpstr>Options For Increased SWAP data at the Termination Shock (TS)</vt:lpstr>
      <vt:lpstr>PowerPoint Presentation</vt:lpstr>
      <vt:lpstr>Solar Wind in the Outer Heliosphere</vt:lpstr>
      <vt:lpstr>The Heliosphere</vt:lpstr>
      <vt:lpstr>Outer Heliospheric Measurements &amp; Solar Cycle</vt:lpstr>
      <vt:lpstr>Radial Profiles of Solar Wind Plasma Properties</vt:lpstr>
      <vt:lpstr>Radial Profiles for Voyager 2 and New Horizons</vt:lpstr>
      <vt:lpstr>Solar Wind Pressure Profiles</vt:lpstr>
      <vt:lpstr>Interplanetary Magnetic Field Radial Profile</vt:lpstr>
      <vt:lpstr>Increasing Interstellar H+ Pickup Ions Importance </vt:lpstr>
      <vt:lpstr>Zoom of Voyager 2  Termination Shock Crossing</vt:lpstr>
      <vt:lpstr>New Horizons Solar Wind Time Series</vt:lpstr>
      <vt:lpstr>Long Interval of Slow Steady Wind At New Horizons</vt:lpstr>
      <vt:lpstr>Solar Wind Speed – Model Comparison</vt:lpstr>
      <vt:lpstr>Solar Wind Speed – Model Comparison</vt:lpstr>
      <vt:lpstr>Summary and Conclusions</vt:lpstr>
      <vt:lpstr>Backup</vt:lpstr>
      <vt:lpstr>Outer Heliospheric Solar Wind Coverage</vt:lpstr>
      <vt:lpstr>Model and New Horizons Speed Comparison (Zoom)</vt:lpstr>
      <vt:lpstr>Temperature-density Relationship Index</vt:lpstr>
      <vt:lpstr>Determining the Solar Wind Index (𝜸): Method 1 &amp; 2</vt:lpstr>
      <vt:lpstr>Determining the Solar Wind Index (𝜸): Method 3 </vt:lpstr>
      <vt:lpstr>Solar Wind Polytropic Index (𝜸) Radial Profile </vt:lpstr>
      <vt:lpstr>Examine Polytropic Index for SW+PUI with Distance;  Total (SW +PUI) Pressure Vs Density</vt:lpstr>
      <vt:lpstr>Solar Wind Polytropic Index Radial Variation</vt:lpstr>
      <vt:lpstr>Few Missions Have Explored the Outer Heliosphere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Termination Shock Planning</dc:title>
  <dc:creator>Elliott, Heather A.</dc:creator>
  <cp:lastModifiedBy>Elliott, Heather A.</cp:lastModifiedBy>
  <cp:revision>158</cp:revision>
  <dcterms:created xsi:type="dcterms:W3CDTF">2024-04-09T16:52:09Z</dcterms:created>
  <dcterms:modified xsi:type="dcterms:W3CDTF">2024-05-15T18:41:41Z</dcterms:modified>
</cp:coreProperties>
</file>