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sldIdLst>
    <p:sldId id="260" r:id="rId2"/>
    <p:sldId id="266" r:id="rId3"/>
    <p:sldId id="262" r:id="rId4"/>
    <p:sldId id="274" r:id="rId5"/>
    <p:sldId id="267" r:id="rId6"/>
    <p:sldId id="264" r:id="rId7"/>
    <p:sldId id="265" r:id="rId8"/>
    <p:sldId id="275" r:id="rId9"/>
    <p:sldId id="276" r:id="rId10"/>
    <p:sldId id="268" r:id="rId11"/>
    <p:sldId id="277" r:id="rId12"/>
    <p:sldId id="270" r:id="rId13"/>
    <p:sldId id="271" r:id="rId14"/>
    <p:sldId id="272" r:id="rId15"/>
    <p:sldId id="273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C1E"/>
    <a:srgbClr val="203946"/>
    <a:srgbClr val="2D4F61"/>
    <a:srgbClr val="39647A"/>
    <a:srgbClr val="542958"/>
    <a:srgbClr val="341A37"/>
    <a:srgbClr val="392E7A"/>
    <a:srgbClr val="006A8E"/>
    <a:srgbClr val="6FC1D7"/>
    <a:srgbClr val="CE3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27" autoAdjust="0"/>
    <p:restoredTop sz="96327"/>
  </p:normalViewPr>
  <p:slideViewPr>
    <p:cSldViewPr snapToGrid="0" showGuides="1">
      <p:cViewPr>
        <p:scale>
          <a:sx n="90" d="100"/>
          <a:sy n="90" d="100"/>
        </p:scale>
        <p:origin x="9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04800" cy="304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B02E2E-5195-1DD0-E450-9397E2640B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E06E3385-8185-029B-1243-01C0403709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4800" y="369738"/>
            <a:ext cx="2948943" cy="1965962"/>
          </a:xfrm>
          <a:prstGeom prst="rect">
            <a:avLst/>
          </a:prstGeom>
          <a:effectLst>
            <a:outerShdw blurRad="50800" dist="12700" dir="5400000" algn="ctr" rotWithShape="0">
              <a:schemeClr val="tx1">
                <a:alpha val="43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6EBC56-4C91-9C85-A77A-069E46E0C4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209800"/>
            <a:ext cx="6705600" cy="914400"/>
          </a:xfrm>
        </p:spPr>
        <p:txBody>
          <a:bodyPr anchor="b">
            <a:normAutofit/>
          </a:bodyPr>
          <a:lstStyle>
            <a:lvl1pPr algn="l">
              <a:defRPr sz="3200" cap="small" baseline="0">
                <a:solidFill>
                  <a:srgbClr val="E87C1E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94AD1-3047-4A28-FD45-ECB379381B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3124200"/>
            <a:ext cx="6705600" cy="914400"/>
          </a:xfrm>
          <a:effectLst>
            <a:outerShdw blurRad="50800" dist="25400" dir="5400000" algn="ctr" rotWithShape="0">
              <a:srgbClr val="000000">
                <a:alpha val="50355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E7812B-9397-65C3-062B-CE60691477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038600"/>
            <a:ext cx="6705600" cy="430700"/>
          </a:xfrm>
        </p:spPr>
        <p:txBody>
          <a:bodyPr>
            <a:normAutofit/>
          </a:bodyPr>
          <a:lstStyle>
            <a:lvl1pPr marL="0" indent="0">
              <a:buNone/>
              <a:defRPr sz="2400" cap="sm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C42D0D9-714B-1906-2222-DC49A2F55F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469300"/>
            <a:ext cx="6705600" cy="59079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200" b="0" i="1">
                <a:solidFill>
                  <a:schemeClr val="bg1"/>
                </a:solidFill>
                <a:latin typeface="+mj-lt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Speaker information</a:t>
            </a:r>
            <a:br>
              <a:rPr lang="en-US" dirty="0"/>
            </a:br>
            <a:r>
              <a:rPr lang="en-US" dirty="0"/>
              <a:t>Speaker information</a:t>
            </a:r>
          </a:p>
        </p:txBody>
      </p:sp>
    </p:spTree>
    <p:extLst>
      <p:ext uri="{BB962C8B-B14F-4D97-AF65-F5344CB8AC3E}">
        <p14:creationId xmlns:p14="http://schemas.microsoft.com/office/powerpoint/2010/main" val="84905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44" userDrawn="1">
          <p15:clr>
            <a:srgbClr val="FBAE40"/>
          </p15:clr>
        </p15:guide>
        <p15:guide id="2" pos="384" userDrawn="1">
          <p15:clr>
            <a:srgbClr val="FBAE40"/>
          </p15:clr>
        </p15:guide>
        <p15:guide id="3" orient="horz" pos="31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1B9801-ABB9-6EAE-7118-D600F1BC87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84C031A9-D624-543A-622A-91BBDA2F1B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7293" y="132137"/>
            <a:ext cx="1278673" cy="852448"/>
          </a:xfrm>
          <a:prstGeom prst="rect">
            <a:avLst/>
          </a:prstGeom>
          <a:effectLst>
            <a:outerShdw blurRad="50800" dist="25400" dir="54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192501-F7F3-DCF0-9C72-C09CEE2C5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9831659" cy="456348"/>
          </a:xfrm>
        </p:spPr>
        <p:txBody>
          <a:bodyPr lIns="0" tIns="0" rIns="0" bIns="0" anchor="b" anchorCtr="0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33061-7819-1087-A9AD-282C77D11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351338"/>
          </a:xfrm>
        </p:spPr>
        <p:txBody>
          <a:bodyPr lIns="0" tIns="0"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1257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orient="horz" pos="912" userDrawn="1">
          <p15:clr>
            <a:srgbClr val="FBAE40"/>
          </p15:clr>
        </p15:guide>
        <p15:guide id="5" orient="horz" pos="398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2CFE27-028B-091A-8B3C-C82030301D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84C031A9-D624-543A-622A-91BBDA2F1B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7293" y="132137"/>
            <a:ext cx="1278673" cy="852448"/>
          </a:xfrm>
          <a:prstGeom prst="rect">
            <a:avLst/>
          </a:prstGeom>
          <a:effectLst>
            <a:outerShdw blurRad="50800" dist="25400" dir="5400000" algn="ctr" rotWithShape="0">
              <a:schemeClr val="tx1">
                <a:alpha val="50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192501-F7F3-DCF0-9C72-C09CEE2C5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9831659" cy="456348"/>
          </a:xfrm>
        </p:spPr>
        <p:txBody>
          <a:bodyPr lIns="0" tIns="0" rIns="0" bIns="0" anchor="b" anchorCtr="0">
            <a:norm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33061-7819-1087-A9AD-282C77D11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4351338"/>
          </a:xfrm>
        </p:spPr>
        <p:txBody>
          <a:bodyPr lIns="0" tIns="0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2pPr>
            <a:lvl3pPr>
              <a:defRPr sz="1800">
                <a:solidFill>
                  <a:schemeClr val="bg1">
                    <a:lumMod val="95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9939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" userDrawn="1">
          <p15:clr>
            <a:srgbClr val="FBAE40"/>
          </p15:clr>
        </p15:guide>
        <p15:guide id="3" pos="7296" userDrawn="1">
          <p15:clr>
            <a:srgbClr val="FBAE40"/>
          </p15:clr>
        </p15:guide>
        <p15:guide id="4" orient="horz" pos="912" userDrawn="1">
          <p15:clr>
            <a:srgbClr val="FBAE40"/>
          </p15:clr>
        </p15:guide>
        <p15:guide id="5" orient="horz" pos="398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8F849D3-B4E0-77EB-D7EA-C69BB171A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E06E3385-8185-029B-1243-01C0403709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21528" y="369738"/>
            <a:ext cx="2948943" cy="1965962"/>
          </a:xfrm>
          <a:prstGeom prst="rect">
            <a:avLst/>
          </a:prstGeom>
          <a:effectLst>
            <a:outerShdw blurRad="50800" dist="12700" dir="5400000" algn="ctr" rotWithShape="0">
              <a:schemeClr val="tx1">
                <a:alpha val="43000"/>
              </a:scheme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06EBC56-4C91-9C85-A77A-069E46E0C4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3200" y="2511809"/>
            <a:ext cx="6705600" cy="914400"/>
          </a:xfrm>
        </p:spPr>
        <p:txBody>
          <a:bodyPr anchor="b">
            <a:normAutofit/>
          </a:bodyPr>
          <a:lstStyle>
            <a:lvl1pPr algn="ctr">
              <a:defRPr sz="3200" cap="small" baseline="0">
                <a:solidFill>
                  <a:srgbClr val="E87C1E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94AD1-3047-4A28-FD45-ECB379381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3200" y="3732404"/>
            <a:ext cx="6705600" cy="914400"/>
          </a:xfrm>
          <a:effectLst>
            <a:outerShdw blurRad="50800" dist="25400" dir="5400000" algn="ctr" rotWithShape="0">
              <a:srgbClr val="000000">
                <a:alpha val="50355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DA396-CB79-9569-494A-84A0E38CF90F}"/>
              </a:ext>
            </a:extLst>
          </p:cNvPr>
          <p:cNvSpPr txBox="1"/>
          <p:nvPr userDrawn="1"/>
        </p:nvSpPr>
        <p:spPr>
          <a:xfrm>
            <a:off x="4724398" y="49530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https://</a:t>
            </a:r>
            <a:r>
              <a:rPr lang="en-US" sz="1600" dirty="0" err="1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shielddrivecenter.com</a:t>
            </a:r>
            <a:endParaRPr lang="en-US" sz="16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771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F5F647-07EB-E834-E6E6-9188FD774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1A158-56E2-8704-21C1-0151479EF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913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  <p:sldLayoutId id="214748367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blurRad="50800" dist="25400" dir="5400000" algn="ctr" rotWithShape="0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03D8B-3EFB-1D9D-198A-7E0E87E62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658862"/>
            <a:ext cx="6705600" cy="914400"/>
          </a:xfrm>
        </p:spPr>
        <p:txBody>
          <a:bodyPr>
            <a:normAutofit fontScale="90000"/>
          </a:bodyPr>
          <a:lstStyle/>
          <a:p>
            <a:r>
              <a:rPr lang="en-US" sz="4200" dirty="0"/>
              <a:t>A termination shock crossing unlike voyager 1 &amp; 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E94EA-B3A5-C205-4730-E3890884EB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0880" y="3721116"/>
            <a:ext cx="6705600" cy="896038"/>
          </a:xfrm>
        </p:spPr>
        <p:txBody>
          <a:bodyPr>
            <a:normAutofit/>
          </a:bodyPr>
          <a:lstStyle/>
          <a:p>
            <a:r>
              <a:rPr lang="en-US" dirty="0"/>
              <a:t>Erick Powell, </a:t>
            </a:r>
            <a:r>
              <a:rPr lang="en-US" dirty="0" err="1"/>
              <a:t>Merav</a:t>
            </a:r>
            <a:r>
              <a:rPr lang="en-US" dirty="0"/>
              <a:t> </a:t>
            </a:r>
            <a:r>
              <a:rPr lang="en-US" dirty="0" err="1"/>
              <a:t>Opher</a:t>
            </a:r>
            <a:r>
              <a:rPr lang="en-US" dirty="0"/>
              <a:t>, Matt Hill, Kostas </a:t>
            </a:r>
            <a:r>
              <a:rPr lang="en-US" dirty="0" err="1"/>
              <a:t>Dialynas</a:t>
            </a:r>
            <a:r>
              <a:rPr lang="en-US" dirty="0"/>
              <a:t>, New Horizons Team (TBD)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75F116-122A-FF82-296A-739AF29008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Ph.D. Candidate 	</a:t>
            </a:r>
            <a:br>
              <a:rPr lang="en-US" dirty="0"/>
            </a:br>
            <a:r>
              <a:rPr lang="en-US" dirty="0"/>
              <a:t>Boston University/SHIELD Drive Science Center</a:t>
            </a:r>
          </a:p>
        </p:txBody>
      </p:sp>
    </p:spTree>
    <p:extLst>
      <p:ext uri="{BB962C8B-B14F-4D97-AF65-F5344CB8AC3E}">
        <p14:creationId xmlns:p14="http://schemas.microsoft.com/office/powerpoint/2010/main" val="2775575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6D32-8F4F-21EE-1EEB-8725DB65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 shock 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0A86-F228-62F2-A3ED-92BDCCD34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95" y="2408275"/>
            <a:ext cx="2183075" cy="3352800"/>
          </a:xfrm>
        </p:spPr>
        <p:txBody>
          <a:bodyPr/>
          <a:lstStyle/>
          <a:p>
            <a:r>
              <a:rPr lang="en-US" dirty="0"/>
              <a:t>Termination shock surface- contours of radial distance</a:t>
            </a:r>
          </a:p>
          <a:p>
            <a:endParaRPr lang="en-US" dirty="0"/>
          </a:p>
          <a:p>
            <a:r>
              <a:rPr lang="en-US" dirty="0"/>
              <a:t>TS is asymmetric due to magnetic field at Heliopause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7AB390-1CF8-918A-32EB-6FAAD3DF8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714" r="9380" b="16579"/>
          <a:stretch/>
        </p:blipFill>
        <p:spPr>
          <a:xfrm>
            <a:off x="2434874" y="1295400"/>
            <a:ext cx="4624884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1A45C0-6B64-7F61-C786-B50B5671E0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01"/>
          <a:stretch/>
        </p:blipFill>
        <p:spPr>
          <a:xfrm>
            <a:off x="7126934" y="1295400"/>
            <a:ext cx="4770985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50506E-0D0F-97BB-FB3C-D9785C6A4F19}"/>
              </a:ext>
            </a:extLst>
          </p:cNvPr>
          <p:cNvSpPr txBox="1"/>
          <p:nvPr/>
        </p:nvSpPr>
        <p:spPr>
          <a:xfrm>
            <a:off x="5791200" y="6172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Termination shock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335FA-A108-2AAE-FA76-BFF0DB1FB8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58791"/>
          <a:stretch/>
        </p:blipFill>
        <p:spPr>
          <a:xfrm>
            <a:off x="6533707" y="2282678"/>
            <a:ext cx="363278" cy="3342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C267A1-BC48-7A91-0285-D532C0D0EEDA}"/>
              </a:ext>
            </a:extLst>
          </p:cNvPr>
          <p:cNvSpPr txBox="1"/>
          <p:nvPr/>
        </p:nvSpPr>
        <p:spPr>
          <a:xfrm>
            <a:off x="6432698" y="2584628"/>
            <a:ext cx="62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ISM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77666FE-9A8B-6621-25D6-3996018EA4E5}"/>
              </a:ext>
            </a:extLst>
          </p:cNvPr>
          <p:cNvCxnSpPr>
            <a:cxnSpLocks/>
          </p:cNvCxnSpPr>
          <p:nvPr/>
        </p:nvCxnSpPr>
        <p:spPr>
          <a:xfrm flipV="1">
            <a:off x="11149229" y="2364205"/>
            <a:ext cx="450424" cy="881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EE518F2-00CA-BCB8-0327-A4B12F67EE3F}"/>
              </a:ext>
            </a:extLst>
          </p:cNvPr>
          <p:cNvSpPr txBox="1"/>
          <p:nvPr/>
        </p:nvSpPr>
        <p:spPr>
          <a:xfrm>
            <a:off x="11124750" y="2408275"/>
            <a:ext cx="627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ISM</a:t>
            </a:r>
          </a:p>
        </p:txBody>
      </p:sp>
    </p:spTree>
    <p:extLst>
      <p:ext uri="{BB962C8B-B14F-4D97-AF65-F5344CB8AC3E}">
        <p14:creationId xmlns:p14="http://schemas.microsoft.com/office/powerpoint/2010/main" val="1732790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6D32-8F4F-21EE-1EEB-8725DB65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Horizons trajectory closest to minimum TS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0A86-F228-62F2-A3ED-92BDCCD34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995" y="2408275"/>
            <a:ext cx="2300177" cy="3352800"/>
          </a:xfrm>
        </p:spPr>
        <p:txBody>
          <a:bodyPr/>
          <a:lstStyle/>
          <a:p>
            <a:r>
              <a:rPr lang="en-US" dirty="0"/>
              <a:t>New horizons trajectory close to V2 longitude, but near the ecliptic</a:t>
            </a:r>
          </a:p>
          <a:p>
            <a:endParaRPr lang="en-US" dirty="0"/>
          </a:p>
          <a:p>
            <a:r>
              <a:rPr lang="en-US" dirty="0"/>
              <a:t>Closer to the closest point of the 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50506E-0D0F-97BB-FB3C-D9785C6A4F19}"/>
              </a:ext>
            </a:extLst>
          </p:cNvPr>
          <p:cNvSpPr txBox="1"/>
          <p:nvPr/>
        </p:nvSpPr>
        <p:spPr>
          <a:xfrm>
            <a:off x="5791200" y="61722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Termination shock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9E858F-6DC8-3AB1-6FBB-5CC40DB4B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17" t="1282" r="6603" b="23457"/>
          <a:stretch/>
        </p:blipFill>
        <p:spPr>
          <a:xfrm>
            <a:off x="7152474" y="1295400"/>
            <a:ext cx="4745445" cy="43451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FD787C-1C26-4FB6-E176-C9AA1004F9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60" r="11385" b="24260"/>
          <a:stretch/>
        </p:blipFill>
        <p:spPr>
          <a:xfrm>
            <a:off x="2732567" y="1295400"/>
            <a:ext cx="4289995" cy="430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24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6D32-8F4F-21EE-1EEB-8725DB65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far away does </a:t>
            </a:r>
            <a:r>
              <a:rPr lang="en-US" b="1" dirty="0"/>
              <a:t>Voyager 1</a:t>
            </a:r>
            <a:r>
              <a:rPr lang="en-US" dirty="0"/>
              <a:t> connect to 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0A86-F228-62F2-A3ED-92BDCCD34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478" y="2084294"/>
            <a:ext cx="4745773" cy="3714844"/>
          </a:xfrm>
        </p:spPr>
        <p:txBody>
          <a:bodyPr>
            <a:normAutofit/>
          </a:bodyPr>
          <a:lstStyle/>
          <a:p>
            <a:r>
              <a:rPr lang="en-US" sz="2600" dirty="0"/>
              <a:t>Plane parallel to solar equator </a:t>
            </a:r>
          </a:p>
          <a:p>
            <a:endParaRPr lang="en-US" sz="2600" dirty="0"/>
          </a:p>
          <a:p>
            <a:r>
              <a:rPr lang="en-US" sz="2600" dirty="0"/>
              <a:t>Voyager 1 sees a 1.5-year (4.5 AU) warning of the TS crossing</a:t>
            </a:r>
          </a:p>
          <a:p>
            <a:endParaRPr lang="en-US" sz="2600" dirty="0"/>
          </a:p>
          <a:p>
            <a:r>
              <a:rPr lang="en-US" sz="2600" dirty="0"/>
              <a:t>Particles flow in the -T direction</a:t>
            </a:r>
          </a:p>
          <a:p>
            <a:r>
              <a:rPr lang="en-US" sz="26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1BA0C7-C757-A053-EDD6-8B7FDCF8D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2120" y="1116417"/>
            <a:ext cx="6462402" cy="570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84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6D32-8F4F-21EE-1EEB-8725DB65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far away does </a:t>
            </a:r>
            <a:r>
              <a:rPr lang="en-US" b="1" dirty="0"/>
              <a:t>Voyager 2</a:t>
            </a:r>
            <a:r>
              <a:rPr lang="en-US" dirty="0"/>
              <a:t> connect to 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0A86-F228-62F2-A3ED-92BDCCD34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800"/>
            <a:ext cx="4359088" cy="3970337"/>
          </a:xfrm>
        </p:spPr>
        <p:txBody>
          <a:bodyPr>
            <a:normAutofit/>
          </a:bodyPr>
          <a:lstStyle/>
          <a:p>
            <a:r>
              <a:rPr lang="en-US" sz="2400" dirty="0"/>
              <a:t>Plane parallel to solar equator </a:t>
            </a:r>
          </a:p>
          <a:p>
            <a:endParaRPr lang="en-US" sz="2400" dirty="0"/>
          </a:p>
          <a:p>
            <a:r>
              <a:rPr lang="en-US" sz="2400" dirty="0"/>
              <a:t>Voyager 2 has a two-year (6 AU) warning of crossing</a:t>
            </a:r>
          </a:p>
          <a:p>
            <a:endParaRPr lang="en-US" sz="2400" dirty="0"/>
          </a:p>
          <a:p>
            <a:r>
              <a:rPr lang="en-US" sz="2400" dirty="0"/>
              <a:t>Particles flow in the +T direction</a:t>
            </a:r>
          </a:p>
          <a:p>
            <a:endParaRPr lang="en-US" sz="2400" dirty="0"/>
          </a:p>
          <a:p>
            <a:r>
              <a:rPr lang="en-US" sz="2400" dirty="0"/>
              <a:t>More time than Voyager 1 like observations suggest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306DB0-1CAC-5783-862D-2204BAD68C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586" y="1142538"/>
            <a:ext cx="6342784" cy="565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49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6D32-8F4F-21EE-1EEB-8725DB65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far away does </a:t>
            </a:r>
            <a:r>
              <a:rPr lang="en-US" b="1" dirty="0"/>
              <a:t>New Horizons</a:t>
            </a:r>
            <a:r>
              <a:rPr lang="en-US" dirty="0"/>
              <a:t> connect to 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48EB20-0D1B-B108-8D4D-2BE4E443A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5429" y="1132115"/>
            <a:ext cx="6371080" cy="567612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3D503D1-CA5B-3AFB-AF4D-097F447D6C65}"/>
              </a:ext>
            </a:extLst>
          </p:cNvPr>
          <p:cNvSpPr txBox="1">
            <a:spLocks/>
          </p:cNvSpPr>
          <p:nvPr/>
        </p:nvSpPr>
        <p:spPr>
          <a:xfrm>
            <a:off x="249865" y="1653988"/>
            <a:ext cx="4611247" cy="455183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Plane parallel to solar equator </a:t>
            </a:r>
          </a:p>
          <a:p>
            <a:endParaRPr lang="en-US" sz="2400" dirty="0"/>
          </a:p>
          <a:p>
            <a:r>
              <a:rPr lang="en-US" sz="2400" dirty="0"/>
              <a:t>New Horizons has a one-year (3 AU) warning of crossing</a:t>
            </a:r>
          </a:p>
          <a:p>
            <a:endParaRPr lang="en-US" sz="2400" dirty="0"/>
          </a:p>
          <a:p>
            <a:r>
              <a:rPr lang="en-US" sz="2400" dirty="0"/>
              <a:t>Particles flow in the +T direction</a:t>
            </a:r>
          </a:p>
          <a:p>
            <a:endParaRPr lang="en-US" sz="2400" dirty="0"/>
          </a:p>
          <a:p>
            <a:r>
              <a:rPr lang="en-US" sz="2400" b="1" dirty="0"/>
              <a:t>Particles will come from the same direction as Voyager 2 but with less warning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B34155-41A3-2A3B-1D7F-2B8FBE397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160" y="1132115"/>
            <a:ext cx="6382350" cy="56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03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A1624-2560-ACDE-B5E1-7685468D5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crossings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F3FE6-09E2-3C75-A175-4D1B34CF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6776"/>
            <a:ext cx="109728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Similar to </a:t>
            </a:r>
            <a:r>
              <a:rPr lang="en-US" sz="2400" dirty="0" err="1"/>
              <a:t>Opher</a:t>
            </a:r>
            <a:r>
              <a:rPr lang="en-US" sz="2400" dirty="0"/>
              <a:t> et al. 2006:</a:t>
            </a:r>
          </a:p>
          <a:p>
            <a:r>
              <a:rPr lang="en-US" sz="2400" dirty="0"/>
              <a:t>	We see beaming in the same direction as observations</a:t>
            </a:r>
          </a:p>
          <a:p>
            <a:r>
              <a:rPr lang="en-US" sz="2400" dirty="0"/>
              <a:t>	Voyager 2 has a longer warning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New Horizons:</a:t>
            </a:r>
          </a:p>
          <a:p>
            <a:r>
              <a:rPr lang="en-US" sz="2400" dirty="0"/>
              <a:t>	Particles will beam in the same direction as Voyager 2</a:t>
            </a:r>
          </a:p>
          <a:p>
            <a:r>
              <a:rPr lang="en-US" sz="2400" dirty="0"/>
              <a:t>	New Horizons will have </a:t>
            </a:r>
            <a:r>
              <a:rPr lang="en-US" sz="2800" b="1" dirty="0"/>
              <a:t>less </a:t>
            </a:r>
            <a:r>
              <a:rPr lang="en-US" sz="2400" dirty="0"/>
              <a:t>warning than Voyager 1 or Voyager 2</a:t>
            </a:r>
            <a:endParaRPr lang="en-US" sz="2400" b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84A5FB6-4247-E116-16F5-DE9C70228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775061"/>
              </p:ext>
            </p:extLst>
          </p:nvPr>
        </p:nvGraphicFramePr>
        <p:xfrm>
          <a:off x="1532269" y="5276655"/>
          <a:ext cx="8207154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649076868"/>
                    </a:ext>
                  </a:extLst>
                </a:gridCol>
                <a:gridCol w="2150730">
                  <a:extLst>
                    <a:ext uri="{9D8B030D-6E8A-4147-A177-3AD203B41FA5}">
                      <a16:colId xmlns:a16="http://schemas.microsoft.com/office/drawing/2014/main" val="1243725894"/>
                    </a:ext>
                  </a:extLst>
                </a:gridCol>
                <a:gridCol w="2068033">
                  <a:extLst>
                    <a:ext uri="{9D8B030D-6E8A-4147-A177-3AD203B41FA5}">
                      <a16:colId xmlns:a16="http://schemas.microsoft.com/office/drawing/2014/main" val="3416882240"/>
                    </a:ext>
                  </a:extLst>
                </a:gridCol>
                <a:gridCol w="1956391">
                  <a:extLst>
                    <a:ext uri="{9D8B030D-6E8A-4147-A177-3AD203B41FA5}">
                      <a16:colId xmlns:a16="http://schemas.microsoft.com/office/drawing/2014/main" val="3887667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Voyager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Voyager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Horizons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854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Opher</a:t>
                      </a:r>
                      <a:r>
                        <a:rPr lang="en-US" dirty="0"/>
                        <a:t> et al. 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AU / -T 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 AU / +T 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682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This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4.5 AU / -T 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 AU / +T direction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AU / +T direction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283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260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0C3D0-28FB-AF77-1865-DAA6359129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6" name="Picture 5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9EA60A0F-A8F3-01E9-0128-6739F9219D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05" b="16124"/>
          <a:stretch/>
        </p:blipFill>
        <p:spPr>
          <a:xfrm>
            <a:off x="8559053" y="362091"/>
            <a:ext cx="3285713" cy="3064118"/>
          </a:xfrm>
          <a:prstGeom prst="ellipse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B14D2C0-0F56-D099-2E87-125140AE657B}"/>
              </a:ext>
            </a:extLst>
          </p:cNvPr>
          <p:cNvSpPr/>
          <p:nvPr/>
        </p:nvSpPr>
        <p:spPr>
          <a:xfrm flipH="1">
            <a:off x="10421049" y="3090151"/>
            <a:ext cx="1750293" cy="17502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logo with a fist in the middle of a cat's head&#10;&#10;Description automatically generated">
            <a:extLst>
              <a:ext uri="{FF2B5EF4-FFF2-40B4-BE49-F238E27FC236}">
                <a16:creationId xmlns:a16="http://schemas.microsoft.com/office/drawing/2014/main" id="{FDA363B3-B7E7-1A84-DD72-9CCE7E4F9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1050" y="3090151"/>
            <a:ext cx="1750293" cy="17502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7DD04F-DFC5-4760-076E-FDFEB08C6D50}"/>
              </a:ext>
            </a:extLst>
          </p:cNvPr>
          <p:cNvSpPr txBox="1"/>
          <p:nvPr/>
        </p:nvSpPr>
        <p:spPr>
          <a:xfrm>
            <a:off x="4502844" y="3834332"/>
            <a:ext cx="350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Empowell@bu.edu</a:t>
            </a:r>
          </a:p>
        </p:txBody>
      </p:sp>
    </p:spTree>
    <p:extLst>
      <p:ext uri="{BB962C8B-B14F-4D97-AF65-F5344CB8AC3E}">
        <p14:creationId xmlns:p14="http://schemas.microsoft.com/office/powerpoint/2010/main" val="619130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6D32-8F4F-21EE-1EEB-8725DB65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Termination shock and Heliopause “Bluntness”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0A86-F228-62F2-A3ED-92BDCCD34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922929"/>
            <a:ext cx="4896971" cy="387620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Rather than spherical, the termination shock is “blunt”</a:t>
            </a:r>
          </a:p>
          <a:p>
            <a:endParaRPr lang="en-US" sz="2800" dirty="0"/>
          </a:p>
          <a:p>
            <a:r>
              <a:rPr lang="en-US" sz="2800" dirty="0"/>
              <a:t>This causes magnetic field lines to connect to the TS prior to crossing</a:t>
            </a:r>
          </a:p>
          <a:p>
            <a:endParaRPr lang="en-US" sz="2800" dirty="0"/>
          </a:p>
          <a:p>
            <a:r>
              <a:rPr lang="en-US" sz="2800" u="sng" dirty="0"/>
              <a:t>T</a:t>
            </a:r>
            <a:r>
              <a:rPr lang="en-US" sz="2800" dirty="0"/>
              <a:t>ermination </a:t>
            </a:r>
            <a:r>
              <a:rPr lang="en-US" sz="2800" u="sng" dirty="0"/>
              <a:t>S</a:t>
            </a:r>
            <a:r>
              <a:rPr lang="en-US" sz="2800" dirty="0"/>
              <a:t>hock Accelerated </a:t>
            </a:r>
            <a:r>
              <a:rPr lang="en-US" sz="2800" u="sng" dirty="0"/>
              <a:t>P</a:t>
            </a:r>
            <a:r>
              <a:rPr lang="en-US" sz="2800" dirty="0"/>
              <a:t>articles (TSP) beam along these field lines and indicate that the spacecraft is approaching the 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233E8F-E280-9D9D-5FD5-CAA9991AB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444"/>
          <a:stretch/>
        </p:blipFill>
        <p:spPr>
          <a:xfrm>
            <a:off x="6096000" y="1273342"/>
            <a:ext cx="5455040" cy="5181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AF12EB-8673-4957-E44B-71C79357F06A}"/>
              </a:ext>
            </a:extLst>
          </p:cNvPr>
          <p:cNvSpPr txBox="1"/>
          <p:nvPr/>
        </p:nvSpPr>
        <p:spPr>
          <a:xfrm>
            <a:off x="8229600" y="6499058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Jokipii</a:t>
            </a:r>
            <a:r>
              <a:rPr lang="en-US" dirty="0">
                <a:solidFill>
                  <a:schemeClr val="bg1"/>
                </a:solidFill>
              </a:rPr>
              <a:t> et al. 2004</a:t>
            </a:r>
          </a:p>
        </p:txBody>
      </p:sp>
    </p:spTree>
    <p:extLst>
      <p:ext uri="{BB962C8B-B14F-4D97-AF65-F5344CB8AC3E}">
        <p14:creationId xmlns:p14="http://schemas.microsoft.com/office/powerpoint/2010/main" val="2755835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6D32-8F4F-21EE-1EEB-8725DB65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Opher</a:t>
            </a:r>
            <a:r>
              <a:rPr lang="en-US" dirty="0"/>
              <a:t> et al. 2006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0A86-F228-62F2-A3ED-92BDCCD34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7242"/>
            <a:ext cx="5486400" cy="3589338"/>
          </a:xfrm>
        </p:spPr>
        <p:txBody>
          <a:bodyPr>
            <a:normAutofit fontScale="92500"/>
          </a:bodyPr>
          <a:lstStyle/>
          <a:p>
            <a:r>
              <a:rPr lang="en-US" sz="2800" dirty="0" err="1"/>
              <a:t>Opher</a:t>
            </a:r>
            <a:r>
              <a:rPr lang="en-US" sz="2800" dirty="0"/>
              <a:t> et al. 2006 used a magnetohydrodynamic simulation to predict:</a:t>
            </a:r>
          </a:p>
          <a:p>
            <a:pPr marL="1028700" lvl="1" indent="-342900"/>
            <a:endParaRPr lang="en-US" sz="2400" dirty="0"/>
          </a:p>
          <a:p>
            <a:pPr lvl="1" indent="0">
              <a:buNone/>
            </a:pPr>
            <a:endParaRPr lang="en-US" sz="2400" dirty="0"/>
          </a:p>
          <a:p>
            <a:pPr marL="1028700" lvl="1" indent="-342900"/>
            <a:r>
              <a:rPr lang="en-US" sz="2400" dirty="0"/>
              <a:t>Voyager 2 would see TSP sooner and </a:t>
            </a:r>
          </a:p>
          <a:p>
            <a:pPr marL="1028700" lvl="1" indent="-342900"/>
            <a:endParaRPr lang="en-US" sz="2400" dirty="0"/>
          </a:p>
          <a:p>
            <a:pPr marL="1028700" lvl="1" indent="-342900"/>
            <a:r>
              <a:rPr lang="en-US" sz="2400" dirty="0"/>
              <a:t>Voyager 2 TSP streaming from opposite direction compared to Voyager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3CDB92-7E62-551B-8A0D-FF8B7368D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19" t="4565" r="1671" b="1044"/>
          <a:stretch/>
        </p:blipFill>
        <p:spPr>
          <a:xfrm>
            <a:off x="6400800" y="1600200"/>
            <a:ext cx="5181600" cy="45743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61BE43-1E13-9060-6440-83B1C9A049C3}"/>
              </a:ext>
            </a:extLst>
          </p:cNvPr>
          <p:cNvSpPr txBox="1"/>
          <p:nvPr/>
        </p:nvSpPr>
        <p:spPr>
          <a:xfrm>
            <a:off x="8229600" y="61722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Opher</a:t>
            </a:r>
            <a:r>
              <a:rPr lang="en-US" dirty="0">
                <a:solidFill>
                  <a:schemeClr val="bg1"/>
                </a:solidFill>
              </a:rPr>
              <a:t> et al. 2006</a:t>
            </a:r>
          </a:p>
        </p:txBody>
      </p:sp>
    </p:spTree>
    <p:extLst>
      <p:ext uri="{BB962C8B-B14F-4D97-AF65-F5344CB8AC3E}">
        <p14:creationId xmlns:p14="http://schemas.microsoft.com/office/powerpoint/2010/main" val="774383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6D32-8F4F-21EE-1EEB-8725DB65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Opher</a:t>
            </a:r>
            <a:r>
              <a:rPr lang="en-US" dirty="0"/>
              <a:t> et al. 2006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Voyager 1 TS crossing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0A86-F228-62F2-A3ED-92BDCCD34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2441"/>
            <a:ext cx="4701988" cy="4583206"/>
          </a:xfrm>
        </p:spPr>
        <p:txBody>
          <a:bodyPr>
            <a:normAutofit/>
          </a:bodyPr>
          <a:lstStyle/>
          <a:p>
            <a:r>
              <a:rPr lang="en-US" sz="2400" dirty="0"/>
              <a:t>Field lines from 0 years (0 AU) and 0.6 years (2 AU) from crossing show connectivity with the TS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Field lines greater than 1 year (3 AU) prior to crossing do not connect to TS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Particles flow in the -T direction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1FD7E-D779-A3AE-384B-B536F1F71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295400"/>
            <a:ext cx="5891769" cy="5257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694A3F-CE75-7298-7A6D-E5B68F7E9F6B}"/>
              </a:ext>
            </a:extLst>
          </p:cNvPr>
          <p:cNvSpPr txBox="1"/>
          <p:nvPr/>
        </p:nvSpPr>
        <p:spPr>
          <a:xfrm>
            <a:off x="8229600" y="6477000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Opher</a:t>
            </a:r>
            <a:r>
              <a:rPr lang="en-US" dirty="0">
                <a:solidFill>
                  <a:schemeClr val="bg1"/>
                </a:solidFill>
              </a:rPr>
              <a:t> et al. 2006</a:t>
            </a:r>
          </a:p>
        </p:txBody>
      </p:sp>
    </p:spTree>
    <p:extLst>
      <p:ext uri="{BB962C8B-B14F-4D97-AF65-F5344CB8AC3E}">
        <p14:creationId xmlns:p14="http://schemas.microsoft.com/office/powerpoint/2010/main" val="1709943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6D32-8F4F-21EE-1EEB-8725DB65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Opher</a:t>
            </a:r>
            <a:r>
              <a:rPr lang="en-US" dirty="0"/>
              <a:t> et al. 2006 </a:t>
            </a:r>
            <a:r>
              <a:rPr lang="en-US" dirty="0">
                <a:sym typeface="Wingdings" panose="05000000000000000000" pitchFamily="2" charset="2"/>
              </a:rPr>
              <a:t> Prediction for Voyager 2 crossing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0A86-F228-62F2-A3ED-92BDCCD34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09800"/>
            <a:ext cx="3657600" cy="3592606"/>
          </a:xfrm>
        </p:spPr>
        <p:txBody>
          <a:bodyPr>
            <a:normAutofit/>
          </a:bodyPr>
          <a:lstStyle/>
          <a:p>
            <a:r>
              <a:rPr lang="en-US" sz="2800" dirty="0"/>
              <a:t>Prediction:</a:t>
            </a:r>
          </a:p>
          <a:p>
            <a:endParaRPr lang="en-US" sz="2800" dirty="0"/>
          </a:p>
          <a:p>
            <a:r>
              <a:rPr lang="en-US" sz="2800" dirty="0"/>
              <a:t>Voyager 2 would see particles accelerated at the Termination shock flow in opposite direction as Voyager 1 (+T)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81FD7E-D779-A3AE-384B-B536F1F71B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0" t="2916"/>
          <a:stretch/>
        </p:blipFill>
        <p:spPr>
          <a:xfrm>
            <a:off x="4267200" y="2209800"/>
            <a:ext cx="3962400" cy="35387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252F72-DFA5-9CD1-7761-CC4C388E4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2209800"/>
            <a:ext cx="3962400" cy="353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07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6D32-8F4F-21EE-1EEB-8725DB65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535" y="296862"/>
            <a:ext cx="9831659" cy="762000"/>
          </a:xfrm>
        </p:spPr>
        <p:txBody>
          <a:bodyPr>
            <a:normAutofit fontScale="90000"/>
          </a:bodyPr>
          <a:lstStyle/>
          <a:p>
            <a:r>
              <a:rPr lang="en-US" dirty="0"/>
              <a:t>Observations supporting </a:t>
            </a:r>
            <a:br>
              <a:rPr lang="en-US" dirty="0"/>
            </a:br>
            <a:r>
              <a:rPr lang="en-US" dirty="0" err="1"/>
              <a:t>Opher</a:t>
            </a:r>
            <a:r>
              <a:rPr lang="en-US" dirty="0"/>
              <a:t> et al. 2006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20A86-F228-62F2-A3ED-92BDCCD34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205317"/>
            <a:ext cx="4742329" cy="3351773"/>
          </a:xfrm>
        </p:spPr>
        <p:txBody>
          <a:bodyPr>
            <a:normAutofit/>
          </a:bodyPr>
          <a:lstStyle/>
          <a:p>
            <a:r>
              <a:rPr lang="en-US" sz="2400" dirty="0"/>
              <a:t>Voyager 1 saw strong beaming in the –T direction  (Stone et al. 2008)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Voyager 2 saw strong beaming in the +T direction (Stone et al. 2008)</a:t>
            </a:r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6346AA-AE6E-A5FD-EF53-13CE4BF6A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143625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E3C652-B376-C009-88BF-CC56FFC91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9000"/>
            <a:ext cx="6112439" cy="3429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EB28CB2-8DA9-899F-FE7B-E5FE4E28489B}"/>
              </a:ext>
            </a:extLst>
          </p:cNvPr>
          <p:cNvCxnSpPr/>
          <p:nvPr/>
        </p:nvCxnSpPr>
        <p:spPr>
          <a:xfrm flipV="1">
            <a:off x="4921624" y="2494429"/>
            <a:ext cx="1828800" cy="24204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CCD43F-F574-9920-526C-0D589F9ADD8E}"/>
              </a:ext>
            </a:extLst>
          </p:cNvPr>
          <p:cNvCxnSpPr>
            <a:cxnSpLocks/>
          </p:cNvCxnSpPr>
          <p:nvPr/>
        </p:nvCxnSpPr>
        <p:spPr>
          <a:xfrm>
            <a:off x="4921624" y="4729909"/>
            <a:ext cx="4246188" cy="118007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999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6D32-8F4F-21EE-1EEB-8725DB65C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advancement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B28E47-9DC1-84F3-272B-0C74AB997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12"/>
          <a:stretch/>
        </p:blipFill>
        <p:spPr>
          <a:xfrm>
            <a:off x="6525360" y="1183342"/>
            <a:ext cx="5523378" cy="50695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C24D92-0AD2-C9B0-DB50-60AE54A2D630}"/>
              </a:ext>
            </a:extLst>
          </p:cNvPr>
          <p:cNvSpPr txBox="1"/>
          <p:nvPr/>
        </p:nvSpPr>
        <p:spPr>
          <a:xfrm>
            <a:off x="410135" y="1553134"/>
            <a:ext cx="55738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BU model is very different from 2006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Including but not limited to:</a:t>
            </a:r>
          </a:p>
          <a:p>
            <a:r>
              <a:rPr lang="en-US" sz="2800" dirty="0">
                <a:solidFill>
                  <a:schemeClr val="bg1"/>
                </a:solidFill>
              </a:rPr>
              <a:t>	</a:t>
            </a:r>
          </a:p>
          <a:p>
            <a:r>
              <a:rPr lang="en-US" sz="2800" dirty="0">
                <a:solidFill>
                  <a:schemeClr val="bg1"/>
                </a:solidFill>
              </a:rPr>
              <a:t>	Separate Pick-Up Ion fluid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	Kinetic neutrals</a:t>
            </a:r>
          </a:p>
        </p:txBody>
      </p:sp>
    </p:spTree>
    <p:extLst>
      <p:ext uri="{BB962C8B-B14F-4D97-AF65-F5344CB8AC3E}">
        <p14:creationId xmlns:p14="http://schemas.microsoft.com/office/powerpoint/2010/main" val="990048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E6FE2-BF2C-C8C5-C1A1-B4DF2B36B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355" y="3133164"/>
            <a:ext cx="2420089" cy="21537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49ED1D-3ABB-3AED-7F6F-BEF1A6FCC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425" y="1600200"/>
            <a:ext cx="5119744" cy="47239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B3934-0450-010B-4551-70BCEDBB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Heliopause magnetic field build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4A28E-4560-B253-A82D-C5E8BC3DE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43100"/>
            <a:ext cx="5181600" cy="4533900"/>
          </a:xfrm>
        </p:spPr>
        <p:txBody>
          <a:bodyPr>
            <a:normAutofit/>
          </a:bodyPr>
          <a:lstStyle/>
          <a:p>
            <a:r>
              <a:rPr lang="en-US" sz="2400" dirty="0"/>
              <a:t>Due to the magnetic field in the ISM, magnetic pressure builds up at the heliopause</a:t>
            </a:r>
          </a:p>
          <a:p>
            <a:endParaRPr lang="en-US" sz="2400" dirty="0"/>
          </a:p>
          <a:p>
            <a:r>
              <a:rPr lang="en-US" sz="2400" dirty="0"/>
              <a:t>This pressure in turn compresses the termination shock asymmetrically</a:t>
            </a:r>
          </a:p>
          <a:p>
            <a:endParaRPr lang="en-US" sz="2400" dirty="0"/>
          </a:p>
          <a:p>
            <a:r>
              <a:rPr lang="en-US" sz="2400" dirty="0"/>
              <a:t>The compression of the TS can enhance the distance the magnetic field lines connect to the 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7FB28-F7EC-0E03-747D-4979C97C5A35}"/>
              </a:ext>
            </a:extLst>
          </p:cNvPr>
          <p:cNvSpPr txBox="1"/>
          <p:nvPr/>
        </p:nvSpPr>
        <p:spPr>
          <a:xfrm>
            <a:off x="7620000" y="6248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Heliopause</a:t>
            </a:r>
          </a:p>
        </p:txBody>
      </p:sp>
    </p:spTree>
    <p:extLst>
      <p:ext uri="{BB962C8B-B14F-4D97-AF65-F5344CB8AC3E}">
        <p14:creationId xmlns:p14="http://schemas.microsoft.com/office/powerpoint/2010/main" val="184398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E6FE2-BF2C-C8C5-C1A1-B4DF2B36B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633" y="2164977"/>
            <a:ext cx="3802637" cy="33841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983A2B-D086-0183-AF55-354591610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425" y="1600200"/>
            <a:ext cx="5119744" cy="47239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AB3934-0450-010B-4551-70BCEDBB4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Interstellar magnetic field pushes termination shock 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9ED28-8FB0-09FA-A7C8-7EE28DDE80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714" r="9380" b="16579"/>
          <a:stretch/>
        </p:blipFill>
        <p:spPr>
          <a:xfrm>
            <a:off x="1219200" y="1600200"/>
            <a:ext cx="4701965" cy="4648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E24D1D-29A2-C75C-B733-93E41C18C934}"/>
              </a:ext>
            </a:extLst>
          </p:cNvPr>
          <p:cNvSpPr txBox="1"/>
          <p:nvPr/>
        </p:nvSpPr>
        <p:spPr>
          <a:xfrm>
            <a:off x="7620000" y="62484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Heliopause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51CAB1-AF7E-412E-7C82-B1DE0015452D}"/>
              </a:ext>
            </a:extLst>
          </p:cNvPr>
          <p:cNvSpPr txBox="1"/>
          <p:nvPr/>
        </p:nvSpPr>
        <p:spPr>
          <a:xfrm>
            <a:off x="2511926" y="62153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Termination shock</a:t>
            </a:r>
          </a:p>
        </p:txBody>
      </p:sp>
    </p:spTree>
    <p:extLst>
      <p:ext uri="{BB962C8B-B14F-4D97-AF65-F5344CB8AC3E}">
        <p14:creationId xmlns:p14="http://schemas.microsoft.com/office/powerpoint/2010/main" val="6270742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4521</TotalTime>
  <Words>644</Words>
  <Application>Microsoft Office PowerPoint</Application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1_Custom Design</vt:lpstr>
      <vt:lpstr>A termination shock crossing unlike voyager 1 &amp; 2</vt:lpstr>
      <vt:lpstr>Termination shock and Heliopause “Bluntness” </vt:lpstr>
      <vt:lpstr>Opher et al. 2006 prediction</vt:lpstr>
      <vt:lpstr>Opher et al. 2006  Voyager 1 TS crossing</vt:lpstr>
      <vt:lpstr>Opher et al. 2006  Prediction for Voyager 2 crossing</vt:lpstr>
      <vt:lpstr>Observations supporting  Opher et al. 2006</vt:lpstr>
      <vt:lpstr>Model advancement</vt:lpstr>
      <vt:lpstr>Heliopause magnetic field build up</vt:lpstr>
      <vt:lpstr>Interstellar magnetic field pushes termination shock in</vt:lpstr>
      <vt:lpstr>Termination shock shape</vt:lpstr>
      <vt:lpstr>New Horizons trajectory closest to minimum TS distance</vt:lpstr>
      <vt:lpstr>How far away does Voyager 1 connect to TS</vt:lpstr>
      <vt:lpstr>How far away does Voyager 2 connect to TS</vt:lpstr>
      <vt:lpstr>How far away does New Horizons connect to TS</vt:lpstr>
      <vt:lpstr>Summary of crossings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Lance Herrington</dc:creator>
  <cp:lastModifiedBy>Powell, Erick</cp:lastModifiedBy>
  <cp:revision>50</cp:revision>
  <dcterms:created xsi:type="dcterms:W3CDTF">2023-12-16T22:47:57Z</dcterms:created>
  <dcterms:modified xsi:type="dcterms:W3CDTF">2024-05-15T12:57:02Z</dcterms:modified>
</cp:coreProperties>
</file>