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847" r:id="rId4"/>
    <p:sldId id="848" r:id="rId5"/>
    <p:sldId id="849" r:id="rId6"/>
    <p:sldId id="850" r:id="rId7"/>
    <p:sldId id="835" r:id="rId8"/>
    <p:sldId id="743" r:id="rId9"/>
    <p:sldId id="740" r:id="rId10"/>
    <p:sldId id="290" r:id="rId11"/>
    <p:sldId id="851" r:id="rId12"/>
    <p:sldId id="744" r:id="rId13"/>
    <p:sldId id="852" r:id="rId14"/>
    <p:sldId id="299" r:id="rId15"/>
    <p:sldId id="854" r:id="rId16"/>
    <p:sldId id="853" r:id="rId17"/>
    <p:sldId id="289" r:id="rId18"/>
    <p:sldId id="292" r:id="rId19"/>
    <p:sldId id="855" r:id="rId20"/>
    <p:sldId id="8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99" d="100"/>
          <a:sy n="99" d="100"/>
        </p:scale>
        <p:origin x="10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B84F5-AD83-4041-9551-EC5655B1D8C3}" type="datetimeFigureOut">
              <a:rPr lang="en-US" smtClean="0"/>
              <a:t>5/14/24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4CEF2-1DFC-4146-B156-20D9FDEC6B2F}" type="slidenum">
              <a:rPr lang="en-US" smtClean="0"/>
              <a:t>‹#›</a:t>
            </a:fld>
            <a:endParaRPr lang="en-US"/>
          </a:p>
        </p:txBody>
      </p:sp>
    </p:spTree>
    <p:extLst>
      <p:ext uri="{BB962C8B-B14F-4D97-AF65-F5344CB8AC3E}">
        <p14:creationId xmlns:p14="http://schemas.microsoft.com/office/powerpoint/2010/main" val="4219561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CD5DE-0E0B-AA4F-8A74-1C7C0ECA2544}" type="slidenum">
              <a:rPr lang="en-US" smtClean="0"/>
              <a:t>10</a:t>
            </a:fld>
            <a:endParaRPr lang="en-US"/>
          </a:p>
        </p:txBody>
      </p:sp>
    </p:spTree>
    <p:extLst>
      <p:ext uri="{BB962C8B-B14F-4D97-AF65-F5344CB8AC3E}">
        <p14:creationId xmlns:p14="http://schemas.microsoft.com/office/powerpoint/2010/main" val="160709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CD5DE-0E0B-AA4F-8A74-1C7C0ECA2544}" type="slidenum">
              <a:rPr lang="en-US" smtClean="0"/>
              <a:t>14</a:t>
            </a:fld>
            <a:endParaRPr lang="en-US"/>
          </a:p>
        </p:txBody>
      </p:sp>
    </p:spTree>
    <p:extLst>
      <p:ext uri="{BB962C8B-B14F-4D97-AF65-F5344CB8AC3E}">
        <p14:creationId xmlns:p14="http://schemas.microsoft.com/office/powerpoint/2010/main" val="376654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A14B-EBFC-288D-BBC9-AAEF85E033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B9F2A-A636-2A30-457F-635FD19AD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3E3110-83E9-1E2C-80F7-FA3CB110CBF0}"/>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A7ECFFCF-6B61-8869-8D6C-B595632E8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C981A-92D7-8858-A636-3A3ED6DFCC40}"/>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323489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C618-C7E8-D1E8-D1D4-18847AEDD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2FB54-5EE7-EC17-39F4-0F985E995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3C8F6-7505-5570-CF40-468C5DBE9157}"/>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94EA2334-6E09-B40A-8F1E-D7E88CD7E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00C78-C7B6-F535-E4B2-9D9A74575D2F}"/>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697056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891144-9903-4099-050E-ED54A518EC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77D7B6-A0EA-0F86-B5C9-706F4D3DF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B06A2-4AA7-7328-FE97-294AB8A4459B}"/>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AE25B423-D5E9-39B6-931C-2DEA09207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AD213-1832-B7F0-7DBE-A5B2FE043B76}"/>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97322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E8CB-BC56-90A9-4AAA-77293CBE3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8E6EC-023C-9F7D-0740-A9FF48B8D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1EFAD-1FDF-E456-2248-C44473E70193}"/>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DFD73442-47E5-DB39-3C0F-A9274C7C6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E59B4-62FE-54B2-1345-95749DDE401A}"/>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376525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386A-E7E4-F228-E60B-1BBB9B163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D6107A-6362-6C6C-92C4-ADB7E4DE4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EB751-19EF-A612-3677-F8DDF5269505}"/>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060F3774-A603-8C97-F06C-36B0B3DB4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8FA5A-1491-91AD-9F9F-1AABAF01CA72}"/>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15347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0661-52F3-6720-79BD-838835CD0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62F63E-F631-2D13-075F-D0B4E003C5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8AA8B4-3E23-CE71-1DDC-66538738DA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80305-7B46-35CD-8541-6D42A0804EE4}"/>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6" name="Footer Placeholder 5">
            <a:extLst>
              <a:ext uri="{FF2B5EF4-FFF2-40B4-BE49-F238E27FC236}">
                <a16:creationId xmlns:a16="http://schemas.microsoft.com/office/drawing/2014/main" id="{BE340726-B079-2466-14BA-7E6F62C84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5C649-24DB-3477-E767-D1BE6C751561}"/>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67928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F94A-F2B5-7882-D6B8-B14F3B69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244AF-2FA5-60CA-EDB1-8BC3AE560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302F74-E5AF-B0F6-1493-B1A0FBAB9F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ECC835-587E-0563-9D98-04849D246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751EF-D481-4980-F172-1B5B7A7D7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7DDAD5-BD82-2275-8C77-47D1925A8046}"/>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8" name="Footer Placeholder 7">
            <a:extLst>
              <a:ext uri="{FF2B5EF4-FFF2-40B4-BE49-F238E27FC236}">
                <a16:creationId xmlns:a16="http://schemas.microsoft.com/office/drawing/2014/main" id="{E5041CA0-5EC0-8961-A9B1-A53F69C03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A39C5D-1CEA-BE56-4A7E-BB31E30C3435}"/>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92325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FBD7-7124-CD9B-74C7-30D35E3DC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34532-B787-BA12-4406-FC0921E04DD7}"/>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4" name="Footer Placeholder 3">
            <a:extLst>
              <a:ext uri="{FF2B5EF4-FFF2-40B4-BE49-F238E27FC236}">
                <a16:creationId xmlns:a16="http://schemas.microsoft.com/office/drawing/2014/main" id="{F1DDCEAE-6479-D959-9FAB-C4EA740D97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42AF70-27F2-E76C-00F7-C8169C351686}"/>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343894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69435-406E-E4A0-3A79-63DEA7509AE8}"/>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3" name="Footer Placeholder 2">
            <a:extLst>
              <a:ext uri="{FF2B5EF4-FFF2-40B4-BE49-F238E27FC236}">
                <a16:creationId xmlns:a16="http://schemas.microsoft.com/office/drawing/2014/main" id="{7DC73055-02F6-6541-E4B0-F3AA8F84E4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43648A-BA87-3B7C-7E41-BF5E8E6BAA0A}"/>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303919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353E-F884-6A6D-0F24-0EDBBC802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8D96B-29D1-40E1-64FB-30E6E97B9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2A4261-FA9B-22CC-E7EA-7EF019683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0B9D3-7E05-F256-FC4E-FC8B903C4DC5}"/>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6" name="Footer Placeholder 5">
            <a:extLst>
              <a:ext uri="{FF2B5EF4-FFF2-40B4-BE49-F238E27FC236}">
                <a16:creationId xmlns:a16="http://schemas.microsoft.com/office/drawing/2014/main" id="{5C1A7FA7-C35A-83FE-A3B9-8DEEDE066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37BD2-7397-C73C-CA04-4D6F6C62093B}"/>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14066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5165-6585-B8B5-AF90-B9ED653BE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EA57A-7C0C-052B-64FF-B70AB7153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154C45-21C9-4C8D-14F9-013A055E7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75EB5-EA31-35A3-AAF7-7389EAF7E33B}"/>
              </a:ext>
            </a:extLst>
          </p:cNvPr>
          <p:cNvSpPr>
            <a:spLocks noGrp="1"/>
          </p:cNvSpPr>
          <p:nvPr>
            <p:ph type="dt" sz="half" idx="10"/>
          </p:nvPr>
        </p:nvSpPr>
        <p:spPr/>
        <p:txBody>
          <a:bodyPr/>
          <a:lstStyle/>
          <a:p>
            <a:fld id="{6DA32CD1-D57B-904E-BC0B-B59CDA57FDE4}" type="datetimeFigureOut">
              <a:rPr lang="en-US" smtClean="0"/>
              <a:t>5/13/24</a:t>
            </a:fld>
            <a:endParaRPr lang="en-US"/>
          </a:p>
        </p:txBody>
      </p:sp>
      <p:sp>
        <p:nvSpPr>
          <p:cNvPr id="6" name="Footer Placeholder 5">
            <a:extLst>
              <a:ext uri="{FF2B5EF4-FFF2-40B4-BE49-F238E27FC236}">
                <a16:creationId xmlns:a16="http://schemas.microsoft.com/office/drawing/2014/main" id="{C95FC92E-A7B5-B6D4-F5F5-04B0BAFFD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7494C-3BEF-8FD9-F6E4-4E773B274F8E}"/>
              </a:ext>
            </a:extLst>
          </p:cNvPr>
          <p:cNvSpPr>
            <a:spLocks noGrp="1"/>
          </p:cNvSpPr>
          <p:nvPr>
            <p:ph type="sldNum" sz="quarter" idx="12"/>
          </p:nvPr>
        </p:nvSpPr>
        <p:spPr/>
        <p:txBody>
          <a:bodyPr/>
          <a:lstStyle/>
          <a:p>
            <a:fld id="{6B34D577-E95B-1B4A-AD48-26738753DFD7}" type="slidenum">
              <a:rPr lang="en-US" smtClean="0"/>
              <a:t>‹#›</a:t>
            </a:fld>
            <a:endParaRPr lang="en-US"/>
          </a:p>
        </p:txBody>
      </p:sp>
    </p:spTree>
    <p:extLst>
      <p:ext uri="{BB962C8B-B14F-4D97-AF65-F5344CB8AC3E}">
        <p14:creationId xmlns:p14="http://schemas.microsoft.com/office/powerpoint/2010/main" val="320136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11F98-526C-E83A-DB00-911087C5F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01FF11-9B31-A9AC-8291-6E36DD2CC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222ED-239F-80EF-687F-9B62D35433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32CD1-D57B-904E-BC0B-B59CDA57FDE4}" type="datetimeFigureOut">
              <a:rPr lang="en-US" smtClean="0"/>
              <a:t>5/13/24</a:t>
            </a:fld>
            <a:endParaRPr lang="en-US"/>
          </a:p>
        </p:txBody>
      </p:sp>
      <p:sp>
        <p:nvSpPr>
          <p:cNvPr id="5" name="Footer Placeholder 4">
            <a:extLst>
              <a:ext uri="{FF2B5EF4-FFF2-40B4-BE49-F238E27FC236}">
                <a16:creationId xmlns:a16="http://schemas.microsoft.com/office/drawing/2014/main" id="{E0F79037-E432-B185-C868-1F9E82934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049A40-24F6-2157-05DE-56063AB7B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4D577-E95B-1B4A-AD48-26738753DFD7}" type="slidenum">
              <a:rPr lang="en-US" smtClean="0"/>
              <a:t>‹#›</a:t>
            </a:fld>
            <a:endParaRPr lang="en-US"/>
          </a:p>
        </p:txBody>
      </p:sp>
    </p:spTree>
    <p:extLst>
      <p:ext uri="{BB962C8B-B14F-4D97-AF65-F5344CB8AC3E}">
        <p14:creationId xmlns:p14="http://schemas.microsoft.com/office/powerpoint/2010/main" val="2333989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3EE1-88F8-1E00-309C-40009144A3D3}"/>
              </a:ext>
            </a:extLst>
          </p:cNvPr>
          <p:cNvSpPr>
            <a:spLocks noGrp="1"/>
          </p:cNvSpPr>
          <p:nvPr>
            <p:ph type="ctrTitle"/>
          </p:nvPr>
        </p:nvSpPr>
        <p:spPr/>
        <p:txBody>
          <a:bodyPr>
            <a:noAutofit/>
          </a:bodyPr>
          <a:lstStyle/>
          <a:p>
            <a:r>
              <a:rPr lang="en-US" sz="4800" b="1" i="1" kern="0" dirty="0">
                <a:effectLst/>
                <a:latin typeface="Calibri" panose="020F0502020204030204" pitchFamily="34" charset="0"/>
                <a:ea typeface="Times New Roman" panose="02020603050405020304" pitchFamily="18" charset="0"/>
                <a:cs typeface="Calibri" panose="020F0502020204030204" pitchFamily="34" charset="0"/>
              </a:rPr>
              <a:t>Physics of the Heliospheric Termination Shock and What Might be Observable by New Horizons</a:t>
            </a:r>
            <a:r>
              <a:rPr lang="en-US" sz="4800" dirty="0">
                <a:effectLst/>
                <a:latin typeface="Calibri" panose="020F0502020204030204" pitchFamily="34" charset="0"/>
                <a:cs typeface="Calibri" panose="020F0502020204030204" pitchFamily="34" charset="0"/>
              </a:rPr>
              <a:t> </a:t>
            </a:r>
            <a:endParaRPr lang="en-US" sz="48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6497AC93-0C39-EF54-7284-3AA62678BF97}"/>
              </a:ext>
            </a:extLst>
          </p:cNvPr>
          <p:cNvSpPr>
            <a:spLocks noGrp="1"/>
          </p:cNvSpPr>
          <p:nvPr>
            <p:ph type="subTitle" idx="1"/>
          </p:nvPr>
        </p:nvSpPr>
        <p:spPr/>
        <p:txBody>
          <a:bodyPr>
            <a:normAutofit/>
          </a:bodyPr>
          <a:lstStyle/>
          <a:p>
            <a:r>
              <a:rPr lang="en-US" sz="2800" dirty="0"/>
              <a:t>G.P. </a:t>
            </a:r>
            <a:r>
              <a:rPr lang="en-US" sz="2800" dirty="0" err="1"/>
              <a:t>Zank</a:t>
            </a:r>
            <a:endParaRPr lang="en-US" sz="2800" dirty="0"/>
          </a:p>
          <a:p>
            <a:r>
              <a:rPr lang="en-US" sz="2800" dirty="0"/>
              <a:t>University of Alabama in Huntsville</a:t>
            </a:r>
          </a:p>
        </p:txBody>
      </p:sp>
    </p:spTree>
    <p:extLst>
      <p:ext uri="{BB962C8B-B14F-4D97-AF65-F5344CB8AC3E}">
        <p14:creationId xmlns:p14="http://schemas.microsoft.com/office/powerpoint/2010/main" val="1600769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DC403-6557-1ECF-BD16-3AF044985862}"/>
              </a:ext>
            </a:extLst>
          </p:cNvPr>
          <p:cNvPicPr>
            <a:picLocks noChangeAspect="1"/>
          </p:cNvPicPr>
          <p:nvPr/>
        </p:nvPicPr>
        <p:blipFill rotWithShape="1">
          <a:blip r:embed="rId3"/>
          <a:srcRect r="8737"/>
          <a:stretch/>
        </p:blipFill>
        <p:spPr>
          <a:xfrm>
            <a:off x="32020" y="1019290"/>
            <a:ext cx="6677538" cy="4913978"/>
          </a:xfrm>
          <a:prstGeom prst="rect">
            <a:avLst/>
          </a:prstGeom>
        </p:spPr>
      </p:pic>
      <p:sp>
        <p:nvSpPr>
          <p:cNvPr id="5" name="TextBox 4">
            <a:extLst>
              <a:ext uri="{FF2B5EF4-FFF2-40B4-BE49-F238E27FC236}">
                <a16:creationId xmlns:a16="http://schemas.microsoft.com/office/drawing/2014/main" id="{5F895278-844F-E95C-462F-58BDFDF28A44}"/>
              </a:ext>
            </a:extLst>
          </p:cNvPr>
          <p:cNvSpPr txBox="1"/>
          <p:nvPr/>
        </p:nvSpPr>
        <p:spPr>
          <a:xfrm>
            <a:off x="6814448" y="851475"/>
            <a:ext cx="5345532" cy="5847755"/>
          </a:xfrm>
          <a:prstGeom prst="rect">
            <a:avLst/>
          </a:prstGeom>
          <a:noFill/>
        </p:spPr>
        <p:txBody>
          <a:bodyPr wrap="square" rtlCol="0">
            <a:spAutoFit/>
          </a:bodyPr>
          <a:lstStyle/>
          <a:p>
            <a:pPr marL="342900" indent="-342900">
              <a:buFont typeface="Wingdings" pitchFamily="2" charset="2"/>
              <a:buChar char="Ø"/>
            </a:pPr>
            <a:r>
              <a:rPr lang="en-US" sz="2200" dirty="0">
                <a:solidFill>
                  <a:schemeClr val="tx1">
                    <a:lumMod val="75000"/>
                    <a:lumOff val="25000"/>
                  </a:schemeClr>
                </a:solidFill>
                <a:latin typeface="Calibri" panose="020F0502020204030204" pitchFamily="34" charset="0"/>
                <a:cs typeface="Calibri" panose="020F0502020204030204" pitchFamily="34" charset="0"/>
              </a:rPr>
              <a:t>Absent  PUIs, shock structure is determined by SW protons, and the transition scale is narrow, being only a few c/</a:t>
            </a:r>
            <a:r>
              <a:rPr lang="en-US" sz="2200" dirty="0" err="1">
                <a:solidFill>
                  <a:schemeClr val="tx1">
                    <a:lumMod val="75000"/>
                    <a:lumOff val="25000"/>
                  </a:schemeClr>
                </a:solidFill>
                <a:latin typeface="Calibri" panose="020F0502020204030204" pitchFamily="34" charset="0"/>
                <a:cs typeface="Calibri" panose="020F0502020204030204" pitchFamily="34" charset="0"/>
              </a:rPr>
              <a:t>ω</a:t>
            </a:r>
            <a:r>
              <a:rPr lang="en-US" sz="2200" baseline="-25000" dirty="0" err="1">
                <a:solidFill>
                  <a:schemeClr val="tx1">
                    <a:lumMod val="75000"/>
                    <a:lumOff val="25000"/>
                  </a:schemeClr>
                </a:solidFill>
                <a:latin typeface="Calibri" panose="020F0502020204030204" pitchFamily="34" charset="0"/>
                <a:cs typeface="Calibri" panose="020F0502020204030204" pitchFamily="34" charset="0"/>
              </a:rPr>
              <a:t>pi</a:t>
            </a:r>
            <a:r>
              <a:rPr lang="en-US" sz="2200" dirty="0">
                <a:solidFill>
                  <a:schemeClr val="tx1">
                    <a:lumMod val="75000"/>
                    <a:lumOff val="25000"/>
                  </a:schemeClr>
                </a:solidFill>
                <a:latin typeface="Calibri" panose="020F0502020204030204" pitchFamily="34" charset="0"/>
                <a:cs typeface="Calibri" panose="020F0502020204030204" pitchFamily="34" charset="0"/>
              </a:rPr>
              <a:t>.</a:t>
            </a:r>
            <a:br>
              <a:rPr lang="en-US" sz="2200" dirty="0">
                <a:solidFill>
                  <a:schemeClr val="tx1">
                    <a:lumMod val="75000"/>
                    <a:lumOff val="25000"/>
                  </a:schemeClr>
                </a:solidFill>
                <a:latin typeface="Calibri" panose="020F0502020204030204" pitchFamily="34" charset="0"/>
                <a:cs typeface="Calibri" panose="020F0502020204030204" pitchFamily="34" charset="0"/>
              </a:rPr>
            </a:b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buFont typeface="Wingdings" pitchFamily="2" charset="2"/>
              <a:buChar char="Ø"/>
            </a:pPr>
            <a:r>
              <a:rPr lang="en-US" sz="2200" dirty="0">
                <a:solidFill>
                  <a:schemeClr val="tx1">
                    <a:lumMod val="75000"/>
                    <a:lumOff val="25000"/>
                  </a:schemeClr>
                </a:solidFill>
                <a:latin typeface="Calibri" panose="020F0502020204030204" pitchFamily="34" charset="0"/>
                <a:cs typeface="Calibri" panose="020F0502020204030204" pitchFamily="34" charset="0"/>
              </a:rPr>
              <a:t>Reflected PUIs produce an extended PUI foot.</a:t>
            </a:r>
          </a:p>
          <a:p>
            <a:pPr marL="342900" indent="-342900">
              <a:buFont typeface="Wingdings" pitchFamily="2" charset="2"/>
              <a:buChar char="Ø"/>
            </a:pP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buFont typeface="Wingdings" pitchFamily="2" charset="2"/>
              <a:buChar char="Ø"/>
            </a:pPr>
            <a:r>
              <a:rPr lang="en-US" sz="2200" dirty="0">
                <a:solidFill>
                  <a:schemeClr val="tx1">
                    <a:lumMod val="75000"/>
                    <a:lumOff val="25000"/>
                  </a:schemeClr>
                </a:solidFill>
                <a:latin typeface="Calibri" panose="020F0502020204030204" pitchFamily="34" charset="0"/>
                <a:cs typeface="Calibri" panose="020F0502020204030204" pitchFamily="34" charset="0"/>
              </a:rPr>
              <a:t>Resulting pressure gradient forces SW protons to decelerate – essentially forming a form of precursor on scale length of PUI length scale.</a:t>
            </a:r>
          </a:p>
          <a:p>
            <a:pPr marL="342900" indent="-342900">
              <a:buFont typeface="Wingdings" pitchFamily="2" charset="2"/>
              <a:buChar char="Ø"/>
            </a:pP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buFont typeface="Wingdings" pitchFamily="2" charset="2"/>
              <a:buChar char="Ø"/>
            </a:pPr>
            <a:r>
              <a:rPr lang="en-US" sz="2200" dirty="0">
                <a:solidFill>
                  <a:schemeClr val="tx1">
                    <a:lumMod val="75000"/>
                    <a:lumOff val="25000"/>
                  </a:schemeClr>
                </a:solidFill>
                <a:latin typeface="Calibri" panose="020F0502020204030204" pitchFamily="34" charset="0"/>
                <a:cs typeface="Calibri" panose="020F0502020204030204" pitchFamily="34" charset="0"/>
              </a:rPr>
              <a:t>Possible additional acceleration of PUIs diffusively will yield an additional diffusive length scale to shock structure (</a:t>
            </a:r>
            <a:r>
              <a:rPr lang="en-US" sz="2200" dirty="0" err="1">
                <a:solidFill>
                  <a:schemeClr val="tx1">
                    <a:lumMod val="75000"/>
                    <a:lumOff val="25000"/>
                  </a:schemeClr>
                </a:solidFill>
                <a:latin typeface="Calibri" panose="020F0502020204030204" pitchFamily="34" charset="0"/>
                <a:cs typeface="Calibri" panose="020F0502020204030204" pitchFamily="34" charset="0"/>
              </a:rPr>
              <a:t>Motafavi</a:t>
            </a:r>
            <a:r>
              <a:rPr lang="en-US" sz="2200" dirty="0">
                <a:solidFill>
                  <a:schemeClr val="tx1">
                    <a:lumMod val="75000"/>
                    <a:lumOff val="25000"/>
                  </a:schemeClr>
                </a:solidFill>
                <a:latin typeface="Calibri" panose="020F0502020204030204" pitchFamily="34" charset="0"/>
                <a:cs typeface="Calibri" panose="020F0502020204030204" pitchFamily="34" charset="0"/>
              </a:rPr>
              <a:t> et al 2018).</a:t>
            </a:r>
          </a:p>
        </p:txBody>
      </p:sp>
      <p:sp>
        <p:nvSpPr>
          <p:cNvPr id="4" name="TextBox 3">
            <a:extLst>
              <a:ext uri="{FF2B5EF4-FFF2-40B4-BE49-F238E27FC236}">
                <a16:creationId xmlns:a16="http://schemas.microsoft.com/office/drawing/2014/main" id="{963F0337-6E02-49E3-60E1-27576DA3C7D3}"/>
              </a:ext>
            </a:extLst>
          </p:cNvPr>
          <p:cNvSpPr txBox="1"/>
          <p:nvPr/>
        </p:nvSpPr>
        <p:spPr>
          <a:xfrm>
            <a:off x="2654300" y="266700"/>
            <a:ext cx="7262437" cy="584775"/>
          </a:xfrm>
          <a:prstGeom prst="rect">
            <a:avLst/>
          </a:prstGeom>
          <a:noFill/>
        </p:spPr>
        <p:txBody>
          <a:bodyPr wrap="none" rtlCol="0">
            <a:spAutoFit/>
          </a:bodyPr>
          <a:lstStyle/>
          <a:p>
            <a:r>
              <a:rPr lang="en-US" sz="3200" b="1" i="1" dirty="0"/>
              <a:t>Further detail from </a:t>
            </a:r>
            <a:r>
              <a:rPr lang="en-US" sz="3200" b="1" i="1" dirty="0" err="1"/>
              <a:t>Lembege</a:t>
            </a:r>
            <a:r>
              <a:rPr lang="en-US" sz="3200" b="1" i="1" dirty="0"/>
              <a:t> &amp; Yang 2016</a:t>
            </a:r>
          </a:p>
        </p:txBody>
      </p:sp>
    </p:spTree>
    <p:extLst>
      <p:ext uri="{BB962C8B-B14F-4D97-AF65-F5344CB8AC3E}">
        <p14:creationId xmlns:p14="http://schemas.microsoft.com/office/powerpoint/2010/main" val="399202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4D159-899A-F97C-7729-6E97289C3C03}"/>
              </a:ext>
            </a:extLst>
          </p:cNvPr>
          <p:cNvPicPr>
            <a:picLocks noChangeAspect="1"/>
          </p:cNvPicPr>
          <p:nvPr/>
        </p:nvPicPr>
        <p:blipFill>
          <a:blip r:embed="rId2"/>
          <a:stretch>
            <a:fillRect/>
          </a:stretch>
        </p:blipFill>
        <p:spPr>
          <a:xfrm>
            <a:off x="1267691" y="152400"/>
            <a:ext cx="9656618" cy="3124200"/>
          </a:xfrm>
          <a:prstGeom prst="rect">
            <a:avLst/>
          </a:prstGeom>
        </p:spPr>
      </p:pic>
      <p:sp>
        <p:nvSpPr>
          <p:cNvPr id="4" name="TextBox 3">
            <a:extLst>
              <a:ext uri="{FF2B5EF4-FFF2-40B4-BE49-F238E27FC236}">
                <a16:creationId xmlns:a16="http://schemas.microsoft.com/office/drawing/2014/main" id="{139A96B6-7417-6F44-5738-6A5F33F71D83}"/>
              </a:ext>
            </a:extLst>
          </p:cNvPr>
          <p:cNvSpPr txBox="1"/>
          <p:nvPr/>
        </p:nvSpPr>
        <p:spPr>
          <a:xfrm>
            <a:off x="317500" y="3581400"/>
            <a:ext cx="11734800" cy="3139321"/>
          </a:xfrm>
          <a:prstGeom prst="rect">
            <a:avLst/>
          </a:prstGeom>
          <a:noFill/>
        </p:spPr>
        <p:txBody>
          <a:bodyPr wrap="square" rtlCol="0">
            <a:spAutoFit/>
          </a:bodyPr>
          <a:lstStyle/>
          <a:p>
            <a:pPr marL="342900" indent="-342900">
              <a:buAutoNum type="alphaLcParenBoth"/>
            </a:pPr>
            <a:r>
              <a:rPr lang="en-US" sz="2200" dirty="0">
                <a:solidFill>
                  <a:srgbClr val="7030A0"/>
                </a:solidFill>
                <a:effectLst/>
                <a:latin typeface="Calibri" panose="020F0502020204030204" pitchFamily="34" charset="0"/>
                <a:cs typeface="Calibri" panose="020F0502020204030204" pitchFamily="34" charset="0"/>
              </a:rPr>
              <a:t>Total velocity distribution for the ions (black curve) downstream of the heliospheric termination shock. The contribution to the full distribution function by solar wind ions and PUIs is identified by the red and blue curves respectively. The red shaded region corresponds to the solar wind ion distribution over the range that Voyager 2 can observe these particles. </a:t>
            </a:r>
          </a:p>
          <a:p>
            <a:pPr marL="342900" indent="-342900">
              <a:buAutoNum type="alphaLcParenBoth"/>
            </a:pPr>
            <a:r>
              <a:rPr lang="en-US" sz="2200" dirty="0">
                <a:effectLst/>
                <a:latin typeface="Calibri" panose="020F0502020204030204" pitchFamily="34" charset="0"/>
                <a:cs typeface="Calibri" panose="020F0502020204030204" pitchFamily="34" charset="0"/>
              </a:rPr>
              <a:t>The heliosheath particle distribution (black) predicted and modeled by </a:t>
            </a:r>
            <a:r>
              <a:rPr lang="en-US" sz="2200" dirty="0" err="1">
                <a:effectLst/>
                <a:latin typeface="Calibri" panose="020F0502020204030204" pitchFamily="34" charset="0"/>
                <a:cs typeface="Calibri" panose="020F0502020204030204" pitchFamily="34" charset="0"/>
              </a:rPr>
              <a:t>Zank</a:t>
            </a:r>
            <a:r>
              <a:rPr lang="en-US" sz="2200" dirty="0">
                <a:effectLst/>
                <a:latin typeface="Calibri" panose="020F0502020204030204" pitchFamily="34" charset="0"/>
                <a:cs typeface="Calibri" panose="020F0502020204030204" pitchFamily="34" charset="0"/>
              </a:rPr>
              <a:t> et al. </a:t>
            </a:r>
            <a:r>
              <a:rPr lang="en-US" sz="2200" dirty="0">
                <a:latin typeface="Calibri" panose="020F0502020204030204" pitchFamily="34" charset="0"/>
                <a:cs typeface="Calibri" panose="020F0502020204030204" pitchFamily="34" charset="0"/>
              </a:rPr>
              <a:t>2010</a:t>
            </a:r>
            <a:r>
              <a:rPr lang="en-US" sz="2200" dirty="0">
                <a:effectLst/>
                <a:latin typeface="Calibri" panose="020F0502020204030204" pitchFamily="34" charset="0"/>
                <a:cs typeface="Calibri" panose="020F0502020204030204" pitchFamily="34" charset="0"/>
              </a:rPr>
              <a:t>. The Maxwellian (red) and </a:t>
            </a:r>
            <a:r>
              <a:rPr lang="el-GR" sz="2200" dirty="0">
                <a:effectLst/>
                <a:latin typeface="Calibri" panose="020F0502020204030204" pitchFamily="34" charset="0"/>
                <a:cs typeface="Calibri" panose="020F0502020204030204" pitchFamily="34" charset="0"/>
              </a:rPr>
              <a:t>κ (</a:t>
            </a:r>
            <a:r>
              <a:rPr lang="en-US" sz="2200" dirty="0">
                <a:effectLst/>
                <a:latin typeface="Calibri" panose="020F0502020204030204" pitchFamily="34" charset="0"/>
                <a:cs typeface="Calibri" panose="020F0502020204030204" pitchFamily="34" charset="0"/>
              </a:rPr>
              <a:t>blue) distributions with the same temperature and particle density are shown for reference. </a:t>
            </a:r>
          </a:p>
          <a:p>
            <a:pPr marL="342900" indent="-342900">
              <a:buAutoNum type="alphaLcParenBoth"/>
            </a:pPr>
            <a:r>
              <a:rPr lang="en-US" sz="2200" dirty="0">
                <a:solidFill>
                  <a:srgbClr val="7030A0"/>
                </a:solidFill>
                <a:effectLst/>
                <a:latin typeface="Calibri" panose="020F0502020204030204" pitchFamily="34" charset="0"/>
                <a:cs typeface="Calibri" panose="020F0502020204030204" pitchFamily="34" charset="0"/>
              </a:rPr>
              <a:t>The cool core of the ion distribution observed by Voyager 2 downstream of the TS-3 heliospheric termination crossing. </a:t>
            </a:r>
            <a:endParaRPr lang="en-US" sz="2200"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35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72" y="60326"/>
            <a:ext cx="5320229"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7908" name="Text Box 4"/>
          <p:cNvSpPr txBox="1">
            <a:spLocks noChangeArrowheads="1"/>
          </p:cNvSpPr>
          <p:nvPr/>
        </p:nvSpPr>
        <p:spPr bwMode="auto">
          <a:xfrm>
            <a:off x="6172200" y="685801"/>
            <a:ext cx="5537200" cy="1446550"/>
          </a:xfrm>
          <a:prstGeom prst="rect">
            <a:avLst/>
          </a:prstGeom>
          <a:noFill/>
          <a:ln w="9525">
            <a:noFill/>
            <a:miter lim="800000"/>
            <a:headEnd/>
            <a:tailEnd/>
          </a:ln>
          <a:effectLst/>
        </p:spPr>
        <p:txBody>
          <a:bodyPr wrap="square">
            <a:spAutoFit/>
          </a:bodyPr>
          <a:lstStyle/>
          <a:p>
            <a:pPr algn="l">
              <a:defRPr/>
            </a:pPr>
            <a:r>
              <a:rPr lang="en-US" sz="2200" dirty="0">
                <a:latin typeface="Calibri" panose="020F0502020204030204" pitchFamily="34" charset="0"/>
                <a:cs typeface="Calibri" panose="020F0502020204030204" pitchFamily="34" charset="0"/>
              </a:rPr>
              <a:t>The temperatures observed by V2 in the solar wind and </a:t>
            </a:r>
            <a:r>
              <a:rPr lang="en-US" sz="2200" dirty="0" err="1">
                <a:latin typeface="Calibri" panose="020F0502020204030204" pitchFamily="34" charset="0"/>
                <a:cs typeface="Calibri" panose="020F0502020204030204" pitchFamily="34" charset="0"/>
              </a:rPr>
              <a:t>heliosheath</a:t>
            </a:r>
            <a:r>
              <a:rPr lang="en-US" sz="2200" dirty="0">
                <a:latin typeface="Calibri" panose="020F0502020204030204" pitchFamily="34" charset="0"/>
                <a:cs typeface="Calibri" panose="020F0502020204030204" pitchFamily="34" charset="0"/>
              </a:rPr>
              <a:t>. The points show high-time-resolution data and the lines show daily averages.</a:t>
            </a:r>
            <a:endParaRPr lang="en-US" sz="2200" dirty="0">
              <a:effectLst>
                <a:outerShdw blurRad="38100" dist="38100" dir="2700000" algn="tl">
                  <a:srgbClr val="800000"/>
                </a:outerShdw>
              </a:effectLst>
              <a:latin typeface="Calibri" panose="020F0502020204030204" pitchFamily="34" charset="0"/>
              <a:cs typeface="Calibri" panose="020F0502020204030204" pitchFamily="34" charset="0"/>
            </a:endParaRPr>
          </a:p>
        </p:txBody>
      </p:sp>
      <p:sp>
        <p:nvSpPr>
          <p:cNvPr id="9220" name="Text Box 7"/>
          <p:cNvSpPr txBox="1">
            <a:spLocks noChangeArrowheads="1"/>
          </p:cNvSpPr>
          <p:nvPr/>
        </p:nvSpPr>
        <p:spPr bwMode="auto">
          <a:xfrm>
            <a:off x="297398" y="2880589"/>
            <a:ext cx="28336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i="1">
                <a:solidFill>
                  <a:schemeClr val="tx1"/>
                </a:solidFill>
                <a:latin typeface="Trebuchet MS" charset="0"/>
                <a:ea typeface="ＭＳ Ｐゴシック" charset="0"/>
              </a:defRPr>
            </a:lvl1pPr>
            <a:lvl2pPr marL="742950" indent="-285750" eaLnBrk="0" hangingPunct="0">
              <a:defRPr sz="1000" i="1">
                <a:solidFill>
                  <a:schemeClr val="tx1"/>
                </a:solidFill>
                <a:latin typeface="Trebuchet MS" charset="0"/>
                <a:ea typeface="ＭＳ Ｐゴシック" charset="0"/>
              </a:defRPr>
            </a:lvl2pPr>
            <a:lvl3pPr marL="1143000" indent="-228600" eaLnBrk="0" hangingPunct="0">
              <a:defRPr sz="1000" i="1">
                <a:solidFill>
                  <a:schemeClr val="tx1"/>
                </a:solidFill>
                <a:latin typeface="Trebuchet MS" charset="0"/>
                <a:ea typeface="ＭＳ Ｐゴシック" charset="0"/>
              </a:defRPr>
            </a:lvl3pPr>
            <a:lvl4pPr marL="1600200" indent="-228600" eaLnBrk="0" hangingPunct="0">
              <a:defRPr sz="1000" i="1">
                <a:solidFill>
                  <a:schemeClr val="tx1"/>
                </a:solidFill>
                <a:latin typeface="Trebuchet MS" charset="0"/>
                <a:ea typeface="ＭＳ Ｐゴシック" charset="0"/>
              </a:defRPr>
            </a:lvl4pPr>
            <a:lvl5pPr marL="2057400" indent="-228600" eaLnBrk="0" hangingPunct="0">
              <a:defRPr sz="1000" i="1">
                <a:solidFill>
                  <a:schemeClr val="tx1"/>
                </a:solidFill>
                <a:latin typeface="Trebuchet MS" charset="0"/>
                <a:ea typeface="ＭＳ Ｐゴシック" charset="0"/>
              </a:defRPr>
            </a:lvl5pPr>
            <a:lvl6pPr marL="2514600" indent="-228600" algn="ctr" eaLnBrk="0" fontAlgn="base" hangingPunct="0">
              <a:spcBef>
                <a:spcPct val="0"/>
              </a:spcBef>
              <a:spcAft>
                <a:spcPct val="0"/>
              </a:spcAft>
              <a:defRPr sz="1000" i="1">
                <a:solidFill>
                  <a:schemeClr val="tx1"/>
                </a:solidFill>
                <a:latin typeface="Trebuchet MS" charset="0"/>
                <a:ea typeface="ＭＳ Ｐゴシック" charset="0"/>
              </a:defRPr>
            </a:lvl6pPr>
            <a:lvl7pPr marL="2971800" indent="-228600" algn="ctr" eaLnBrk="0" fontAlgn="base" hangingPunct="0">
              <a:spcBef>
                <a:spcPct val="0"/>
              </a:spcBef>
              <a:spcAft>
                <a:spcPct val="0"/>
              </a:spcAft>
              <a:defRPr sz="1000" i="1">
                <a:solidFill>
                  <a:schemeClr val="tx1"/>
                </a:solidFill>
                <a:latin typeface="Trebuchet MS" charset="0"/>
                <a:ea typeface="ＭＳ Ｐゴシック" charset="0"/>
              </a:defRPr>
            </a:lvl7pPr>
            <a:lvl8pPr marL="3429000" indent="-228600" algn="ctr" eaLnBrk="0" fontAlgn="base" hangingPunct="0">
              <a:spcBef>
                <a:spcPct val="0"/>
              </a:spcBef>
              <a:spcAft>
                <a:spcPct val="0"/>
              </a:spcAft>
              <a:defRPr sz="1000" i="1">
                <a:solidFill>
                  <a:schemeClr val="tx1"/>
                </a:solidFill>
                <a:latin typeface="Trebuchet MS" charset="0"/>
                <a:ea typeface="ＭＳ Ｐゴシック" charset="0"/>
              </a:defRPr>
            </a:lvl8pPr>
            <a:lvl9pPr marL="3886200" indent="-228600" algn="ctr" eaLnBrk="0" fontAlgn="base" hangingPunct="0">
              <a:spcBef>
                <a:spcPct val="0"/>
              </a:spcBef>
              <a:spcAft>
                <a:spcPct val="0"/>
              </a:spcAft>
              <a:defRPr sz="1000" i="1">
                <a:solidFill>
                  <a:schemeClr val="tx1"/>
                </a:solidFill>
                <a:latin typeface="Trebuchet MS" charset="0"/>
                <a:ea typeface="ＭＳ Ｐゴシック" charset="0"/>
              </a:defRPr>
            </a:lvl9pPr>
          </a:lstStyle>
          <a:p>
            <a:pPr eaLnBrk="1" hangingPunct="1"/>
            <a:r>
              <a:rPr lang="en-US" sz="2000" dirty="0"/>
              <a:t>Richardson et al., 2008</a:t>
            </a:r>
          </a:p>
        </p:txBody>
      </p:sp>
      <p:pic>
        <p:nvPicPr>
          <p:cNvPr id="9221"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25999" r="20000" b="13000"/>
          <a:stretch>
            <a:fillRect/>
          </a:stretch>
        </p:blipFill>
        <p:spPr bwMode="auto">
          <a:xfrm>
            <a:off x="504860" y="3277464"/>
            <a:ext cx="5667340" cy="332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Rectangle 8"/>
          <p:cNvSpPr>
            <a:spLocks noChangeArrowheads="1"/>
          </p:cNvSpPr>
          <p:nvPr/>
        </p:nvSpPr>
        <p:spPr bwMode="auto">
          <a:xfrm>
            <a:off x="5905500" y="3462130"/>
            <a:ext cx="59563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l" eaLnBrk="0" hangingPunct="0"/>
            <a:r>
              <a:rPr kumimoji="1" lang="en-US" sz="2200" dirty="0">
                <a:ea typeface="Calibri" charset="0"/>
                <a:cs typeface="CMR12" charset="0"/>
              </a:rPr>
              <a:t>Histograms of the temperature distributions in the solar wind and the heliosheath. The black shows the solar wind distribution, the red shows the heliosheath distribution, and the blue shows the distribution of the solar wind temperature multiplied by 13, the ratio between the upstream solar wind and downstream heliosheath temperatures.</a:t>
            </a:r>
          </a:p>
        </p:txBody>
      </p:sp>
    </p:spTree>
    <p:extLst>
      <p:ext uri="{BB962C8B-B14F-4D97-AF65-F5344CB8AC3E}">
        <p14:creationId xmlns:p14="http://schemas.microsoft.com/office/powerpoint/2010/main" val="3268450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CFD4E2-CC83-812E-A9D2-04434BE380B4}"/>
              </a:ext>
            </a:extLst>
          </p:cNvPr>
          <p:cNvSpPr txBox="1"/>
          <p:nvPr/>
        </p:nvSpPr>
        <p:spPr>
          <a:xfrm>
            <a:off x="2951229" y="88900"/>
            <a:ext cx="6289542" cy="584775"/>
          </a:xfrm>
          <a:prstGeom prst="rect">
            <a:avLst/>
          </a:prstGeom>
          <a:noFill/>
        </p:spPr>
        <p:txBody>
          <a:bodyPr wrap="none" rtlCol="0">
            <a:spAutoFit/>
          </a:bodyPr>
          <a:lstStyle/>
          <a:p>
            <a:r>
              <a:rPr lang="en-US" sz="3200" b="1" i="1" dirty="0"/>
              <a:t>Existing New Horizons Observations</a:t>
            </a:r>
          </a:p>
        </p:txBody>
      </p:sp>
      <p:sp>
        <p:nvSpPr>
          <p:cNvPr id="3" name="TextBox 2">
            <a:extLst>
              <a:ext uri="{FF2B5EF4-FFF2-40B4-BE49-F238E27FC236}">
                <a16:creationId xmlns:a16="http://schemas.microsoft.com/office/drawing/2014/main" id="{3AD1A080-6BE3-C179-23DB-F83DC98D1E45}"/>
              </a:ext>
            </a:extLst>
          </p:cNvPr>
          <p:cNvSpPr txBox="1"/>
          <p:nvPr/>
        </p:nvSpPr>
        <p:spPr>
          <a:xfrm>
            <a:off x="6568329" y="910962"/>
            <a:ext cx="2491836" cy="369332"/>
          </a:xfrm>
          <a:prstGeom prst="rect">
            <a:avLst/>
          </a:prstGeom>
          <a:noFill/>
        </p:spPr>
        <p:txBody>
          <a:bodyPr wrap="none" rtlCol="0">
            <a:spAutoFit/>
          </a:bodyPr>
          <a:lstStyle/>
          <a:p>
            <a:r>
              <a:rPr lang="en-US" dirty="0" err="1"/>
              <a:t>Zirnstein</a:t>
            </a:r>
            <a:r>
              <a:rPr lang="en-US" dirty="0"/>
              <a:t> et al, </a:t>
            </a:r>
            <a:r>
              <a:rPr lang="en-US" dirty="0" err="1"/>
              <a:t>PRL</a:t>
            </a:r>
            <a:r>
              <a:rPr lang="en-US" dirty="0"/>
              <a:t>, 2018</a:t>
            </a:r>
          </a:p>
        </p:txBody>
      </p:sp>
      <p:pic>
        <p:nvPicPr>
          <p:cNvPr id="5" name="Picture 4">
            <a:extLst>
              <a:ext uri="{FF2B5EF4-FFF2-40B4-BE49-F238E27FC236}">
                <a16:creationId xmlns:a16="http://schemas.microsoft.com/office/drawing/2014/main" id="{F36A5C84-C238-106D-11F5-E3383B74C7CA}"/>
              </a:ext>
            </a:extLst>
          </p:cNvPr>
          <p:cNvPicPr>
            <a:picLocks noChangeAspect="1"/>
          </p:cNvPicPr>
          <p:nvPr/>
        </p:nvPicPr>
        <p:blipFill>
          <a:blip r:embed="rId2"/>
          <a:stretch>
            <a:fillRect/>
          </a:stretch>
        </p:blipFill>
        <p:spPr>
          <a:xfrm>
            <a:off x="347863" y="599732"/>
            <a:ext cx="4603217" cy="6169368"/>
          </a:xfrm>
          <a:prstGeom prst="rect">
            <a:avLst/>
          </a:prstGeom>
        </p:spPr>
      </p:pic>
      <p:pic>
        <p:nvPicPr>
          <p:cNvPr id="7" name="Picture 6">
            <a:extLst>
              <a:ext uri="{FF2B5EF4-FFF2-40B4-BE49-F238E27FC236}">
                <a16:creationId xmlns:a16="http://schemas.microsoft.com/office/drawing/2014/main" id="{C3A62BEB-964E-5D44-15F9-8C8C6E456877}"/>
              </a:ext>
            </a:extLst>
          </p:cNvPr>
          <p:cNvPicPr>
            <a:picLocks noChangeAspect="1"/>
          </p:cNvPicPr>
          <p:nvPr/>
        </p:nvPicPr>
        <p:blipFill>
          <a:blip r:embed="rId3"/>
          <a:stretch>
            <a:fillRect/>
          </a:stretch>
        </p:blipFill>
        <p:spPr>
          <a:xfrm>
            <a:off x="5275890" y="1280294"/>
            <a:ext cx="6591300" cy="2268434"/>
          </a:xfrm>
          <a:prstGeom prst="rect">
            <a:avLst/>
          </a:prstGeom>
        </p:spPr>
      </p:pic>
      <p:sp>
        <p:nvSpPr>
          <p:cNvPr id="8" name="TextBox 7">
            <a:extLst>
              <a:ext uri="{FF2B5EF4-FFF2-40B4-BE49-F238E27FC236}">
                <a16:creationId xmlns:a16="http://schemas.microsoft.com/office/drawing/2014/main" id="{945A08B7-00A4-19CD-61C0-6F6AD52C8C25}"/>
              </a:ext>
            </a:extLst>
          </p:cNvPr>
          <p:cNvSpPr txBox="1"/>
          <p:nvPr/>
        </p:nvSpPr>
        <p:spPr>
          <a:xfrm>
            <a:off x="4838700" y="3684416"/>
            <a:ext cx="7353301" cy="2862322"/>
          </a:xfrm>
          <a:prstGeom prst="rect">
            <a:avLst/>
          </a:prstGeom>
          <a:noFill/>
        </p:spPr>
        <p:txBody>
          <a:bodyPr wrap="square" rtlCol="0">
            <a:spAutoFit/>
          </a:bodyPr>
          <a:lstStyle/>
          <a:p>
            <a:pPr marL="342900" indent="-342900">
              <a:buFont typeface="Wingdings" pitchFamily="2" charset="2"/>
              <a:buChar char="Ø"/>
            </a:pPr>
            <a:r>
              <a:rPr lang="en-US" sz="2000" dirty="0">
                <a:solidFill>
                  <a:srgbClr val="211E1E"/>
                </a:solidFill>
                <a:latin typeface="Calibri" panose="020F0502020204030204" pitchFamily="34" charset="0"/>
                <a:cs typeface="Calibri" panose="020F0502020204030204" pitchFamily="34" charset="0"/>
              </a:rPr>
              <a:t>G</a:t>
            </a:r>
            <a:r>
              <a:rPr lang="en-US" sz="2000" dirty="0">
                <a:solidFill>
                  <a:srgbClr val="211E1E"/>
                </a:solidFill>
                <a:effectLst/>
                <a:latin typeface="Calibri" panose="020F0502020204030204" pitchFamily="34" charset="0"/>
                <a:cs typeface="Calibri" panose="020F0502020204030204" pitchFamily="34" charset="0"/>
              </a:rPr>
              <a:t>radual reduction in SW flow speed and simultaneous heating of SW protons observed ahead of shock, </a:t>
            </a:r>
            <a:r>
              <a:rPr lang="en-US" sz="2000" dirty="0">
                <a:solidFill>
                  <a:srgbClr val="211E1E"/>
                </a:solidFill>
                <a:latin typeface="Calibri" panose="020F0502020204030204" pitchFamily="34" charset="0"/>
                <a:cs typeface="Calibri" panose="020F0502020204030204" pitchFamily="34" charset="0"/>
                <a:sym typeface="Wingdings" pitchFamily="2" charset="2"/>
              </a:rPr>
              <a:t></a:t>
            </a:r>
            <a:r>
              <a:rPr lang="en-US" sz="2000" dirty="0">
                <a:solidFill>
                  <a:srgbClr val="211E1E"/>
                </a:solidFill>
                <a:effectLst/>
                <a:latin typeface="Calibri" panose="020F0502020204030204" pitchFamily="34" charset="0"/>
                <a:cs typeface="Calibri" panose="020F0502020204030204" pitchFamily="34" charset="0"/>
              </a:rPr>
              <a:t> upstream energetic particle pressure gradient. </a:t>
            </a:r>
          </a:p>
          <a:p>
            <a:pPr marL="342900" indent="-342900">
              <a:buFont typeface="Wingdings" pitchFamily="2" charset="2"/>
              <a:buChar char="Ø"/>
            </a:pPr>
            <a:r>
              <a:rPr lang="en-US" sz="2000" dirty="0">
                <a:solidFill>
                  <a:srgbClr val="211E1E"/>
                </a:solidFill>
                <a:effectLst/>
                <a:latin typeface="Calibri" panose="020F0502020204030204" pitchFamily="34" charset="0"/>
                <a:cs typeface="Calibri" panose="020F0502020204030204" pitchFamily="34" charset="0"/>
              </a:rPr>
              <a:t>SW protons lose ∼85% of their energy flux across the shock and PUIs preferentially heated. </a:t>
            </a:r>
            <a:endParaRPr lang="en-US" sz="2000" dirty="0">
              <a:solidFill>
                <a:srgbClr val="211E1E"/>
              </a:solidFill>
              <a:latin typeface="Calibri" panose="020F0502020204030204" pitchFamily="34" charset="0"/>
              <a:cs typeface="Calibri" panose="020F0502020204030204" pitchFamily="34" charset="0"/>
            </a:endParaRPr>
          </a:p>
          <a:p>
            <a:pPr marL="342900" indent="-342900">
              <a:buFont typeface="Wingdings" pitchFamily="2" charset="2"/>
              <a:buChar char="Ø"/>
            </a:pPr>
            <a:r>
              <a:rPr lang="en-US" sz="2000" dirty="0">
                <a:solidFill>
                  <a:srgbClr val="211E1E"/>
                </a:solidFill>
                <a:effectLst/>
                <a:latin typeface="Calibri" panose="020F0502020204030204" pitchFamily="34" charset="0"/>
                <a:cs typeface="Calibri" panose="020F0502020204030204" pitchFamily="34" charset="0"/>
              </a:rPr>
              <a:t>PUI tail downstream of shock. Energy flux of all PUIs approximately six times that of SW protons. </a:t>
            </a:r>
          </a:p>
          <a:p>
            <a:pPr marL="342900" indent="-342900">
              <a:buFont typeface="Wingdings" pitchFamily="2" charset="2"/>
              <a:buChar char="Ø"/>
            </a:pPr>
            <a:r>
              <a:rPr lang="en-US" sz="2000" dirty="0">
                <a:solidFill>
                  <a:srgbClr val="211E1E"/>
                </a:solidFill>
                <a:effectLst/>
                <a:latin typeface="Calibri" panose="020F0502020204030204" pitchFamily="34" charset="0"/>
                <a:cs typeface="Calibri" panose="020F0502020204030204" pitchFamily="34" charset="0"/>
              </a:rPr>
              <a:t>PUIs, including </a:t>
            </a:r>
            <a:r>
              <a:rPr lang="en-US" sz="2000" dirty="0" err="1">
                <a:solidFill>
                  <a:srgbClr val="211E1E"/>
                </a:solidFill>
                <a:effectLst/>
                <a:latin typeface="Calibri" panose="020F0502020204030204" pitchFamily="34" charset="0"/>
                <a:cs typeface="Calibri" panose="020F0502020204030204" pitchFamily="34" charset="0"/>
              </a:rPr>
              <a:t>suprathermal</a:t>
            </a:r>
            <a:r>
              <a:rPr lang="en-US" sz="2000" dirty="0">
                <a:solidFill>
                  <a:srgbClr val="211E1E"/>
                </a:solidFill>
                <a:effectLst/>
                <a:latin typeface="Calibri" panose="020F0502020204030204" pitchFamily="34" charset="0"/>
                <a:cs typeface="Calibri" panose="020F0502020204030204" pitchFamily="34" charset="0"/>
              </a:rPr>
              <a:t> tail, contain almost half of the total downstream energy flux in the shock frame.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306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09C49-7096-005C-623C-F47219C780B9}"/>
              </a:ext>
            </a:extLst>
          </p:cNvPr>
          <p:cNvPicPr>
            <a:picLocks noChangeAspect="1"/>
          </p:cNvPicPr>
          <p:nvPr/>
        </p:nvPicPr>
        <p:blipFill>
          <a:blip r:embed="rId3"/>
          <a:stretch>
            <a:fillRect/>
          </a:stretch>
        </p:blipFill>
        <p:spPr>
          <a:xfrm>
            <a:off x="480819" y="373566"/>
            <a:ext cx="6305637" cy="6110868"/>
          </a:xfrm>
          <a:prstGeom prst="rect">
            <a:avLst/>
          </a:prstGeom>
        </p:spPr>
      </p:pic>
      <p:sp>
        <p:nvSpPr>
          <p:cNvPr id="5" name="TextBox 4">
            <a:extLst>
              <a:ext uri="{FF2B5EF4-FFF2-40B4-BE49-F238E27FC236}">
                <a16:creationId xmlns:a16="http://schemas.microsoft.com/office/drawing/2014/main" id="{738FBA44-FBAE-9D69-5EBF-E22FC20A463C}"/>
              </a:ext>
            </a:extLst>
          </p:cNvPr>
          <p:cNvSpPr txBox="1"/>
          <p:nvPr/>
        </p:nvSpPr>
        <p:spPr>
          <a:xfrm>
            <a:off x="6984367" y="596134"/>
            <a:ext cx="4826634" cy="6412012"/>
          </a:xfrm>
          <a:prstGeom prst="rect">
            <a:avLst/>
          </a:prstGeom>
          <a:noFill/>
        </p:spPr>
        <p:txBody>
          <a:bodyPr wrap="square" rtlCol="0">
            <a:spAutoFit/>
          </a:bodyPr>
          <a:lstStyle/>
          <a:p>
            <a:pPr marL="342900" indent="-342900">
              <a:buFont typeface="Wingdings" pitchFamily="2" charset="2"/>
              <a:buChar char="Ø"/>
            </a:pPr>
            <a:r>
              <a:rPr lang="en-US" sz="2200" dirty="0">
                <a:latin typeface="Calibri" panose="020F0502020204030204" pitchFamily="34" charset="0"/>
                <a:cs typeface="Calibri" panose="020F0502020204030204" pitchFamily="34" charset="0"/>
              </a:rPr>
              <a:t>Motivated by NH observations of extended </a:t>
            </a:r>
            <a:r>
              <a:rPr lang="en-US" sz="2200" dirty="0" err="1">
                <a:latin typeface="Calibri" panose="020F0502020204030204" pitchFamily="34" charset="0"/>
                <a:cs typeface="Calibri" panose="020F0502020204030204" pitchFamily="34" charset="0"/>
              </a:rPr>
              <a:t>backstreaming</a:t>
            </a:r>
            <a:r>
              <a:rPr lang="en-US" sz="2200" dirty="0">
                <a:latin typeface="Calibri" panose="020F0502020204030204" pitchFamily="34" charset="0"/>
                <a:cs typeface="Calibri" panose="020F0502020204030204" pitchFamily="34" charset="0"/>
              </a:rPr>
              <a:t> PUIs in vicinity of shocks, </a:t>
            </a:r>
            <a:r>
              <a:rPr lang="en-US" sz="2200" dirty="0" err="1">
                <a:latin typeface="Calibri" panose="020F0502020204030204" pitchFamily="34" charset="0"/>
                <a:cs typeface="Calibri" panose="020F0502020204030204" pitchFamily="34" charset="0"/>
              </a:rPr>
              <a:t>Lembege</a:t>
            </a:r>
            <a:r>
              <a:rPr lang="en-US" sz="2200" dirty="0">
                <a:latin typeface="Calibri" panose="020F0502020204030204" pitchFamily="34" charset="0"/>
                <a:cs typeface="Calibri" panose="020F0502020204030204" pitchFamily="34" charset="0"/>
              </a:rPr>
              <a:t> et al 2020 used </a:t>
            </a:r>
            <a:r>
              <a:rPr lang="en-US" sz="2200" dirty="0" err="1">
                <a:latin typeface="Calibri" panose="020F0502020204030204" pitchFamily="34" charset="0"/>
                <a:cs typeface="Calibri" panose="020F0502020204030204" pitchFamily="34" charset="0"/>
              </a:rPr>
              <a:t>1D</a:t>
            </a:r>
            <a:r>
              <a:rPr lang="en-US" sz="2200" dirty="0">
                <a:latin typeface="Calibri" panose="020F0502020204030204" pitchFamily="34" charset="0"/>
                <a:cs typeface="Calibri" panose="020F0502020204030204" pitchFamily="34" charset="0"/>
              </a:rPr>
              <a:t> full PIC simulation for an IP shock in the outer heliosphere (~30au).</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Oblique shock (</a:t>
            </a:r>
            <a:r>
              <a:rPr lang="en-US" sz="2200" dirty="0" err="1">
                <a:latin typeface="Calibri" panose="020F0502020204030204" pitchFamily="34" charset="0"/>
                <a:cs typeface="Calibri" panose="020F0502020204030204" pitchFamily="34" charset="0"/>
              </a:rPr>
              <a:t>Θ</a:t>
            </a:r>
            <a:r>
              <a:rPr lang="en-US" sz="2200" baseline="-25000" dirty="0" err="1">
                <a:latin typeface="Calibri" panose="020F0502020204030204" pitchFamily="34" charset="0"/>
                <a:cs typeface="Calibri" panose="020F0502020204030204" pitchFamily="34" charset="0"/>
              </a:rPr>
              <a:t>Bn</a:t>
            </a:r>
            <a:r>
              <a:rPr lang="en-US" sz="2200" dirty="0">
                <a:latin typeface="Calibri" panose="020F0502020204030204" pitchFamily="34" charset="0"/>
                <a:cs typeface="Calibri" panose="020F0502020204030204" pitchFamily="34" charset="0"/>
              </a:rPr>
              <a:t>=55</a:t>
            </a:r>
            <a:r>
              <a:rPr lang="en-US" sz="2200" baseline="30000" dirty="0">
                <a:latin typeface="Calibri" panose="020F0502020204030204" pitchFamily="34" charset="0"/>
                <a:cs typeface="Calibri" panose="020F0502020204030204" pitchFamily="34" charset="0"/>
              </a:rPr>
              <a:t>○</a:t>
            </a:r>
            <a:r>
              <a:rPr lang="en-US" sz="2200" dirty="0">
                <a:latin typeface="Calibri" panose="020F0502020204030204" pitchFamily="34" charset="0"/>
                <a:cs typeface="Calibri" panose="020F0502020204030204" pitchFamily="34" charset="0"/>
              </a:rPr>
              <a:t>).</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Clearly </a:t>
            </a:r>
            <a:r>
              <a:rPr lang="en-US" sz="2200" dirty="0" err="1">
                <a:latin typeface="Calibri" panose="020F0502020204030204" pitchFamily="34" charset="0"/>
                <a:cs typeface="Calibri" panose="020F0502020204030204" pitchFamily="34" charset="0"/>
              </a:rPr>
              <a:t>backstreaming</a:t>
            </a:r>
            <a:r>
              <a:rPr lang="en-US" sz="2200" dirty="0">
                <a:latin typeface="Calibri" panose="020F0502020204030204" pitchFamily="34" charset="0"/>
                <a:cs typeface="Calibri" panose="020F0502020204030204" pitchFamily="34" charset="0"/>
              </a:rPr>
              <a:t> PUIs, but </a:t>
            </a:r>
            <a:r>
              <a:rPr lang="en-US" sz="2200" b="1" dirty="0">
                <a:latin typeface="Calibri" panose="020F0502020204030204" pitchFamily="34" charset="0"/>
                <a:cs typeface="Calibri" panose="020F0502020204030204" pitchFamily="34" charset="0"/>
              </a:rPr>
              <a:t>no</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backstreaming</a:t>
            </a:r>
            <a:r>
              <a:rPr lang="en-US" sz="2200" dirty="0">
                <a:latin typeface="Calibri" panose="020F0502020204030204" pitchFamily="34" charset="0"/>
                <a:cs typeface="Calibri" panose="020F0502020204030204" pitchFamily="34" charset="0"/>
              </a:rPr>
              <a:t> SW ions.</a:t>
            </a:r>
          </a:p>
          <a:p>
            <a:pPr marL="342900" indent="-342900">
              <a:buFont typeface="Wingdings" pitchFamily="2" charset="2"/>
              <a:buChar char="Ø"/>
            </a:pPr>
            <a:endParaRPr lang="en-US" sz="2200" dirty="0">
              <a:latin typeface="Calibri" panose="020F0502020204030204" pitchFamily="34" charset="0"/>
              <a:cs typeface="Calibri" panose="020F0502020204030204" pitchFamily="34" charset="0"/>
            </a:endParaRPr>
          </a:p>
          <a:p>
            <a:pPr marL="342900" indent="-342900">
              <a:buFont typeface="Wingdings" pitchFamily="2" charset="2"/>
              <a:buChar char="Ø"/>
            </a:pPr>
            <a:r>
              <a:rPr lang="en-US" sz="2200" dirty="0">
                <a:latin typeface="Calibri" panose="020F0502020204030204" pitchFamily="34" charset="0"/>
                <a:cs typeface="Calibri" panose="020F0502020204030204" pitchFamily="34" charset="0"/>
              </a:rPr>
              <a:t>Basic physics of oblique shocks likely similar to that of quasi-perp shocks in terms of shock microphysics and hence TSP physics likely corresponds to preferential reflection of PUIs by cross-shock potential.</a:t>
            </a:r>
            <a:br>
              <a:rPr lang="en-US" sz="2200" dirty="0">
                <a:latin typeface="Calibri" panose="020F0502020204030204" pitchFamily="34" charset="0"/>
                <a:cs typeface="Calibri" panose="020F0502020204030204" pitchFamily="34" charset="0"/>
              </a:rPr>
            </a:br>
            <a:endParaRPr lang="en-US" sz="2200" baseline="-25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90BEB29-7BB6-99F9-C3E1-8E17B26721EB}"/>
              </a:ext>
            </a:extLst>
          </p:cNvPr>
          <p:cNvSpPr txBox="1"/>
          <p:nvPr/>
        </p:nvSpPr>
        <p:spPr>
          <a:xfrm>
            <a:off x="977900" y="6210300"/>
            <a:ext cx="3317318" cy="369332"/>
          </a:xfrm>
          <a:prstGeom prst="rect">
            <a:avLst/>
          </a:prstGeom>
          <a:noFill/>
        </p:spPr>
        <p:txBody>
          <a:bodyPr wrap="none" rtlCol="0">
            <a:spAutoFit/>
          </a:bodyPr>
          <a:lstStyle/>
          <a:p>
            <a:r>
              <a:rPr lang="en-US" dirty="0" err="1"/>
              <a:t>Lembege</a:t>
            </a:r>
            <a:r>
              <a:rPr lang="en-US" dirty="0"/>
              <a:t>, Yang, &amp; </a:t>
            </a:r>
            <a:r>
              <a:rPr lang="en-US" dirty="0" err="1"/>
              <a:t>Zank</a:t>
            </a:r>
            <a:r>
              <a:rPr lang="en-US" dirty="0"/>
              <a:t>, </a:t>
            </a:r>
            <a:r>
              <a:rPr lang="en-US" dirty="0" err="1"/>
              <a:t>ApJ</a:t>
            </a:r>
            <a:r>
              <a:rPr lang="en-US" dirty="0"/>
              <a:t> 2020</a:t>
            </a:r>
          </a:p>
        </p:txBody>
      </p:sp>
    </p:spTree>
    <p:extLst>
      <p:ext uri="{BB962C8B-B14F-4D97-AF65-F5344CB8AC3E}">
        <p14:creationId xmlns:p14="http://schemas.microsoft.com/office/powerpoint/2010/main" val="374136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medium confidence">
            <a:extLst>
              <a:ext uri="{FF2B5EF4-FFF2-40B4-BE49-F238E27FC236}">
                <a16:creationId xmlns:a16="http://schemas.microsoft.com/office/drawing/2014/main" id="{BCCF0B31-4E76-084C-A6FA-CCB83C91EDCA}"/>
              </a:ext>
            </a:extLst>
          </p:cNvPr>
          <p:cNvPicPr>
            <a:picLocks noChangeAspect="1"/>
          </p:cNvPicPr>
          <p:nvPr/>
        </p:nvPicPr>
        <p:blipFill>
          <a:blip r:embed="rId2"/>
          <a:stretch>
            <a:fillRect/>
          </a:stretch>
        </p:blipFill>
        <p:spPr>
          <a:xfrm>
            <a:off x="119063" y="701034"/>
            <a:ext cx="6040437" cy="2603718"/>
          </a:xfrm>
          <a:prstGeom prst="rect">
            <a:avLst/>
          </a:prstGeom>
        </p:spPr>
      </p:pic>
      <p:sp>
        <p:nvSpPr>
          <p:cNvPr id="3" name="TextBox 2">
            <a:extLst>
              <a:ext uri="{FF2B5EF4-FFF2-40B4-BE49-F238E27FC236}">
                <a16:creationId xmlns:a16="http://schemas.microsoft.com/office/drawing/2014/main" id="{C914B31F-3C6B-8A30-1799-CF9D882A5AFA}"/>
              </a:ext>
            </a:extLst>
          </p:cNvPr>
          <p:cNvSpPr txBox="1"/>
          <p:nvPr/>
        </p:nvSpPr>
        <p:spPr>
          <a:xfrm>
            <a:off x="3048018" y="0"/>
            <a:ext cx="5475345" cy="584775"/>
          </a:xfrm>
          <a:prstGeom prst="rect">
            <a:avLst/>
          </a:prstGeom>
          <a:noFill/>
        </p:spPr>
        <p:txBody>
          <a:bodyPr wrap="none" rtlCol="0">
            <a:spAutoFit/>
          </a:bodyPr>
          <a:lstStyle/>
          <a:p>
            <a:r>
              <a:rPr lang="en-US" sz="3200" b="1" i="1" dirty="0"/>
              <a:t>Effect of Turbulence on the </a:t>
            </a:r>
            <a:r>
              <a:rPr lang="en-US" sz="3200" b="1" i="1" dirty="0" err="1"/>
              <a:t>HTS</a:t>
            </a:r>
            <a:endParaRPr lang="en-US" sz="3200" b="1" i="1" dirty="0"/>
          </a:p>
        </p:txBody>
      </p:sp>
      <p:sp>
        <p:nvSpPr>
          <p:cNvPr id="4" name="TextBox 3">
            <a:extLst>
              <a:ext uri="{FF2B5EF4-FFF2-40B4-BE49-F238E27FC236}">
                <a16:creationId xmlns:a16="http://schemas.microsoft.com/office/drawing/2014/main" id="{A747CCB4-0A1C-4CBF-694C-24329036E91F}"/>
              </a:ext>
            </a:extLst>
          </p:cNvPr>
          <p:cNvSpPr txBox="1"/>
          <p:nvPr/>
        </p:nvSpPr>
        <p:spPr>
          <a:xfrm>
            <a:off x="486784" y="701034"/>
            <a:ext cx="2180793" cy="1446550"/>
          </a:xfrm>
          <a:prstGeom prst="rect">
            <a:avLst/>
          </a:prstGeom>
          <a:noFill/>
        </p:spPr>
        <p:txBody>
          <a:bodyPr wrap="square" rtlCol="0">
            <a:spAutoFit/>
          </a:bodyPr>
          <a:lstStyle/>
          <a:p>
            <a:r>
              <a:rPr lang="en-US" sz="2200" dirty="0"/>
              <a:t>The mean magnetic field </a:t>
            </a:r>
            <a:r>
              <a:rPr lang="en-US" sz="2200" b="1" dirty="0"/>
              <a:t>B</a:t>
            </a:r>
            <a:r>
              <a:rPr lang="en-US" sz="2200" baseline="-25000" dirty="0"/>
              <a:t>0</a:t>
            </a:r>
            <a:r>
              <a:rPr lang="en-US" sz="2200" dirty="0"/>
              <a:t> = B</a:t>
            </a:r>
            <a:r>
              <a:rPr lang="en-US" sz="2200" baseline="-25000" dirty="0"/>
              <a:t>0</a:t>
            </a:r>
            <a:r>
              <a:rPr lang="en-US" sz="2200" b="1" dirty="0"/>
              <a:t>z</a:t>
            </a:r>
            <a:r>
              <a:rPr lang="en-US" sz="2200" dirty="0"/>
              <a:t>  is in/out of the page.</a:t>
            </a:r>
          </a:p>
        </p:txBody>
      </p:sp>
      <p:pic>
        <p:nvPicPr>
          <p:cNvPr id="6" name="Picture 5">
            <a:extLst>
              <a:ext uri="{FF2B5EF4-FFF2-40B4-BE49-F238E27FC236}">
                <a16:creationId xmlns:a16="http://schemas.microsoft.com/office/drawing/2014/main" id="{14E5D91A-4A13-0C18-0767-B8285EE9C875}"/>
              </a:ext>
            </a:extLst>
          </p:cNvPr>
          <p:cNvPicPr>
            <a:picLocks noChangeAspect="1"/>
          </p:cNvPicPr>
          <p:nvPr/>
        </p:nvPicPr>
        <p:blipFill>
          <a:blip r:embed="rId3"/>
          <a:stretch>
            <a:fillRect/>
          </a:stretch>
        </p:blipFill>
        <p:spPr>
          <a:xfrm>
            <a:off x="6159500" y="584775"/>
            <a:ext cx="6032500" cy="6070600"/>
          </a:xfrm>
          <a:prstGeom prst="rect">
            <a:avLst/>
          </a:prstGeom>
        </p:spPr>
      </p:pic>
      <p:pic>
        <p:nvPicPr>
          <p:cNvPr id="7" name="Picture 6">
            <a:extLst>
              <a:ext uri="{FF2B5EF4-FFF2-40B4-BE49-F238E27FC236}">
                <a16:creationId xmlns:a16="http://schemas.microsoft.com/office/drawing/2014/main" id="{A160D9FD-42FC-7B1D-5A44-785AC4F9E013}"/>
              </a:ext>
            </a:extLst>
          </p:cNvPr>
          <p:cNvPicPr>
            <a:picLocks noChangeAspect="1"/>
          </p:cNvPicPr>
          <p:nvPr/>
        </p:nvPicPr>
        <p:blipFill>
          <a:blip r:embed="rId4"/>
          <a:stretch>
            <a:fillRect/>
          </a:stretch>
        </p:blipFill>
        <p:spPr>
          <a:xfrm>
            <a:off x="881063" y="3185694"/>
            <a:ext cx="5062537" cy="3672306"/>
          </a:xfrm>
          <a:prstGeom prst="rect">
            <a:avLst/>
          </a:prstGeom>
        </p:spPr>
      </p:pic>
    </p:spTree>
    <p:extLst>
      <p:ext uri="{BB962C8B-B14F-4D97-AF65-F5344CB8AC3E}">
        <p14:creationId xmlns:p14="http://schemas.microsoft.com/office/powerpoint/2010/main" val="3926949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D3A470-ADD8-7D0B-AD72-2EB71260E346}"/>
              </a:ext>
            </a:extLst>
          </p:cNvPr>
          <p:cNvSpPr txBox="1"/>
          <p:nvPr/>
        </p:nvSpPr>
        <p:spPr>
          <a:xfrm>
            <a:off x="3048018" y="0"/>
            <a:ext cx="6175280" cy="584775"/>
          </a:xfrm>
          <a:prstGeom prst="rect">
            <a:avLst/>
          </a:prstGeom>
          <a:noFill/>
        </p:spPr>
        <p:txBody>
          <a:bodyPr wrap="none" rtlCol="0">
            <a:spAutoFit/>
          </a:bodyPr>
          <a:lstStyle/>
          <a:p>
            <a:r>
              <a:rPr lang="en-US" sz="3200" b="1" i="1" dirty="0"/>
              <a:t>Turbulence Downstream of the </a:t>
            </a:r>
            <a:r>
              <a:rPr lang="en-US" sz="3200" b="1" i="1" dirty="0" err="1"/>
              <a:t>HTS</a:t>
            </a:r>
            <a:endParaRPr lang="en-US" sz="3200" b="1" i="1" dirty="0"/>
          </a:p>
        </p:txBody>
      </p:sp>
      <p:pic>
        <p:nvPicPr>
          <p:cNvPr id="4" name="Picture 3">
            <a:extLst>
              <a:ext uri="{FF2B5EF4-FFF2-40B4-BE49-F238E27FC236}">
                <a16:creationId xmlns:a16="http://schemas.microsoft.com/office/drawing/2014/main" id="{0DB56476-580D-46D4-0D15-F949A0EDB4F7}"/>
              </a:ext>
            </a:extLst>
          </p:cNvPr>
          <p:cNvPicPr>
            <a:picLocks noChangeAspect="1"/>
          </p:cNvPicPr>
          <p:nvPr/>
        </p:nvPicPr>
        <p:blipFill>
          <a:blip r:embed="rId2"/>
          <a:stretch>
            <a:fillRect/>
          </a:stretch>
        </p:blipFill>
        <p:spPr>
          <a:xfrm>
            <a:off x="146049" y="673099"/>
            <a:ext cx="3384550" cy="3253209"/>
          </a:xfrm>
          <a:prstGeom prst="rect">
            <a:avLst/>
          </a:prstGeom>
        </p:spPr>
      </p:pic>
      <p:pic>
        <p:nvPicPr>
          <p:cNvPr id="6" name="Picture 5">
            <a:extLst>
              <a:ext uri="{FF2B5EF4-FFF2-40B4-BE49-F238E27FC236}">
                <a16:creationId xmlns:a16="http://schemas.microsoft.com/office/drawing/2014/main" id="{B13E0D08-DDB9-6D15-4639-C1D0DACD1561}"/>
              </a:ext>
            </a:extLst>
          </p:cNvPr>
          <p:cNvPicPr>
            <a:picLocks noChangeAspect="1"/>
          </p:cNvPicPr>
          <p:nvPr/>
        </p:nvPicPr>
        <p:blipFill>
          <a:blip r:embed="rId3"/>
          <a:stretch>
            <a:fillRect/>
          </a:stretch>
        </p:blipFill>
        <p:spPr>
          <a:xfrm>
            <a:off x="3686933" y="673099"/>
            <a:ext cx="3202058" cy="3253209"/>
          </a:xfrm>
          <a:prstGeom prst="rect">
            <a:avLst/>
          </a:prstGeom>
        </p:spPr>
      </p:pic>
      <p:pic>
        <p:nvPicPr>
          <p:cNvPr id="7" name="Picture 6">
            <a:extLst>
              <a:ext uri="{FF2B5EF4-FFF2-40B4-BE49-F238E27FC236}">
                <a16:creationId xmlns:a16="http://schemas.microsoft.com/office/drawing/2014/main" id="{6763A140-61B5-6875-CE6E-512903221991}"/>
              </a:ext>
            </a:extLst>
          </p:cNvPr>
          <p:cNvPicPr>
            <a:picLocks noChangeAspect="1"/>
          </p:cNvPicPr>
          <p:nvPr/>
        </p:nvPicPr>
        <p:blipFill>
          <a:blip r:embed="rId4"/>
          <a:stretch>
            <a:fillRect/>
          </a:stretch>
        </p:blipFill>
        <p:spPr>
          <a:xfrm>
            <a:off x="0" y="3926308"/>
            <a:ext cx="5994401" cy="2915676"/>
          </a:xfrm>
          <a:prstGeom prst="rect">
            <a:avLst/>
          </a:prstGeom>
        </p:spPr>
      </p:pic>
      <p:sp>
        <p:nvSpPr>
          <p:cNvPr id="8" name="TextBox 7">
            <a:extLst>
              <a:ext uri="{FF2B5EF4-FFF2-40B4-BE49-F238E27FC236}">
                <a16:creationId xmlns:a16="http://schemas.microsoft.com/office/drawing/2014/main" id="{EC7D2894-D494-8230-1C06-91DE9AB26125}"/>
              </a:ext>
            </a:extLst>
          </p:cNvPr>
          <p:cNvSpPr txBox="1"/>
          <p:nvPr/>
        </p:nvSpPr>
        <p:spPr>
          <a:xfrm>
            <a:off x="6888991" y="584775"/>
            <a:ext cx="5218801" cy="6186309"/>
          </a:xfrm>
          <a:prstGeom prst="rect">
            <a:avLst/>
          </a:prstGeom>
          <a:noFill/>
        </p:spPr>
        <p:txBody>
          <a:bodyPr wrap="square" rtlCol="0">
            <a:spAutoFit/>
          </a:bodyPr>
          <a:lstStyle/>
          <a:p>
            <a:pPr marL="342900" indent="-342900">
              <a:buFont typeface="Wingdings" pitchFamily="2" charset="2"/>
              <a:buChar char="Ø"/>
            </a:pPr>
            <a:r>
              <a:rPr lang="en-US" sz="2200" dirty="0"/>
              <a:t>Comparison of theoretical (red) and observed downstream (black) magnetic variance spectra for </a:t>
            </a:r>
            <a:r>
              <a:rPr lang="en-US" sz="2200" i="1" dirty="0"/>
              <a:t>Wind</a:t>
            </a:r>
            <a:r>
              <a:rPr lang="en-US" sz="2200" dirty="0"/>
              <a:t> and </a:t>
            </a:r>
            <a:r>
              <a:rPr lang="en-US" sz="2200" i="1" dirty="0"/>
              <a:t>Voyager 2</a:t>
            </a:r>
            <a:r>
              <a:rPr lang="en-US" sz="2200" dirty="0"/>
              <a:t> is excellent. </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Enhancement in downstream spectral intensity and the spectral slope well captured by theory.</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Only </a:t>
            </a:r>
            <a:r>
              <a:rPr lang="en-US" sz="2200" i="1" dirty="0"/>
              <a:t>Wind</a:t>
            </a:r>
            <a:r>
              <a:rPr lang="en-US" sz="2200" dirty="0"/>
              <a:t> plasma data of sufficient resolution that it can be used to determine kinetic energy and density variance spectra upstream and downstream of the shock. </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Can NH provide sufficiently high resolution observations to derive plasma spectra?</a:t>
            </a:r>
          </a:p>
        </p:txBody>
      </p:sp>
    </p:spTree>
    <p:extLst>
      <p:ext uri="{BB962C8B-B14F-4D97-AF65-F5344CB8AC3E}">
        <p14:creationId xmlns:p14="http://schemas.microsoft.com/office/powerpoint/2010/main" val="2368903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1E8B-A8C1-44BE-BC56-1979BE861D53}"/>
              </a:ext>
            </a:extLst>
          </p:cNvPr>
          <p:cNvSpPr>
            <a:spLocks noGrp="1"/>
          </p:cNvSpPr>
          <p:nvPr>
            <p:ph type="title"/>
          </p:nvPr>
        </p:nvSpPr>
        <p:spPr>
          <a:xfrm>
            <a:off x="527089" y="-258035"/>
            <a:ext cx="11137820" cy="970670"/>
          </a:xfrm>
        </p:spPr>
        <p:txBody>
          <a:bodyPr>
            <a:normAutofit/>
          </a:bodyPr>
          <a:lstStyle/>
          <a:p>
            <a:r>
              <a:rPr lang="en-US" sz="3200" b="1" i="1" dirty="0" err="1">
                <a:latin typeface="+mn-lt"/>
                <a:cs typeface="Times New Roman" panose="02020603050405020304" pitchFamily="18" charset="0"/>
              </a:rPr>
              <a:t>LECP</a:t>
            </a:r>
            <a:r>
              <a:rPr lang="en-US" sz="3200" b="1" i="1" dirty="0">
                <a:latin typeface="+mn-lt"/>
                <a:cs typeface="Times New Roman" panose="02020603050405020304" pitchFamily="18" charset="0"/>
              </a:rPr>
              <a:t> Voyager 2 observations</a:t>
            </a:r>
          </a:p>
        </p:txBody>
      </p:sp>
      <p:pic>
        <p:nvPicPr>
          <p:cNvPr id="4" name="Picture 3">
            <a:extLst>
              <a:ext uri="{FF2B5EF4-FFF2-40B4-BE49-F238E27FC236}">
                <a16:creationId xmlns:a16="http://schemas.microsoft.com/office/drawing/2014/main" id="{341FB4F1-FC43-4A63-9994-CD960C56065B}"/>
              </a:ext>
            </a:extLst>
          </p:cNvPr>
          <p:cNvPicPr>
            <a:picLocks noChangeAspect="1"/>
          </p:cNvPicPr>
          <p:nvPr/>
        </p:nvPicPr>
        <p:blipFill>
          <a:blip r:embed="rId2"/>
          <a:stretch>
            <a:fillRect/>
          </a:stretch>
        </p:blipFill>
        <p:spPr>
          <a:xfrm>
            <a:off x="7068794" y="342900"/>
            <a:ext cx="5123205" cy="6515100"/>
          </a:xfrm>
          <a:prstGeom prst="rect">
            <a:avLst/>
          </a:prstGeom>
        </p:spPr>
      </p:pic>
      <p:sp>
        <p:nvSpPr>
          <p:cNvPr id="5" name="文本框 4"/>
          <p:cNvSpPr txBox="1"/>
          <p:nvPr/>
        </p:nvSpPr>
        <p:spPr>
          <a:xfrm>
            <a:off x="5892538" y="57812"/>
            <a:ext cx="2123907" cy="369332"/>
          </a:xfrm>
          <a:prstGeom prst="rect">
            <a:avLst/>
          </a:prstGeom>
          <a:noFill/>
        </p:spPr>
        <p:txBody>
          <a:bodyPr wrap="square" rtlCol="0">
            <a:spAutoFit/>
          </a:bodyPr>
          <a:lstStyle/>
          <a:p>
            <a:r>
              <a:rPr lang="en-US" altLang="zh-CN" dirty="0"/>
              <a:t>Zhao et al </a:t>
            </a:r>
            <a:r>
              <a:rPr lang="en-US" altLang="zh-CN" dirty="0" err="1"/>
              <a:t>ApJ</a:t>
            </a:r>
            <a:r>
              <a:rPr lang="en-US" altLang="zh-CN" dirty="0"/>
              <a:t> 2019 </a:t>
            </a:r>
            <a:endParaRPr lang="zh-CN" altLang="en-US" dirty="0"/>
          </a:p>
        </p:txBody>
      </p:sp>
      <p:pic>
        <p:nvPicPr>
          <p:cNvPr id="6" name="Picture 3">
            <a:extLst>
              <a:ext uri="{FF2B5EF4-FFF2-40B4-BE49-F238E27FC236}">
                <a16:creationId xmlns:a16="http://schemas.microsoft.com/office/drawing/2014/main" id="{6FA06902-6846-4EA4-BDD6-11D80AA7F1CE}"/>
              </a:ext>
            </a:extLst>
          </p:cNvPr>
          <p:cNvPicPr>
            <a:picLocks noChangeAspect="1"/>
          </p:cNvPicPr>
          <p:nvPr/>
        </p:nvPicPr>
        <p:blipFill>
          <a:blip r:embed="rId3"/>
          <a:stretch>
            <a:fillRect/>
          </a:stretch>
        </p:blipFill>
        <p:spPr>
          <a:xfrm>
            <a:off x="219230" y="524722"/>
            <a:ext cx="5900216" cy="6136617"/>
          </a:xfrm>
          <a:prstGeom prst="rect">
            <a:avLst/>
          </a:prstGeom>
        </p:spPr>
      </p:pic>
    </p:spTree>
    <p:extLst>
      <p:ext uri="{BB962C8B-B14F-4D97-AF65-F5344CB8AC3E}">
        <p14:creationId xmlns:p14="http://schemas.microsoft.com/office/powerpoint/2010/main" val="381836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DE78A-7275-4556-8CCD-8820655DCD3D}"/>
              </a:ext>
            </a:extLst>
          </p:cNvPr>
          <p:cNvPicPr>
            <a:picLocks noChangeAspect="1"/>
          </p:cNvPicPr>
          <p:nvPr/>
        </p:nvPicPr>
        <p:blipFill>
          <a:blip r:embed="rId2"/>
          <a:stretch>
            <a:fillRect/>
          </a:stretch>
        </p:blipFill>
        <p:spPr>
          <a:xfrm>
            <a:off x="162883" y="180537"/>
            <a:ext cx="4526349" cy="6602127"/>
          </a:xfrm>
          <a:prstGeom prst="rect">
            <a:avLst/>
          </a:prstGeom>
        </p:spPr>
      </p:pic>
      <p:sp>
        <p:nvSpPr>
          <p:cNvPr id="6" name="Title 1">
            <a:extLst>
              <a:ext uri="{FF2B5EF4-FFF2-40B4-BE49-F238E27FC236}">
                <a16:creationId xmlns:a16="http://schemas.microsoft.com/office/drawing/2014/main" id="{95391E8B-A8C1-44BE-BC56-1979BE861D53}"/>
              </a:ext>
            </a:extLst>
          </p:cNvPr>
          <p:cNvSpPr>
            <a:spLocks noGrp="1"/>
          </p:cNvSpPr>
          <p:nvPr>
            <p:ph type="title"/>
          </p:nvPr>
        </p:nvSpPr>
        <p:spPr>
          <a:xfrm>
            <a:off x="6451607" y="-186426"/>
            <a:ext cx="3589727" cy="970670"/>
          </a:xfrm>
        </p:spPr>
        <p:txBody>
          <a:bodyPr>
            <a:normAutofit/>
          </a:bodyPr>
          <a:lstStyle/>
          <a:p>
            <a:r>
              <a:rPr lang="en-US" sz="3200" b="1" i="1" dirty="0">
                <a:latin typeface="+mn-lt"/>
                <a:cs typeface="Times New Roman" panose="02020603050405020304" pitchFamily="18" charset="0"/>
              </a:rPr>
              <a:t>ACR acceleration</a:t>
            </a:r>
          </a:p>
        </p:txBody>
      </p:sp>
      <p:pic>
        <p:nvPicPr>
          <p:cNvPr id="7" name="Picture 3">
            <a:extLst>
              <a:ext uri="{FF2B5EF4-FFF2-40B4-BE49-F238E27FC236}">
                <a16:creationId xmlns:a16="http://schemas.microsoft.com/office/drawing/2014/main" id="{71371281-CC87-46E1-8C62-8B334D44DAC6}"/>
              </a:ext>
            </a:extLst>
          </p:cNvPr>
          <p:cNvPicPr>
            <a:picLocks noChangeAspect="1"/>
          </p:cNvPicPr>
          <p:nvPr/>
        </p:nvPicPr>
        <p:blipFill>
          <a:blip r:embed="rId3"/>
          <a:stretch>
            <a:fillRect/>
          </a:stretch>
        </p:blipFill>
        <p:spPr>
          <a:xfrm>
            <a:off x="4549058" y="562202"/>
            <a:ext cx="7642942" cy="4064105"/>
          </a:xfrm>
          <a:prstGeom prst="rect">
            <a:avLst/>
          </a:prstGeom>
        </p:spPr>
      </p:pic>
      <p:sp>
        <p:nvSpPr>
          <p:cNvPr id="8" name="矩形 7"/>
          <p:cNvSpPr/>
          <p:nvPr/>
        </p:nvSpPr>
        <p:spPr>
          <a:xfrm>
            <a:off x="4549058" y="4626307"/>
            <a:ext cx="4645560" cy="1938992"/>
          </a:xfrm>
          <a:prstGeom prst="rect">
            <a:avLst/>
          </a:prstGeom>
        </p:spPr>
        <p:txBody>
          <a:bodyPr wrap="square">
            <a:spAutoFit/>
          </a:bodyPr>
          <a:lstStyle/>
          <a:p>
            <a:pPr marL="342900" indent="-342900">
              <a:buFont typeface="Wingdings" panose="05000000000000000000" pitchFamily="2" charset="2"/>
              <a:buChar char="Ø"/>
            </a:pPr>
            <a:r>
              <a:rPr lang="en-US" altLang="zh-CN" sz="2000" dirty="0"/>
              <a:t>Observed ACR energetic particle spectrum ~ 100 days after the HTS crossing shows agreement with our reconnection-based stochastic particle acceleration model (</a:t>
            </a:r>
            <a:r>
              <a:rPr lang="en-US" altLang="zh-CN" sz="2000" dirty="0" err="1"/>
              <a:t>Zank</a:t>
            </a:r>
            <a:r>
              <a:rPr lang="en-US" altLang="zh-CN" sz="2000" dirty="0"/>
              <a:t> et al. 2014, 2015; Zhao et al. 2019b).</a:t>
            </a:r>
            <a:endParaRPr lang="zh-CN" altLang="en-US" sz="2000" dirty="0"/>
          </a:p>
        </p:txBody>
      </p:sp>
      <p:grpSp>
        <p:nvGrpSpPr>
          <p:cNvPr id="26" name="Group 25">
            <a:extLst>
              <a:ext uri="{FF2B5EF4-FFF2-40B4-BE49-F238E27FC236}">
                <a16:creationId xmlns:a16="http://schemas.microsoft.com/office/drawing/2014/main" id="{9ED03193-3553-3C40-BAF7-15171DAF5996}"/>
              </a:ext>
            </a:extLst>
          </p:cNvPr>
          <p:cNvGrpSpPr/>
          <p:nvPr/>
        </p:nvGrpSpPr>
        <p:grpSpPr>
          <a:xfrm>
            <a:off x="9748761" y="4758263"/>
            <a:ext cx="2280356" cy="1468033"/>
            <a:chOff x="9748761" y="4758263"/>
            <a:chExt cx="2280356" cy="1468033"/>
          </a:xfrm>
        </p:grpSpPr>
        <p:sp>
          <p:nvSpPr>
            <p:cNvPr id="18" name="TextBox 17">
              <a:extLst>
                <a:ext uri="{FF2B5EF4-FFF2-40B4-BE49-F238E27FC236}">
                  <a16:creationId xmlns:a16="http://schemas.microsoft.com/office/drawing/2014/main" id="{F5AC9F15-FB8E-8245-A045-76E5DE0F8E44}"/>
                </a:ext>
              </a:extLst>
            </p:cNvPr>
            <p:cNvSpPr txBox="1"/>
            <p:nvPr/>
          </p:nvSpPr>
          <p:spPr>
            <a:xfrm>
              <a:off x="10041334" y="4758263"/>
              <a:ext cx="495649" cy="369332"/>
            </a:xfrm>
            <a:prstGeom prst="rect">
              <a:avLst/>
            </a:prstGeom>
            <a:noFill/>
          </p:spPr>
          <p:txBody>
            <a:bodyPr wrap="none" rtlCol="0">
              <a:spAutoFit/>
            </a:bodyPr>
            <a:lstStyle/>
            <a:p>
              <a:r>
                <a:rPr lang="en-US" i="1" dirty="0"/>
                <a:t>f(x)</a:t>
              </a:r>
            </a:p>
          </p:txBody>
        </p:sp>
        <p:grpSp>
          <p:nvGrpSpPr>
            <p:cNvPr id="19" name="Group 18">
              <a:extLst>
                <a:ext uri="{FF2B5EF4-FFF2-40B4-BE49-F238E27FC236}">
                  <a16:creationId xmlns:a16="http://schemas.microsoft.com/office/drawing/2014/main" id="{2249D5AE-086F-0144-BF21-FD625BCD585B}"/>
                </a:ext>
              </a:extLst>
            </p:cNvPr>
            <p:cNvGrpSpPr/>
            <p:nvPr/>
          </p:nvGrpSpPr>
          <p:grpSpPr>
            <a:xfrm>
              <a:off x="9748761" y="4982444"/>
              <a:ext cx="2280356" cy="1243852"/>
              <a:chOff x="9658428" y="52513"/>
              <a:chExt cx="2280356" cy="1243852"/>
            </a:xfrm>
          </p:grpSpPr>
          <p:grpSp>
            <p:nvGrpSpPr>
              <p:cNvPr id="20" name="Group 19">
                <a:extLst>
                  <a:ext uri="{FF2B5EF4-FFF2-40B4-BE49-F238E27FC236}">
                    <a16:creationId xmlns:a16="http://schemas.microsoft.com/office/drawing/2014/main" id="{6062F73C-DD15-8845-BC21-B593CA7B70E0}"/>
                  </a:ext>
                </a:extLst>
              </p:cNvPr>
              <p:cNvGrpSpPr/>
              <p:nvPr/>
            </p:nvGrpSpPr>
            <p:grpSpPr>
              <a:xfrm>
                <a:off x="9658428" y="52513"/>
                <a:ext cx="2280356" cy="948267"/>
                <a:chOff x="9742311" y="5057422"/>
                <a:chExt cx="2280356" cy="948267"/>
              </a:xfrm>
            </p:grpSpPr>
            <p:cxnSp>
              <p:nvCxnSpPr>
                <p:cNvPr id="22" name="Straight Connector 21">
                  <a:extLst>
                    <a:ext uri="{FF2B5EF4-FFF2-40B4-BE49-F238E27FC236}">
                      <a16:creationId xmlns:a16="http://schemas.microsoft.com/office/drawing/2014/main" id="{B942E4D9-FB05-894F-B8A5-46BFFEE42E86}"/>
                    </a:ext>
                  </a:extLst>
                </p:cNvPr>
                <p:cNvCxnSpPr/>
                <p:nvPr/>
              </p:nvCxnSpPr>
              <p:spPr>
                <a:xfrm>
                  <a:off x="9742311" y="6005689"/>
                  <a:ext cx="2280356"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69BB94-D0FB-E54E-B7D2-1B44850B3E5E}"/>
                    </a:ext>
                  </a:extLst>
                </p:cNvPr>
                <p:cNvCxnSpPr>
                  <a:cxnSpLocks/>
                </p:cNvCxnSpPr>
                <p:nvPr/>
              </p:nvCxnSpPr>
              <p:spPr>
                <a:xfrm>
                  <a:off x="10487378" y="5057422"/>
                  <a:ext cx="0" cy="948267"/>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0854A51C-ECA7-1245-BEA8-C99953BEB978}"/>
                    </a:ext>
                  </a:extLst>
                </p:cNvPr>
                <p:cNvSpPr/>
                <p:nvPr/>
              </p:nvSpPr>
              <p:spPr>
                <a:xfrm>
                  <a:off x="9922933" y="5339210"/>
                  <a:ext cx="589429" cy="657186"/>
                </a:xfrm>
                <a:custGeom>
                  <a:avLst/>
                  <a:gdLst>
                    <a:gd name="connsiteX0" fmla="*/ 0 w 589429"/>
                    <a:gd name="connsiteY0" fmla="*/ 655190 h 657186"/>
                    <a:gd name="connsiteX1" fmla="*/ 304800 w 589429"/>
                    <a:gd name="connsiteY1" fmla="*/ 564879 h 657186"/>
                    <a:gd name="connsiteX2" fmla="*/ 564445 w 589429"/>
                    <a:gd name="connsiteY2" fmla="*/ 56879 h 657186"/>
                    <a:gd name="connsiteX3" fmla="*/ 564445 w 589429"/>
                    <a:gd name="connsiteY3" fmla="*/ 34301 h 657186"/>
                  </a:gdLst>
                  <a:ahLst/>
                  <a:cxnLst>
                    <a:cxn ang="0">
                      <a:pos x="connsiteX0" y="connsiteY0"/>
                    </a:cxn>
                    <a:cxn ang="0">
                      <a:pos x="connsiteX1" y="connsiteY1"/>
                    </a:cxn>
                    <a:cxn ang="0">
                      <a:pos x="connsiteX2" y="connsiteY2"/>
                    </a:cxn>
                    <a:cxn ang="0">
                      <a:pos x="connsiteX3" y="connsiteY3"/>
                    </a:cxn>
                  </a:cxnLst>
                  <a:rect l="l" t="t" r="r" b="b"/>
                  <a:pathLst>
                    <a:path w="589429" h="657186">
                      <a:moveTo>
                        <a:pt x="0" y="655190"/>
                      </a:moveTo>
                      <a:cubicBezTo>
                        <a:pt x="105363" y="659894"/>
                        <a:pt x="210726" y="664598"/>
                        <a:pt x="304800" y="564879"/>
                      </a:cubicBezTo>
                      <a:cubicBezTo>
                        <a:pt x="398874" y="465160"/>
                        <a:pt x="521171" y="145309"/>
                        <a:pt x="564445" y="56879"/>
                      </a:cubicBezTo>
                      <a:cubicBezTo>
                        <a:pt x="607719" y="-31551"/>
                        <a:pt x="586082" y="1375"/>
                        <a:pt x="564445" y="3430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1C46AA6-5A5D-9549-AE7E-BBE845A2C4F8}"/>
                    </a:ext>
                  </a:extLst>
                </p:cNvPr>
                <p:cNvCxnSpPr>
                  <a:cxnSpLocks/>
                  <a:stCxn id="24" idx="3"/>
                </p:cNvCxnSpPr>
                <p:nvPr/>
              </p:nvCxnSpPr>
              <p:spPr>
                <a:xfrm>
                  <a:off x="10487378" y="5373511"/>
                  <a:ext cx="13177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41619365-AB93-CA4C-A668-E324A7F2AA46}"/>
                  </a:ext>
                </a:extLst>
              </p:cNvPr>
              <p:cNvCxnSpPr/>
              <p:nvPr/>
            </p:nvCxnSpPr>
            <p:spPr>
              <a:xfrm>
                <a:off x="10046825" y="173620"/>
                <a:ext cx="1745190" cy="1122745"/>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52657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840D9-C6AB-0565-E852-295AA07BE9F7}"/>
              </a:ext>
            </a:extLst>
          </p:cNvPr>
          <p:cNvSpPr txBox="1"/>
          <p:nvPr/>
        </p:nvSpPr>
        <p:spPr>
          <a:xfrm>
            <a:off x="184862" y="88900"/>
            <a:ext cx="11822275" cy="584775"/>
          </a:xfrm>
          <a:prstGeom prst="rect">
            <a:avLst/>
          </a:prstGeom>
          <a:noFill/>
        </p:spPr>
        <p:txBody>
          <a:bodyPr wrap="none" rtlCol="0">
            <a:spAutoFit/>
          </a:bodyPr>
          <a:lstStyle/>
          <a:p>
            <a:r>
              <a:rPr lang="en-US" sz="3200" b="1" i="1" dirty="0"/>
              <a:t>Connecting Energetic PUI and Energetic Particle Data to ENA Spectra</a:t>
            </a:r>
          </a:p>
        </p:txBody>
      </p:sp>
      <p:pic>
        <p:nvPicPr>
          <p:cNvPr id="3" name="Google Shape;130;p21">
            <a:extLst>
              <a:ext uri="{FF2B5EF4-FFF2-40B4-BE49-F238E27FC236}">
                <a16:creationId xmlns:a16="http://schemas.microsoft.com/office/drawing/2014/main" id="{5C9CB553-34B6-682B-5E90-422A0C47465F}"/>
              </a:ext>
            </a:extLst>
          </p:cNvPr>
          <p:cNvPicPr preferRelativeResize="0"/>
          <p:nvPr/>
        </p:nvPicPr>
        <p:blipFill>
          <a:blip r:embed="rId2">
            <a:alphaModFix/>
          </a:blip>
          <a:stretch>
            <a:fillRect/>
          </a:stretch>
        </p:blipFill>
        <p:spPr>
          <a:xfrm>
            <a:off x="457200" y="1035050"/>
            <a:ext cx="4705350" cy="2933700"/>
          </a:xfrm>
          <a:prstGeom prst="rect">
            <a:avLst/>
          </a:prstGeom>
          <a:noFill/>
          <a:ln>
            <a:noFill/>
          </a:ln>
        </p:spPr>
      </p:pic>
      <p:pic>
        <p:nvPicPr>
          <p:cNvPr id="5" name="Google Shape;139;p22">
            <a:extLst>
              <a:ext uri="{FF2B5EF4-FFF2-40B4-BE49-F238E27FC236}">
                <a16:creationId xmlns:a16="http://schemas.microsoft.com/office/drawing/2014/main" id="{1EF04BCB-B4BA-AC60-7013-C2A2A3E2A393}"/>
              </a:ext>
            </a:extLst>
          </p:cNvPr>
          <p:cNvPicPr preferRelativeResize="0"/>
          <p:nvPr/>
        </p:nvPicPr>
        <p:blipFill>
          <a:blip r:embed="rId3">
            <a:alphaModFix/>
          </a:blip>
          <a:stretch>
            <a:fillRect/>
          </a:stretch>
        </p:blipFill>
        <p:spPr>
          <a:xfrm>
            <a:off x="5825725" y="1060450"/>
            <a:ext cx="4705350" cy="2933700"/>
          </a:xfrm>
          <a:prstGeom prst="rect">
            <a:avLst/>
          </a:prstGeom>
          <a:noFill/>
          <a:ln>
            <a:noFill/>
          </a:ln>
        </p:spPr>
      </p:pic>
      <p:sp>
        <p:nvSpPr>
          <p:cNvPr id="6" name="TextBox 5">
            <a:extLst>
              <a:ext uri="{FF2B5EF4-FFF2-40B4-BE49-F238E27FC236}">
                <a16:creationId xmlns:a16="http://schemas.microsoft.com/office/drawing/2014/main" id="{8468BFFA-BA0E-80CF-84C9-C7F0742848E3}"/>
              </a:ext>
            </a:extLst>
          </p:cNvPr>
          <p:cNvSpPr txBox="1"/>
          <p:nvPr/>
        </p:nvSpPr>
        <p:spPr>
          <a:xfrm>
            <a:off x="1104900" y="673675"/>
            <a:ext cx="2086212" cy="369332"/>
          </a:xfrm>
          <a:prstGeom prst="rect">
            <a:avLst/>
          </a:prstGeom>
          <a:noFill/>
        </p:spPr>
        <p:txBody>
          <a:bodyPr wrap="none" rtlCol="0">
            <a:spAutoFit/>
          </a:bodyPr>
          <a:lstStyle/>
          <a:p>
            <a:r>
              <a:rPr lang="en-US" dirty="0"/>
              <a:t>Wang et al </a:t>
            </a:r>
            <a:r>
              <a:rPr lang="en-US" dirty="0" err="1"/>
              <a:t>ApJ</a:t>
            </a:r>
            <a:r>
              <a:rPr lang="en-US" dirty="0"/>
              <a:t> 2023</a:t>
            </a:r>
          </a:p>
        </p:txBody>
      </p:sp>
      <p:sp>
        <p:nvSpPr>
          <p:cNvPr id="7" name="TextBox 6">
            <a:extLst>
              <a:ext uri="{FF2B5EF4-FFF2-40B4-BE49-F238E27FC236}">
                <a16:creationId xmlns:a16="http://schemas.microsoft.com/office/drawing/2014/main" id="{DE3054D8-D1DD-9F73-EE9C-D0E43E68015B}"/>
              </a:ext>
            </a:extLst>
          </p:cNvPr>
          <p:cNvSpPr txBox="1"/>
          <p:nvPr/>
        </p:nvSpPr>
        <p:spPr>
          <a:xfrm>
            <a:off x="825499" y="4025900"/>
            <a:ext cx="11181637" cy="2800767"/>
          </a:xfrm>
          <a:prstGeom prst="rect">
            <a:avLst/>
          </a:prstGeom>
          <a:noFill/>
        </p:spPr>
        <p:txBody>
          <a:bodyPr wrap="square" rtlCol="0">
            <a:spAutoFit/>
          </a:bodyPr>
          <a:lstStyle/>
          <a:p>
            <a:pPr marL="342900" indent="-342900">
              <a:buFont typeface="Wingdings" pitchFamily="2" charset="2"/>
              <a:buChar char="Ø"/>
            </a:pPr>
            <a:r>
              <a:rPr lang="en-US" sz="2200" dirty="0"/>
              <a:t>Current theory of ENA creation exploits the PUI population transmitted (direct transmission, reflection + transmission) to form </a:t>
            </a:r>
            <a:r>
              <a:rPr lang="en-US" sz="2200" dirty="0" err="1"/>
              <a:t>ENAs</a:t>
            </a:r>
            <a:r>
              <a:rPr lang="en-US" sz="2200" dirty="0"/>
              <a:t> up to ~ 4 keV (left)</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Wang et al 2023 add MRI/shock surfing as injection mechanism for </a:t>
            </a:r>
            <a:r>
              <a:rPr lang="en-US" sz="2200" dirty="0" err="1"/>
              <a:t>DSA</a:t>
            </a:r>
            <a:r>
              <a:rPr lang="en-US" sz="2200" dirty="0"/>
              <a:t>, which produces higher energy spectrum for creation of </a:t>
            </a:r>
            <a:r>
              <a:rPr lang="en-US" sz="2200" dirty="0" err="1"/>
              <a:t>ENAs</a:t>
            </a:r>
            <a:r>
              <a:rPr lang="en-US" sz="2200" dirty="0"/>
              <a:t> – yields spectral break at about 4 – 6 keV in ENA spectrum</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PUI spectra and low-energy energetic ion spectra a critical measurement</a:t>
            </a:r>
          </a:p>
        </p:txBody>
      </p:sp>
    </p:spTree>
    <p:extLst>
      <p:ext uri="{BB962C8B-B14F-4D97-AF65-F5344CB8AC3E}">
        <p14:creationId xmlns:p14="http://schemas.microsoft.com/office/powerpoint/2010/main" val="94925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4A167-8DA8-C618-5EF6-D42ADF2AA9F3}"/>
              </a:ext>
            </a:extLst>
          </p:cNvPr>
          <p:cNvSpPr txBox="1"/>
          <p:nvPr/>
        </p:nvSpPr>
        <p:spPr>
          <a:xfrm>
            <a:off x="3633627" y="152400"/>
            <a:ext cx="4924746" cy="584775"/>
          </a:xfrm>
          <a:prstGeom prst="rect">
            <a:avLst/>
          </a:prstGeom>
          <a:noFill/>
        </p:spPr>
        <p:txBody>
          <a:bodyPr wrap="none" rtlCol="0">
            <a:spAutoFit/>
          </a:bodyPr>
          <a:lstStyle/>
          <a:p>
            <a:r>
              <a:rPr lang="en-US" sz="3200" b="1" i="1" dirty="0"/>
              <a:t>Location, Location, Location</a:t>
            </a:r>
          </a:p>
        </p:txBody>
      </p:sp>
      <p:sp>
        <p:nvSpPr>
          <p:cNvPr id="3" name="TextBox 2">
            <a:extLst>
              <a:ext uri="{FF2B5EF4-FFF2-40B4-BE49-F238E27FC236}">
                <a16:creationId xmlns:a16="http://schemas.microsoft.com/office/drawing/2014/main" id="{B1D114CD-01E6-CDB8-7756-F09CD2CC64AD}"/>
              </a:ext>
            </a:extLst>
          </p:cNvPr>
          <p:cNvSpPr txBox="1"/>
          <p:nvPr/>
        </p:nvSpPr>
        <p:spPr>
          <a:xfrm>
            <a:off x="463550" y="725050"/>
            <a:ext cx="11264900" cy="400110"/>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Washimi</a:t>
            </a:r>
            <a:r>
              <a:rPr lang="en-US" sz="2000" dirty="0">
                <a:latin typeface="Calibri" panose="020F0502020204030204" pitchFamily="34" charset="0"/>
                <a:cs typeface="Calibri" panose="020F0502020204030204" pitchFamily="34" charset="0"/>
              </a:rPr>
              <a:t> et al, </a:t>
            </a:r>
            <a:r>
              <a:rPr lang="en-US" sz="2000" dirty="0">
                <a:effectLst/>
                <a:latin typeface="Calibri" panose="020F0502020204030204" pitchFamily="34" charset="0"/>
                <a:cs typeface="Calibri" panose="020F0502020204030204" pitchFamily="34" charset="0"/>
              </a:rPr>
              <a:t>670: </a:t>
            </a:r>
            <a:r>
              <a:rPr lang="en-US" sz="2000" dirty="0" err="1">
                <a:effectLst/>
                <a:latin typeface="Calibri" panose="020F0502020204030204" pitchFamily="34" charset="0"/>
                <a:cs typeface="Calibri" panose="020F0502020204030204" pitchFamily="34" charset="0"/>
              </a:rPr>
              <a:t>L139</a:t>
            </a:r>
            <a:r>
              <a:rPr lang="en-US" sz="2000" dirty="0">
                <a:effectLst/>
                <a:latin typeface="Calibri" panose="020F0502020204030204" pitchFamily="34" charset="0"/>
                <a:cs typeface="Calibri" panose="020F0502020204030204" pitchFamily="34" charset="0"/>
              </a:rPr>
              <a:t>–</a:t>
            </a:r>
            <a:r>
              <a:rPr lang="en-US" sz="2000" dirty="0" err="1">
                <a:effectLst/>
                <a:latin typeface="Calibri" panose="020F0502020204030204" pitchFamily="34" charset="0"/>
                <a:cs typeface="Calibri" panose="020F0502020204030204" pitchFamily="34" charset="0"/>
              </a:rPr>
              <a:t>L142</a:t>
            </a:r>
            <a:r>
              <a:rPr lang="en-US" sz="2000" dirty="0">
                <a:effectLst/>
                <a:latin typeface="Calibri" panose="020F0502020204030204" pitchFamily="34" charset="0"/>
                <a:cs typeface="Calibri" panose="020F0502020204030204" pitchFamily="34" charset="0"/>
              </a:rPr>
              <a:t>, 2007; </a:t>
            </a:r>
            <a:r>
              <a:rPr lang="en-US" sz="2000" dirty="0" err="1">
                <a:effectLst/>
                <a:latin typeface="Calibri" panose="020F0502020204030204" pitchFamily="34" charset="0"/>
                <a:cs typeface="Calibri" panose="020F0502020204030204" pitchFamily="34" charset="0"/>
              </a:rPr>
              <a:t>Washimi</a:t>
            </a:r>
            <a:r>
              <a:rPr lang="en-US" sz="2000" dirty="0">
                <a:effectLst/>
                <a:latin typeface="Calibri" panose="020F0502020204030204" pitchFamily="34" charset="0"/>
                <a:cs typeface="Calibri" panose="020F0502020204030204" pitchFamily="34" charset="0"/>
              </a:rPr>
              <a:t> et al, </a:t>
            </a:r>
            <a:r>
              <a:rPr lang="en-US" sz="2000" dirty="0" err="1">
                <a:effectLst/>
                <a:latin typeface="Calibri" panose="020F0502020204030204" pitchFamily="34" charset="0"/>
                <a:cs typeface="Calibri" panose="020F0502020204030204" pitchFamily="34" charset="0"/>
              </a:rPr>
              <a:t>MNRAS</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doi:10.1111</a:t>
            </a:r>
            <a:r>
              <a:rPr lang="en-US" sz="2000" dirty="0">
                <a:effectLst/>
                <a:latin typeface="Calibri" panose="020F0502020204030204" pitchFamily="34" charset="0"/>
                <a:cs typeface="Calibri" panose="020F0502020204030204" pitchFamily="34" charset="0"/>
              </a:rPr>
              <a:t>/</a:t>
            </a:r>
            <a:r>
              <a:rPr lang="en-US" sz="2000" dirty="0" err="1">
                <a:effectLst/>
                <a:latin typeface="Calibri" panose="020F0502020204030204" pitchFamily="34" charset="0"/>
                <a:cs typeface="Calibri" panose="020F0502020204030204" pitchFamily="34" charset="0"/>
              </a:rPr>
              <a:t>j.1365-2966.2011.19144.x</a:t>
            </a:r>
            <a:r>
              <a:rPr lang="en-US" sz="2000" dirty="0">
                <a:latin typeface="Calibri" panose="020F0502020204030204" pitchFamily="34" charset="0"/>
                <a:cs typeface="Calibri" panose="020F0502020204030204" pitchFamily="34" charset="0"/>
              </a:rPr>
              <a:t>, </a:t>
            </a:r>
            <a:r>
              <a:rPr lang="en-US" sz="2000" dirty="0">
                <a:effectLst/>
                <a:latin typeface="Calibri" panose="020F0502020204030204" pitchFamily="34" charset="0"/>
                <a:cs typeface="Calibri" panose="020F0502020204030204" pitchFamily="34" charset="0"/>
              </a:rPr>
              <a:t>2011  </a:t>
            </a:r>
          </a:p>
        </p:txBody>
      </p:sp>
      <p:grpSp>
        <p:nvGrpSpPr>
          <p:cNvPr id="5" name="Group 4">
            <a:extLst>
              <a:ext uri="{FF2B5EF4-FFF2-40B4-BE49-F238E27FC236}">
                <a16:creationId xmlns:a16="http://schemas.microsoft.com/office/drawing/2014/main" id="{DE922CDA-165F-4A39-8F9F-29ADE025D72D}"/>
              </a:ext>
            </a:extLst>
          </p:cNvPr>
          <p:cNvGrpSpPr/>
          <p:nvPr/>
        </p:nvGrpSpPr>
        <p:grpSpPr>
          <a:xfrm>
            <a:off x="2127250" y="1309825"/>
            <a:ext cx="8680450" cy="5548175"/>
            <a:chOff x="0" y="0"/>
            <a:chExt cx="9144000" cy="6454775"/>
          </a:xfrm>
        </p:grpSpPr>
        <p:graphicFrame>
          <p:nvGraphicFramePr>
            <p:cNvPr id="6" name="Object 1026">
              <a:extLst>
                <a:ext uri="{FF2B5EF4-FFF2-40B4-BE49-F238E27FC236}">
                  <a16:creationId xmlns:a16="http://schemas.microsoft.com/office/drawing/2014/main" id="{AAEBA6C6-D72C-BD88-814A-D84CB627E027}"/>
                </a:ext>
              </a:extLst>
            </p:cNvPr>
            <p:cNvGraphicFramePr>
              <a:graphicFrameLocks noChangeAspect="1"/>
            </p:cNvGraphicFramePr>
            <p:nvPr>
              <p:extLst>
                <p:ext uri="{D42A27DB-BD31-4B8C-83A1-F6EECF244321}">
                  <p14:modId xmlns:p14="http://schemas.microsoft.com/office/powerpoint/2010/main" val="2044858855"/>
                </p:ext>
              </p:extLst>
            </p:nvPr>
          </p:nvGraphicFramePr>
          <p:xfrm>
            <a:off x="0" y="403225"/>
            <a:ext cx="9144000" cy="6051550"/>
          </p:xfrm>
          <a:graphic>
            <a:graphicData uri="http://schemas.openxmlformats.org/presentationml/2006/ole">
              <mc:AlternateContent xmlns:mc="http://schemas.openxmlformats.org/markup-compatibility/2006">
                <mc:Choice xmlns:v="urn:schemas-microsoft-com:vml" Requires="v">
                  <p:oleObj name="Chart" r:id="rId2" imgW="7601134" imgH="5029521" progId="Excel.Chart.8">
                    <p:embed/>
                  </p:oleObj>
                </mc:Choice>
                <mc:Fallback>
                  <p:oleObj name="Chart" r:id="rId2" imgW="7601134" imgH="5029521" progId="Excel.Chart.8">
                    <p:embed/>
                    <p:pic>
                      <p:nvPicPr>
                        <p:cNvPr id="47106"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AutoShape 3">
              <a:extLst>
                <a:ext uri="{FF2B5EF4-FFF2-40B4-BE49-F238E27FC236}">
                  <a16:creationId xmlns:a16="http://schemas.microsoft.com/office/drawing/2014/main" id="{C0298E7B-12C6-1E82-FABE-49F3B77F1D5C}"/>
                </a:ext>
              </a:extLst>
            </p:cNvPr>
            <p:cNvSpPr>
              <a:spLocks noChangeArrowheads="1"/>
            </p:cNvSpPr>
            <p:nvPr/>
          </p:nvSpPr>
          <p:spPr bwMode="auto">
            <a:xfrm>
              <a:off x="4146550" y="34290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p>
          </p:txBody>
        </p:sp>
        <p:sp>
          <p:nvSpPr>
            <p:cNvPr id="8" name="AutoShape 4">
              <a:extLst>
                <a:ext uri="{FF2B5EF4-FFF2-40B4-BE49-F238E27FC236}">
                  <a16:creationId xmlns:a16="http://schemas.microsoft.com/office/drawing/2014/main" id="{1895A9BD-1974-49E7-80BD-135A8EFA759B}"/>
                </a:ext>
              </a:extLst>
            </p:cNvPr>
            <p:cNvSpPr>
              <a:spLocks noChangeArrowheads="1"/>
            </p:cNvSpPr>
            <p:nvPr/>
          </p:nvSpPr>
          <p:spPr bwMode="auto">
            <a:xfrm>
              <a:off x="7118350" y="47371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p>
          </p:txBody>
        </p:sp>
        <p:sp>
          <p:nvSpPr>
            <p:cNvPr id="9" name="Rectangle 6">
              <a:extLst>
                <a:ext uri="{FF2B5EF4-FFF2-40B4-BE49-F238E27FC236}">
                  <a16:creationId xmlns:a16="http://schemas.microsoft.com/office/drawing/2014/main" id="{D37AE152-CF00-A661-DB49-E4584D70A0CC}"/>
                </a:ext>
              </a:extLst>
            </p:cNvPr>
            <p:cNvSpPr>
              <a:spLocks noChangeArrowheads="1"/>
            </p:cNvSpPr>
            <p:nvPr/>
          </p:nvSpPr>
          <p:spPr bwMode="auto">
            <a:xfrm>
              <a:off x="8305800" y="4254500"/>
              <a:ext cx="304800" cy="304800"/>
            </a:xfrm>
            <a:prstGeom prst="rect">
              <a:avLst/>
            </a:prstGeom>
            <a:solidFill>
              <a:schemeClr val="bg1"/>
            </a:solidFill>
            <a:ln w="9525">
              <a:solidFill>
                <a:schemeClr val="bg1"/>
              </a:solidFill>
              <a:miter lim="800000"/>
              <a:headEnd/>
              <a:tailEnd/>
            </a:ln>
          </p:spPr>
          <p:txBody>
            <a:bodyPr wrap="none" anchor="ctr"/>
            <a:lstStyle/>
            <a:p>
              <a:pPr algn="ctr"/>
              <a:r>
                <a:rPr lang="en-US" altLang="ja-JP" sz="2000">
                  <a:solidFill>
                    <a:srgbClr val="FF00FF"/>
                  </a:solidFill>
                </a:rPr>
                <a:t>V2</a:t>
              </a:r>
            </a:p>
          </p:txBody>
        </p:sp>
        <p:sp>
          <p:nvSpPr>
            <p:cNvPr id="10" name="Rectangle 15">
              <a:extLst>
                <a:ext uri="{FF2B5EF4-FFF2-40B4-BE49-F238E27FC236}">
                  <a16:creationId xmlns:a16="http://schemas.microsoft.com/office/drawing/2014/main" id="{81F28BDD-78E7-5785-D7FD-17423F791E8E}"/>
                </a:ext>
              </a:extLst>
            </p:cNvPr>
            <p:cNvSpPr>
              <a:spLocks noChangeArrowheads="1"/>
            </p:cNvSpPr>
            <p:nvPr/>
          </p:nvSpPr>
          <p:spPr bwMode="auto">
            <a:xfrm>
              <a:off x="165100" y="1612900"/>
              <a:ext cx="381000" cy="228600"/>
            </a:xfrm>
            <a:prstGeom prst="rect">
              <a:avLst/>
            </a:prstGeom>
            <a:solidFill>
              <a:schemeClr val="bg1"/>
            </a:solidFill>
            <a:ln w="9525">
              <a:solidFill>
                <a:schemeClr val="bg1"/>
              </a:solidFill>
              <a:miter lim="800000"/>
              <a:headEnd/>
              <a:tailEnd/>
            </a:ln>
          </p:spPr>
          <p:txBody>
            <a:bodyPr wrap="none" anchor="ctr"/>
            <a:lstStyle/>
            <a:p>
              <a:pPr algn="ctr"/>
              <a:r>
                <a:rPr lang="en-US" altLang="ja-JP" sz="2000">
                  <a:solidFill>
                    <a:srgbClr val="000099"/>
                  </a:solidFill>
                </a:rPr>
                <a:t>AU</a:t>
              </a:r>
            </a:p>
          </p:txBody>
        </p:sp>
        <p:pic>
          <p:nvPicPr>
            <p:cNvPr id="11" name="Picture 1036">
              <a:extLst>
                <a:ext uri="{FF2B5EF4-FFF2-40B4-BE49-F238E27FC236}">
                  <a16:creationId xmlns:a16="http://schemas.microsoft.com/office/drawing/2014/main" id="{BDA494A4-5C7A-56B6-8FFD-E104CD506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0"/>
              <a:ext cx="7285037" cy="302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Line 1037">
              <a:extLst>
                <a:ext uri="{FF2B5EF4-FFF2-40B4-BE49-F238E27FC236}">
                  <a16:creationId xmlns:a16="http://schemas.microsoft.com/office/drawing/2014/main" id="{5200F1EB-DFDF-E069-B59D-5138E43DDFDD}"/>
                </a:ext>
              </a:extLst>
            </p:cNvPr>
            <p:cNvSpPr>
              <a:spLocks noChangeShapeType="1"/>
            </p:cNvSpPr>
            <p:nvPr/>
          </p:nvSpPr>
          <p:spPr bwMode="auto">
            <a:xfrm flipV="1">
              <a:off x="4787900" y="215900"/>
              <a:ext cx="0" cy="5740400"/>
            </a:xfrm>
            <a:prstGeom prst="line">
              <a:avLst/>
            </a:prstGeom>
            <a:noFill/>
            <a:ln w="635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 name="Line 1038">
              <a:extLst>
                <a:ext uri="{FF2B5EF4-FFF2-40B4-BE49-F238E27FC236}">
                  <a16:creationId xmlns:a16="http://schemas.microsoft.com/office/drawing/2014/main" id="{A0AD9726-D286-7686-1D1B-B4F9C87B015A}"/>
                </a:ext>
              </a:extLst>
            </p:cNvPr>
            <p:cNvSpPr>
              <a:spLocks noChangeShapeType="1"/>
            </p:cNvSpPr>
            <p:nvPr/>
          </p:nvSpPr>
          <p:spPr bwMode="auto">
            <a:xfrm flipV="1">
              <a:off x="5689600" y="190500"/>
              <a:ext cx="0" cy="5740400"/>
            </a:xfrm>
            <a:prstGeom prst="line">
              <a:avLst/>
            </a:prstGeom>
            <a:noFill/>
            <a:ln w="635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1039">
              <a:extLst>
                <a:ext uri="{FF2B5EF4-FFF2-40B4-BE49-F238E27FC236}">
                  <a16:creationId xmlns:a16="http://schemas.microsoft.com/office/drawing/2014/main" id="{B33B9032-6E24-BFF1-AA00-9170DC85EF0C}"/>
                </a:ext>
              </a:extLst>
            </p:cNvPr>
            <p:cNvSpPr>
              <a:spLocks noChangeShapeType="1"/>
            </p:cNvSpPr>
            <p:nvPr/>
          </p:nvSpPr>
          <p:spPr bwMode="auto">
            <a:xfrm flipV="1">
              <a:off x="7213600" y="190500"/>
              <a:ext cx="0" cy="574040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1040">
              <a:extLst>
                <a:ext uri="{FF2B5EF4-FFF2-40B4-BE49-F238E27FC236}">
                  <a16:creationId xmlns:a16="http://schemas.microsoft.com/office/drawing/2014/main" id="{41C101D6-B9FF-B206-4B4D-A4B97D4B5BC7}"/>
                </a:ext>
              </a:extLst>
            </p:cNvPr>
            <p:cNvSpPr>
              <a:spLocks noChangeShapeType="1"/>
            </p:cNvSpPr>
            <p:nvPr/>
          </p:nvSpPr>
          <p:spPr bwMode="auto">
            <a:xfrm flipV="1">
              <a:off x="4229100" y="228600"/>
              <a:ext cx="0" cy="574040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1041">
              <a:extLst>
                <a:ext uri="{FF2B5EF4-FFF2-40B4-BE49-F238E27FC236}">
                  <a16:creationId xmlns:a16="http://schemas.microsoft.com/office/drawing/2014/main" id="{E6E98C99-4DFE-5DAD-3C04-DDAB9AC1D221}"/>
                </a:ext>
              </a:extLst>
            </p:cNvPr>
            <p:cNvSpPr>
              <a:spLocks noChangeShapeType="1"/>
            </p:cNvSpPr>
            <p:nvPr/>
          </p:nvSpPr>
          <p:spPr bwMode="auto">
            <a:xfrm flipV="1">
              <a:off x="6515100" y="203200"/>
              <a:ext cx="0" cy="574040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7" name="Rectangle 6">
              <a:extLst>
                <a:ext uri="{FF2B5EF4-FFF2-40B4-BE49-F238E27FC236}">
                  <a16:creationId xmlns:a16="http://schemas.microsoft.com/office/drawing/2014/main" id="{06DD57E6-CE0D-8604-8DCF-1841A5857D6C}"/>
                </a:ext>
              </a:extLst>
            </p:cNvPr>
            <p:cNvSpPr>
              <a:spLocks noChangeArrowheads="1"/>
            </p:cNvSpPr>
            <p:nvPr/>
          </p:nvSpPr>
          <p:spPr bwMode="auto">
            <a:xfrm>
              <a:off x="2197100" y="4025900"/>
              <a:ext cx="228600" cy="266700"/>
            </a:xfrm>
            <a:prstGeom prst="rect">
              <a:avLst/>
            </a:prstGeom>
            <a:solidFill>
              <a:schemeClr val="bg1"/>
            </a:solidFill>
            <a:ln w="9525">
              <a:solidFill>
                <a:schemeClr val="bg1"/>
              </a:solidFill>
              <a:miter lim="800000"/>
              <a:headEnd/>
              <a:tailEnd/>
            </a:ln>
          </p:spPr>
          <p:txBody>
            <a:bodyPr wrap="none" anchor="ctr"/>
            <a:lstStyle/>
            <a:p>
              <a:pPr algn="ctr"/>
              <a:r>
                <a:rPr lang="en-US" altLang="ja-JP" sz="2000">
                  <a:solidFill>
                    <a:srgbClr val="000099"/>
                  </a:solidFill>
                </a:rPr>
                <a:t>V1</a:t>
              </a:r>
            </a:p>
          </p:txBody>
        </p:sp>
      </p:grpSp>
    </p:spTree>
    <p:extLst>
      <p:ext uri="{BB962C8B-B14F-4D97-AF65-F5344CB8AC3E}">
        <p14:creationId xmlns:p14="http://schemas.microsoft.com/office/powerpoint/2010/main" val="4201499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A4929-86B6-1ADF-244F-74FB641FB31B}"/>
              </a:ext>
            </a:extLst>
          </p:cNvPr>
          <p:cNvSpPr txBox="1"/>
          <p:nvPr/>
        </p:nvSpPr>
        <p:spPr>
          <a:xfrm>
            <a:off x="4279541" y="215900"/>
            <a:ext cx="3183885" cy="584775"/>
          </a:xfrm>
          <a:prstGeom prst="rect">
            <a:avLst/>
          </a:prstGeom>
          <a:noFill/>
        </p:spPr>
        <p:txBody>
          <a:bodyPr wrap="none" rtlCol="0">
            <a:spAutoFit/>
          </a:bodyPr>
          <a:lstStyle/>
          <a:p>
            <a:r>
              <a:rPr lang="en-US" sz="3200" b="1" i="1" dirty="0"/>
              <a:t>Some Time Scales</a:t>
            </a:r>
          </a:p>
        </p:txBody>
      </p:sp>
      <p:sp>
        <p:nvSpPr>
          <p:cNvPr id="3" name="TextBox 2">
            <a:extLst>
              <a:ext uri="{FF2B5EF4-FFF2-40B4-BE49-F238E27FC236}">
                <a16:creationId xmlns:a16="http://schemas.microsoft.com/office/drawing/2014/main" id="{80C90B5E-C613-865F-500C-8A5160083A2E}"/>
              </a:ext>
            </a:extLst>
          </p:cNvPr>
          <p:cNvSpPr txBox="1"/>
          <p:nvPr/>
        </p:nvSpPr>
        <p:spPr>
          <a:xfrm>
            <a:off x="1326525" y="1712890"/>
            <a:ext cx="9968248" cy="3139321"/>
          </a:xfrm>
          <a:prstGeom prst="rect">
            <a:avLst/>
          </a:prstGeom>
          <a:noFill/>
        </p:spPr>
        <p:txBody>
          <a:bodyPr wrap="square" rtlCol="0">
            <a:spAutoFit/>
          </a:bodyPr>
          <a:lstStyle/>
          <a:p>
            <a:r>
              <a:rPr lang="en-US" sz="2200" b="1" dirty="0"/>
              <a:t>Precursor</a:t>
            </a:r>
            <a:r>
              <a:rPr lang="en-US" sz="2200" dirty="0"/>
              <a:t>: Diffusion time scale for 1 – 3.5 MeV protons ~ 22.6 hours</a:t>
            </a:r>
          </a:p>
          <a:p>
            <a:r>
              <a:rPr lang="en-US" sz="2200" dirty="0"/>
              <a:t>Scale size 0.35 au </a:t>
            </a:r>
            <a:r>
              <a:rPr lang="en-US" sz="2200" dirty="0">
                <a:sym typeface="Wingdings" pitchFamily="2" charset="2"/>
              </a:rPr>
              <a:t> Observation time of ~ 911 hours</a:t>
            </a:r>
          </a:p>
          <a:p>
            <a:endParaRPr lang="en-US" sz="2200" dirty="0">
              <a:sym typeface="Wingdings" pitchFamily="2" charset="2"/>
            </a:endParaRPr>
          </a:p>
          <a:p>
            <a:r>
              <a:rPr lang="en-US" sz="2200" b="1" dirty="0" err="1">
                <a:sym typeface="Wingdings" pitchFamily="2" charset="2"/>
              </a:rPr>
              <a:t>Subshock</a:t>
            </a:r>
            <a:r>
              <a:rPr lang="en-US" sz="2200" b="1" dirty="0">
                <a:sym typeface="Wingdings" pitchFamily="2" charset="2"/>
              </a:rPr>
              <a:t> foot</a:t>
            </a:r>
            <a:r>
              <a:rPr lang="en-US" sz="2200" dirty="0">
                <a:sym typeface="Wingdings" pitchFamily="2" charset="2"/>
              </a:rPr>
              <a:t>: 0.1 </a:t>
            </a:r>
            <a:r>
              <a:rPr lang="en-US" sz="2200" dirty="0" err="1">
                <a:sym typeface="Wingdings" pitchFamily="2" charset="2"/>
              </a:rPr>
              <a:t>nT</a:t>
            </a:r>
            <a:r>
              <a:rPr lang="en-US" sz="2200" dirty="0">
                <a:sym typeface="Wingdings" pitchFamily="2" charset="2"/>
              </a:rPr>
              <a:t> B, </a:t>
            </a:r>
            <a:r>
              <a:rPr lang="en-US" sz="2200" dirty="0" err="1">
                <a:sym typeface="Wingdings" pitchFamily="2" charset="2"/>
              </a:rPr>
              <a:t>Gryrofrequency</a:t>
            </a:r>
            <a:r>
              <a:rPr lang="en-US" sz="2200" dirty="0">
                <a:sym typeface="Wingdings" pitchFamily="2" charset="2"/>
              </a:rPr>
              <a:t> ~ 10</a:t>
            </a:r>
            <a:r>
              <a:rPr lang="en-US" sz="2200" baseline="30000" dirty="0">
                <a:sym typeface="Wingdings" pitchFamily="2" charset="2"/>
              </a:rPr>
              <a:t>-2</a:t>
            </a:r>
            <a:r>
              <a:rPr lang="en-US" sz="2200" dirty="0">
                <a:sym typeface="Wingdings" pitchFamily="2" charset="2"/>
              </a:rPr>
              <a:t> – 10</a:t>
            </a:r>
            <a:r>
              <a:rPr lang="en-US" sz="2200" baseline="30000" dirty="0">
                <a:sym typeface="Wingdings" pitchFamily="2" charset="2"/>
              </a:rPr>
              <a:t>-3</a:t>
            </a:r>
            <a:r>
              <a:rPr lang="en-US" sz="2200" dirty="0">
                <a:sym typeface="Wingdings" pitchFamily="2" charset="2"/>
              </a:rPr>
              <a:t> rad/s, PUI </a:t>
            </a:r>
            <a:r>
              <a:rPr lang="en-US" sz="2200" dirty="0" err="1">
                <a:sym typeface="Wingdings" pitchFamily="2" charset="2"/>
              </a:rPr>
              <a:t>gyroradius</a:t>
            </a:r>
            <a:r>
              <a:rPr lang="en-US" sz="2200" dirty="0">
                <a:sym typeface="Wingdings" pitchFamily="2" charset="2"/>
              </a:rPr>
              <a:t> ~ 37,000 km</a:t>
            </a:r>
          </a:p>
          <a:p>
            <a:r>
              <a:rPr lang="en-US" sz="2200" dirty="0">
                <a:sym typeface="Wingdings" pitchFamily="2" charset="2"/>
              </a:rPr>
              <a:t>Foot scale size ~ 37,000 – 80,000 km  observation time 38 – 60 minutes (this will be affected by the shock speed itself so it may be less – for </a:t>
            </a:r>
            <a:r>
              <a:rPr lang="en-US" sz="2200" dirty="0" err="1">
                <a:sym typeface="Wingdings" pitchFamily="2" charset="2"/>
              </a:rPr>
              <a:t>V2</a:t>
            </a:r>
            <a:r>
              <a:rPr lang="en-US" sz="2200" dirty="0">
                <a:sym typeface="Wingdings" pitchFamily="2" charset="2"/>
              </a:rPr>
              <a:t>, the foot was traversed in about 23 minutes). If we take a shock moving inward at ~50 km/s (consistent with the </a:t>
            </a:r>
            <a:r>
              <a:rPr lang="en-US" sz="2200" dirty="0" err="1">
                <a:sym typeface="Wingdings" pitchFamily="2" charset="2"/>
              </a:rPr>
              <a:t>V2</a:t>
            </a:r>
            <a:r>
              <a:rPr lang="en-US" sz="2200" dirty="0">
                <a:sym typeface="Wingdings" pitchFamily="2" charset="2"/>
              </a:rPr>
              <a:t> </a:t>
            </a:r>
            <a:r>
              <a:rPr lang="en-US" sz="2200" dirty="0" err="1">
                <a:sym typeface="Wingdings" pitchFamily="2" charset="2"/>
              </a:rPr>
              <a:t>TS3</a:t>
            </a:r>
            <a:r>
              <a:rPr lang="en-US" sz="2200" dirty="0">
                <a:sym typeface="Wingdings" pitchFamily="2" charset="2"/>
              </a:rPr>
              <a:t> shock)  10 </a:t>
            </a:r>
            <a:r>
              <a:rPr lang="en-US" sz="2200">
                <a:sym typeface="Wingdings" pitchFamily="2" charset="2"/>
              </a:rPr>
              <a:t>minutes observation time for NH to see foot.</a:t>
            </a:r>
            <a:endParaRPr lang="en-US" sz="2200" dirty="0"/>
          </a:p>
        </p:txBody>
      </p:sp>
    </p:spTree>
    <p:extLst>
      <p:ext uri="{BB962C8B-B14F-4D97-AF65-F5344CB8AC3E}">
        <p14:creationId xmlns:p14="http://schemas.microsoft.com/office/powerpoint/2010/main" val="345873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02300" y="0"/>
            <a:ext cx="6489700" cy="6875463"/>
            <a:chOff x="1466850" y="0"/>
            <a:chExt cx="6489700" cy="6875463"/>
          </a:xfrm>
        </p:grpSpPr>
        <p:pic>
          <p:nvPicPr>
            <p:cNvPr id="4" name="Picture 2"/>
            <p:cNvPicPr>
              <a:picLocks noChangeAspect="1" noChangeArrowheads="1"/>
            </p:cNvPicPr>
            <p:nvPr/>
          </p:nvPicPr>
          <p:blipFill>
            <a:blip r:embed="rId2" cstate="print"/>
            <a:srcRect/>
            <a:stretch>
              <a:fillRect/>
            </a:stretch>
          </p:blipFill>
          <p:spPr bwMode="auto">
            <a:xfrm>
              <a:off x="1466850" y="0"/>
              <a:ext cx="6489700" cy="6875463"/>
            </a:xfrm>
            <a:prstGeom prst="rect">
              <a:avLst/>
            </a:prstGeom>
            <a:noFill/>
            <a:ln w="9525">
              <a:noFill/>
              <a:miter lim="800000"/>
              <a:headEnd/>
              <a:tailEnd/>
            </a:ln>
          </p:spPr>
        </p:pic>
        <p:sp>
          <p:nvSpPr>
            <p:cNvPr id="5" name="Line 1027"/>
            <p:cNvSpPr>
              <a:spLocks noChangeShapeType="1"/>
            </p:cNvSpPr>
            <p:nvPr/>
          </p:nvSpPr>
          <p:spPr bwMode="auto">
            <a:xfrm flipV="1">
              <a:off x="2001838" y="236538"/>
              <a:ext cx="2147887" cy="1666875"/>
            </a:xfrm>
            <a:prstGeom prst="line">
              <a:avLst/>
            </a:prstGeom>
            <a:noFill/>
            <a:ln w="38100">
              <a:solidFill>
                <a:srgbClr val="00FF00"/>
              </a:solidFill>
              <a:round/>
              <a:headEnd/>
              <a:tailEnd/>
            </a:ln>
            <a:effectLst/>
          </p:spPr>
          <p:txBody>
            <a:bodyPr/>
            <a:lstStyle/>
            <a:p>
              <a:endParaRPr lang="en-US"/>
            </a:p>
          </p:txBody>
        </p:sp>
        <p:sp>
          <p:nvSpPr>
            <p:cNvPr id="6" name="Line 1028"/>
            <p:cNvSpPr>
              <a:spLocks noChangeShapeType="1"/>
            </p:cNvSpPr>
            <p:nvPr/>
          </p:nvSpPr>
          <p:spPr bwMode="auto">
            <a:xfrm flipV="1">
              <a:off x="5329238" y="227013"/>
              <a:ext cx="2147887" cy="1666875"/>
            </a:xfrm>
            <a:prstGeom prst="line">
              <a:avLst/>
            </a:prstGeom>
            <a:noFill/>
            <a:ln w="38100">
              <a:solidFill>
                <a:srgbClr val="00FF00"/>
              </a:solidFill>
              <a:round/>
              <a:headEnd/>
              <a:tailEnd/>
            </a:ln>
            <a:effectLst/>
          </p:spPr>
          <p:txBody>
            <a:bodyPr/>
            <a:lstStyle/>
            <a:p>
              <a:endParaRPr lang="en-US"/>
            </a:p>
          </p:txBody>
        </p:sp>
        <p:sp>
          <p:nvSpPr>
            <p:cNvPr id="7" name="Line 1029"/>
            <p:cNvSpPr>
              <a:spLocks noChangeShapeType="1"/>
            </p:cNvSpPr>
            <p:nvPr/>
          </p:nvSpPr>
          <p:spPr bwMode="auto">
            <a:xfrm flipV="1">
              <a:off x="5338763" y="2505075"/>
              <a:ext cx="2147887" cy="1666875"/>
            </a:xfrm>
            <a:prstGeom prst="line">
              <a:avLst/>
            </a:prstGeom>
            <a:noFill/>
            <a:ln w="38100">
              <a:solidFill>
                <a:srgbClr val="00FF00"/>
              </a:solidFill>
              <a:round/>
              <a:headEnd/>
              <a:tailEnd/>
            </a:ln>
            <a:effectLst/>
          </p:spPr>
          <p:txBody>
            <a:bodyPr/>
            <a:lstStyle/>
            <a:p>
              <a:endParaRPr lang="en-US"/>
            </a:p>
          </p:txBody>
        </p:sp>
        <p:sp>
          <p:nvSpPr>
            <p:cNvPr id="8" name="Line 1030"/>
            <p:cNvSpPr>
              <a:spLocks noChangeShapeType="1"/>
            </p:cNvSpPr>
            <p:nvPr/>
          </p:nvSpPr>
          <p:spPr bwMode="auto">
            <a:xfrm flipV="1">
              <a:off x="5338763" y="4791075"/>
              <a:ext cx="2147887" cy="1666875"/>
            </a:xfrm>
            <a:prstGeom prst="line">
              <a:avLst/>
            </a:prstGeom>
            <a:noFill/>
            <a:ln w="38100">
              <a:solidFill>
                <a:srgbClr val="00FF00"/>
              </a:solidFill>
              <a:round/>
              <a:headEnd/>
              <a:tailEnd/>
            </a:ln>
            <a:effectLst/>
          </p:spPr>
          <p:txBody>
            <a:bodyPr/>
            <a:lstStyle/>
            <a:p>
              <a:endParaRPr lang="en-US"/>
            </a:p>
          </p:txBody>
        </p:sp>
        <p:sp>
          <p:nvSpPr>
            <p:cNvPr id="9" name="Line 1031"/>
            <p:cNvSpPr>
              <a:spLocks noChangeShapeType="1"/>
            </p:cNvSpPr>
            <p:nvPr/>
          </p:nvSpPr>
          <p:spPr bwMode="auto">
            <a:xfrm flipV="1">
              <a:off x="1981200" y="4791075"/>
              <a:ext cx="2147888" cy="1666875"/>
            </a:xfrm>
            <a:prstGeom prst="line">
              <a:avLst/>
            </a:prstGeom>
            <a:noFill/>
            <a:ln w="38100">
              <a:solidFill>
                <a:srgbClr val="00FF00"/>
              </a:solidFill>
              <a:round/>
              <a:headEnd/>
              <a:tailEnd/>
            </a:ln>
            <a:effectLst/>
          </p:spPr>
          <p:txBody>
            <a:bodyPr/>
            <a:lstStyle/>
            <a:p>
              <a:endParaRPr lang="en-US"/>
            </a:p>
          </p:txBody>
        </p:sp>
        <p:sp>
          <p:nvSpPr>
            <p:cNvPr id="10" name="Line 1032"/>
            <p:cNvSpPr>
              <a:spLocks noChangeShapeType="1"/>
            </p:cNvSpPr>
            <p:nvPr/>
          </p:nvSpPr>
          <p:spPr bwMode="auto">
            <a:xfrm flipV="1">
              <a:off x="1981200" y="2505075"/>
              <a:ext cx="2147888" cy="1666875"/>
            </a:xfrm>
            <a:prstGeom prst="line">
              <a:avLst/>
            </a:prstGeom>
            <a:noFill/>
            <a:ln w="38100">
              <a:solidFill>
                <a:srgbClr val="00FF00"/>
              </a:solidFill>
              <a:round/>
              <a:headEnd/>
              <a:tailEnd/>
            </a:ln>
            <a:effectLst/>
          </p:spPr>
          <p:txBody>
            <a:bodyPr/>
            <a:lstStyle/>
            <a:p>
              <a:endParaRPr lang="en-US"/>
            </a:p>
          </p:txBody>
        </p:sp>
      </p:grpSp>
      <p:sp>
        <p:nvSpPr>
          <p:cNvPr id="11" name="TextBox 10"/>
          <p:cNvSpPr txBox="1"/>
          <p:nvPr/>
        </p:nvSpPr>
        <p:spPr>
          <a:xfrm>
            <a:off x="8496300" y="4373562"/>
            <a:ext cx="1270412" cy="369332"/>
          </a:xfrm>
          <a:prstGeom prst="rect">
            <a:avLst/>
          </a:prstGeom>
          <a:noFill/>
        </p:spPr>
        <p:txBody>
          <a:bodyPr wrap="none" rtlCol="0">
            <a:spAutoFit/>
          </a:bodyPr>
          <a:lstStyle/>
          <a:p>
            <a:r>
              <a:rPr kumimoji="1" lang="en-US" altLang="ja-JP" b="1" dirty="0">
                <a:latin typeface="Arial" charset="0"/>
              </a:rPr>
              <a:t>Voyager 2</a:t>
            </a:r>
          </a:p>
        </p:txBody>
      </p:sp>
      <p:pic>
        <p:nvPicPr>
          <p:cNvPr id="2" name="Picture 4" descr="Pth3">
            <a:extLst>
              <a:ext uri="{FF2B5EF4-FFF2-40B4-BE49-F238E27FC236}">
                <a16:creationId xmlns:a16="http://schemas.microsoft.com/office/drawing/2014/main" id="{4E3B1EDD-7739-5287-09E3-D04C905BF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 y="164673"/>
            <a:ext cx="3775699" cy="49545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20">
            <a:extLst>
              <a:ext uri="{FF2B5EF4-FFF2-40B4-BE49-F238E27FC236}">
                <a16:creationId xmlns:a16="http://schemas.microsoft.com/office/drawing/2014/main" id="{BD2BCDA2-5A9F-479B-A95A-E1207F5E53E5}"/>
              </a:ext>
            </a:extLst>
          </p:cNvPr>
          <p:cNvGrpSpPr>
            <a:grpSpLocks/>
          </p:cNvGrpSpPr>
          <p:nvPr/>
        </p:nvGrpSpPr>
        <p:grpSpPr bwMode="auto">
          <a:xfrm>
            <a:off x="401321" y="4652962"/>
            <a:ext cx="2908300" cy="1943099"/>
            <a:chOff x="192" y="2521"/>
            <a:chExt cx="2112" cy="1696"/>
          </a:xfrm>
        </p:grpSpPr>
        <p:sp>
          <p:nvSpPr>
            <p:cNvPr id="13" name="Line 5">
              <a:extLst>
                <a:ext uri="{FF2B5EF4-FFF2-40B4-BE49-F238E27FC236}">
                  <a16:creationId xmlns:a16="http://schemas.microsoft.com/office/drawing/2014/main" id="{E0610184-4110-0F9E-24EA-012171B92770}"/>
                </a:ext>
              </a:extLst>
            </p:cNvPr>
            <p:cNvSpPr>
              <a:spLocks noChangeShapeType="1"/>
            </p:cNvSpPr>
            <p:nvPr/>
          </p:nvSpPr>
          <p:spPr bwMode="auto">
            <a:xfrm>
              <a:off x="192" y="3744"/>
              <a:ext cx="20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6">
              <a:extLst>
                <a:ext uri="{FF2B5EF4-FFF2-40B4-BE49-F238E27FC236}">
                  <a16:creationId xmlns:a16="http://schemas.microsoft.com/office/drawing/2014/main" id="{ADBF08D7-83C9-2130-72FD-A57F1E87E40B}"/>
                </a:ext>
              </a:extLst>
            </p:cNvPr>
            <p:cNvSpPr>
              <a:spLocks noChangeShapeType="1"/>
            </p:cNvSpPr>
            <p:nvPr/>
          </p:nvSpPr>
          <p:spPr bwMode="auto">
            <a:xfrm flipV="1">
              <a:off x="240" y="2736"/>
              <a:ext cx="0" cy="115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7">
              <a:extLst>
                <a:ext uri="{FF2B5EF4-FFF2-40B4-BE49-F238E27FC236}">
                  <a16:creationId xmlns:a16="http://schemas.microsoft.com/office/drawing/2014/main" id="{4AA69861-DBC1-BB72-337F-AB06EF7F5311}"/>
                </a:ext>
              </a:extLst>
            </p:cNvPr>
            <p:cNvSpPr>
              <a:spLocks noChangeShapeType="1"/>
            </p:cNvSpPr>
            <p:nvPr/>
          </p:nvSpPr>
          <p:spPr bwMode="auto">
            <a:xfrm>
              <a:off x="240" y="3360"/>
              <a:ext cx="43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8">
              <a:extLst>
                <a:ext uri="{FF2B5EF4-FFF2-40B4-BE49-F238E27FC236}">
                  <a16:creationId xmlns:a16="http://schemas.microsoft.com/office/drawing/2014/main" id="{2EF8ED9F-CDDF-B57E-A3D7-368F3D104ED5}"/>
                </a:ext>
              </a:extLst>
            </p:cNvPr>
            <p:cNvSpPr>
              <a:spLocks noChangeShapeType="1"/>
            </p:cNvSpPr>
            <p:nvPr/>
          </p:nvSpPr>
          <p:spPr bwMode="auto">
            <a:xfrm>
              <a:off x="672" y="3360"/>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7" name="Line 9">
              <a:extLst>
                <a:ext uri="{FF2B5EF4-FFF2-40B4-BE49-F238E27FC236}">
                  <a16:creationId xmlns:a16="http://schemas.microsoft.com/office/drawing/2014/main" id="{4C987531-81AD-0E43-71EA-CD85008EAE5E}"/>
                </a:ext>
              </a:extLst>
            </p:cNvPr>
            <p:cNvSpPr>
              <a:spLocks noChangeShapeType="1"/>
            </p:cNvSpPr>
            <p:nvPr/>
          </p:nvSpPr>
          <p:spPr bwMode="auto">
            <a:xfrm flipV="1">
              <a:off x="1104" y="3360"/>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0">
              <a:extLst>
                <a:ext uri="{FF2B5EF4-FFF2-40B4-BE49-F238E27FC236}">
                  <a16:creationId xmlns:a16="http://schemas.microsoft.com/office/drawing/2014/main" id="{6B370987-F5B7-DC92-3B05-8CFBD39F77CE}"/>
                </a:ext>
              </a:extLst>
            </p:cNvPr>
            <p:cNvSpPr>
              <a:spLocks noChangeShapeType="1"/>
            </p:cNvSpPr>
            <p:nvPr/>
          </p:nvSpPr>
          <p:spPr bwMode="auto">
            <a:xfrm>
              <a:off x="1104" y="3360"/>
              <a:ext cx="43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1">
              <a:extLst>
                <a:ext uri="{FF2B5EF4-FFF2-40B4-BE49-F238E27FC236}">
                  <a16:creationId xmlns:a16="http://schemas.microsoft.com/office/drawing/2014/main" id="{F7E08D37-7370-BF2F-1736-D10573658560}"/>
                </a:ext>
              </a:extLst>
            </p:cNvPr>
            <p:cNvSpPr>
              <a:spLocks noChangeShapeType="1"/>
            </p:cNvSpPr>
            <p:nvPr/>
          </p:nvSpPr>
          <p:spPr bwMode="auto">
            <a:xfrm>
              <a:off x="1536" y="3360"/>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12">
              <a:extLst>
                <a:ext uri="{FF2B5EF4-FFF2-40B4-BE49-F238E27FC236}">
                  <a16:creationId xmlns:a16="http://schemas.microsoft.com/office/drawing/2014/main" id="{67BB61F4-49B6-BF09-CF0B-5400A8579841}"/>
                </a:ext>
              </a:extLst>
            </p:cNvPr>
            <p:cNvSpPr>
              <a:spLocks noChangeShapeType="1"/>
            </p:cNvSpPr>
            <p:nvPr/>
          </p:nvSpPr>
          <p:spPr bwMode="auto">
            <a:xfrm flipV="1">
              <a:off x="1968" y="3360"/>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13">
              <a:extLst>
                <a:ext uri="{FF2B5EF4-FFF2-40B4-BE49-F238E27FC236}">
                  <a16:creationId xmlns:a16="http://schemas.microsoft.com/office/drawing/2014/main" id="{2F4A2CB6-C735-534F-DC5A-53D24963D6E0}"/>
                </a:ext>
              </a:extLst>
            </p:cNvPr>
            <p:cNvSpPr>
              <a:spLocks noChangeShapeType="1"/>
            </p:cNvSpPr>
            <p:nvPr/>
          </p:nvSpPr>
          <p:spPr bwMode="auto">
            <a:xfrm>
              <a:off x="1968" y="3360"/>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 name="Text Box 14">
              <a:extLst>
                <a:ext uri="{FF2B5EF4-FFF2-40B4-BE49-F238E27FC236}">
                  <a16:creationId xmlns:a16="http://schemas.microsoft.com/office/drawing/2014/main" id="{59DF0D69-E36E-44DA-D1AF-90E4A0FE5812}"/>
                </a:ext>
              </a:extLst>
            </p:cNvPr>
            <p:cNvSpPr txBox="1">
              <a:spLocks noChangeArrowheads="1"/>
            </p:cNvSpPr>
            <p:nvPr/>
          </p:nvSpPr>
          <p:spPr bwMode="auto">
            <a:xfrm>
              <a:off x="551" y="3744"/>
              <a:ext cx="190"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1</a:t>
              </a:r>
            </a:p>
          </p:txBody>
        </p:sp>
        <p:sp>
          <p:nvSpPr>
            <p:cNvPr id="23" name="Text Box 15">
              <a:extLst>
                <a:ext uri="{FF2B5EF4-FFF2-40B4-BE49-F238E27FC236}">
                  <a16:creationId xmlns:a16="http://schemas.microsoft.com/office/drawing/2014/main" id="{E586276B-F1B0-0AA4-C1E6-FC953F31439D}"/>
                </a:ext>
              </a:extLst>
            </p:cNvPr>
            <p:cNvSpPr txBox="1">
              <a:spLocks noChangeArrowheads="1"/>
            </p:cNvSpPr>
            <p:nvPr/>
          </p:nvSpPr>
          <p:spPr bwMode="auto">
            <a:xfrm>
              <a:off x="983" y="3744"/>
              <a:ext cx="190"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2</a:t>
              </a:r>
            </a:p>
          </p:txBody>
        </p:sp>
        <p:sp>
          <p:nvSpPr>
            <p:cNvPr id="24" name="Text Box 16">
              <a:extLst>
                <a:ext uri="{FF2B5EF4-FFF2-40B4-BE49-F238E27FC236}">
                  <a16:creationId xmlns:a16="http://schemas.microsoft.com/office/drawing/2014/main" id="{DDE9521C-517C-DBAB-AB93-65F8F7C00CCC}"/>
                </a:ext>
              </a:extLst>
            </p:cNvPr>
            <p:cNvSpPr txBox="1">
              <a:spLocks noChangeArrowheads="1"/>
            </p:cNvSpPr>
            <p:nvPr/>
          </p:nvSpPr>
          <p:spPr bwMode="auto">
            <a:xfrm>
              <a:off x="1415" y="3744"/>
              <a:ext cx="190"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3</a:t>
              </a:r>
            </a:p>
          </p:txBody>
        </p:sp>
        <p:sp>
          <p:nvSpPr>
            <p:cNvPr id="25" name="Text Box 17">
              <a:extLst>
                <a:ext uri="{FF2B5EF4-FFF2-40B4-BE49-F238E27FC236}">
                  <a16:creationId xmlns:a16="http://schemas.microsoft.com/office/drawing/2014/main" id="{27EDC21A-B5BE-F40B-C8DE-2C227883F5E9}"/>
                </a:ext>
              </a:extLst>
            </p:cNvPr>
            <p:cNvSpPr txBox="1">
              <a:spLocks noChangeArrowheads="1"/>
            </p:cNvSpPr>
            <p:nvPr/>
          </p:nvSpPr>
          <p:spPr bwMode="auto">
            <a:xfrm>
              <a:off x="1847" y="3744"/>
              <a:ext cx="190"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4</a:t>
              </a:r>
            </a:p>
          </p:txBody>
        </p:sp>
        <p:sp>
          <p:nvSpPr>
            <p:cNvPr id="26" name="Text Box 18">
              <a:extLst>
                <a:ext uri="{FF2B5EF4-FFF2-40B4-BE49-F238E27FC236}">
                  <a16:creationId xmlns:a16="http://schemas.microsoft.com/office/drawing/2014/main" id="{C07A2770-B03B-D4B9-FE69-28901F5E7FD8}"/>
                </a:ext>
              </a:extLst>
            </p:cNvPr>
            <p:cNvSpPr txBox="1">
              <a:spLocks noChangeArrowheads="1"/>
            </p:cNvSpPr>
            <p:nvPr/>
          </p:nvSpPr>
          <p:spPr bwMode="auto">
            <a:xfrm>
              <a:off x="807" y="3984"/>
              <a:ext cx="423"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Years</a:t>
              </a:r>
            </a:p>
          </p:txBody>
        </p:sp>
        <p:sp>
          <p:nvSpPr>
            <p:cNvPr id="27" name="Text Box 19">
              <a:extLst>
                <a:ext uri="{FF2B5EF4-FFF2-40B4-BE49-F238E27FC236}">
                  <a16:creationId xmlns:a16="http://schemas.microsoft.com/office/drawing/2014/main" id="{82992F8D-5E6F-DE81-CD22-60E1E18B210B}"/>
                </a:ext>
              </a:extLst>
            </p:cNvPr>
            <p:cNvSpPr txBox="1">
              <a:spLocks noChangeArrowheads="1"/>
            </p:cNvSpPr>
            <p:nvPr/>
          </p:nvSpPr>
          <p:spPr bwMode="auto">
            <a:xfrm>
              <a:off x="584" y="2521"/>
              <a:ext cx="1029"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Pressure pulses</a:t>
              </a:r>
            </a:p>
            <a:p>
              <a:r>
                <a:rPr lang="en-US"/>
                <a:t>Incident on TS</a:t>
              </a:r>
            </a:p>
          </p:txBody>
        </p:sp>
      </p:grpSp>
      <p:sp>
        <p:nvSpPr>
          <p:cNvPr id="28" name="TextBox 27">
            <a:extLst>
              <a:ext uri="{FF2B5EF4-FFF2-40B4-BE49-F238E27FC236}">
                <a16:creationId xmlns:a16="http://schemas.microsoft.com/office/drawing/2014/main" id="{7E7F64FF-2B7F-5F00-37E2-1ECAF3C7AC7B}"/>
              </a:ext>
            </a:extLst>
          </p:cNvPr>
          <p:cNvSpPr txBox="1"/>
          <p:nvPr/>
        </p:nvSpPr>
        <p:spPr>
          <a:xfrm>
            <a:off x="3026923" y="164673"/>
            <a:ext cx="2954399" cy="461665"/>
          </a:xfrm>
          <a:prstGeom prst="rect">
            <a:avLst/>
          </a:prstGeom>
          <a:noFill/>
        </p:spPr>
        <p:txBody>
          <a:bodyPr wrap="none" rtlCol="0">
            <a:spAutoFit/>
          </a:bodyPr>
          <a:lstStyle/>
          <a:p>
            <a:r>
              <a:rPr lang="en-US" sz="2400" b="1" i="1" dirty="0"/>
              <a:t>THE DYNAMICAL HTS:</a:t>
            </a:r>
          </a:p>
        </p:txBody>
      </p:sp>
    </p:spTree>
    <p:extLst>
      <p:ext uri="{BB962C8B-B14F-4D97-AF65-F5344CB8AC3E}">
        <p14:creationId xmlns:p14="http://schemas.microsoft.com/office/powerpoint/2010/main" val="176747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048000" y="-25400"/>
            <a:ext cx="6096000" cy="1143000"/>
          </a:xfrm>
        </p:spPr>
        <p:txBody>
          <a:bodyPr/>
          <a:lstStyle/>
          <a:p>
            <a:pPr eaLnBrk="1" hangingPunct="1"/>
            <a:r>
              <a:rPr lang="en-US" sz="4000" i="1" dirty="0">
                <a:latin typeface="Trebuchet MS" pitchFamily="34" charset="0"/>
              </a:rPr>
              <a:t>Summary of </a:t>
            </a:r>
            <a:r>
              <a:rPr lang="en-US" sz="4000" i="1" dirty="0" err="1">
                <a:latin typeface="Trebuchet MS" pitchFamily="34" charset="0"/>
              </a:rPr>
              <a:t>HTS</a:t>
            </a:r>
            <a:r>
              <a:rPr lang="en-US" sz="4000" i="1" dirty="0">
                <a:latin typeface="Trebuchet MS" pitchFamily="34" charset="0"/>
              </a:rPr>
              <a:t> response</a:t>
            </a:r>
          </a:p>
        </p:txBody>
      </p:sp>
      <p:sp>
        <p:nvSpPr>
          <p:cNvPr id="68611" name="Rectangle 3"/>
          <p:cNvSpPr>
            <a:spLocks noGrp="1" noChangeArrowheads="1"/>
          </p:cNvSpPr>
          <p:nvPr>
            <p:ph type="body" idx="1"/>
          </p:nvPr>
        </p:nvSpPr>
        <p:spPr>
          <a:xfrm>
            <a:off x="355600" y="914400"/>
            <a:ext cx="11607800" cy="4114800"/>
          </a:xfrm>
        </p:spPr>
        <p:txBody>
          <a:bodyPr>
            <a:noAutofit/>
          </a:bodyPr>
          <a:lstStyle/>
          <a:p>
            <a:pPr eaLnBrk="1" hangingPunct="1">
              <a:lnSpc>
                <a:spcPct val="90000"/>
              </a:lnSpc>
              <a:buFont typeface="Wingdings" pitchFamily="2" charset="2"/>
              <a:buChar char="Ø"/>
            </a:pPr>
            <a:r>
              <a:rPr lang="en-US" sz="2400" dirty="0"/>
              <a:t>Highly dynamical response of </a:t>
            </a:r>
            <a:r>
              <a:rPr lang="en-US" sz="2400" dirty="0" err="1"/>
              <a:t>HTS</a:t>
            </a:r>
            <a:r>
              <a:rPr lang="en-US" sz="2400" dirty="0"/>
              <a:t> to realistic interplanetary disturbances based on V2 observations (3D, time-dep model with neutral H). </a:t>
            </a:r>
            <a:r>
              <a:rPr lang="en-US" sz="2400" dirty="0" err="1"/>
              <a:t>HTS</a:t>
            </a:r>
            <a:r>
              <a:rPr lang="en-US" sz="2400" dirty="0"/>
              <a:t> response very non-Markovian.</a:t>
            </a:r>
          </a:p>
          <a:p>
            <a:pPr eaLnBrk="1" hangingPunct="1">
              <a:lnSpc>
                <a:spcPct val="90000"/>
              </a:lnSpc>
              <a:buFont typeface="Wingdings" pitchFamily="2" charset="2"/>
              <a:buChar char="Ø"/>
            </a:pPr>
            <a:endParaRPr lang="en-US" sz="2400" dirty="0"/>
          </a:p>
          <a:p>
            <a:pPr eaLnBrk="1" hangingPunct="1">
              <a:lnSpc>
                <a:spcPct val="90000"/>
              </a:lnSpc>
              <a:buFont typeface="Wingdings" pitchFamily="2" charset="2"/>
              <a:buChar char="Ø"/>
            </a:pPr>
            <a:r>
              <a:rPr lang="en-US" sz="2400" dirty="0" err="1"/>
              <a:t>HTS</a:t>
            </a:r>
            <a:r>
              <a:rPr lang="en-US" sz="2400" dirty="0"/>
              <a:t> geometry nominally quasi-perp but highly variable </a:t>
            </a:r>
            <a:r>
              <a:rPr lang="en-US" sz="2400" dirty="0">
                <a:sym typeface="Wingdings" pitchFamily="2" charset="2"/>
              </a:rPr>
              <a:t> TSP events – inward shock speed for </a:t>
            </a:r>
            <a:r>
              <a:rPr lang="en-US" sz="2400" dirty="0" err="1">
                <a:sym typeface="Wingdings" pitchFamily="2" charset="2"/>
              </a:rPr>
              <a:t>V2</a:t>
            </a:r>
            <a:r>
              <a:rPr lang="en-US" sz="2400" dirty="0">
                <a:sym typeface="Wingdings" pitchFamily="2" charset="2"/>
              </a:rPr>
              <a:t> estimated to be ~55 km/s and TSP events present from ~ 2 years prior to crossing.</a:t>
            </a:r>
            <a:endParaRPr lang="en-US" sz="2400" dirty="0"/>
          </a:p>
          <a:p>
            <a:pPr eaLnBrk="1" hangingPunct="1">
              <a:lnSpc>
                <a:spcPct val="90000"/>
              </a:lnSpc>
              <a:buFont typeface="Wingdings" pitchFamily="2" charset="2"/>
              <a:buChar char="Ø"/>
            </a:pPr>
            <a:endParaRPr lang="en-US" sz="2400" dirty="0"/>
          </a:p>
          <a:p>
            <a:pPr eaLnBrk="1" hangingPunct="1">
              <a:lnSpc>
                <a:spcPct val="90000"/>
              </a:lnSpc>
              <a:buFont typeface="Wingdings" pitchFamily="2" charset="2"/>
              <a:buChar char="Ø"/>
            </a:pPr>
            <a:r>
              <a:rPr lang="en-US" sz="2400" dirty="0"/>
              <a:t>Characterized by a highly disturbed inner heliosheath, dominated by ~10 major disturbances. Interesting correlations with energetic electrons observed by V1 and V2.</a:t>
            </a:r>
          </a:p>
          <a:p>
            <a:pPr eaLnBrk="1" hangingPunct="1">
              <a:lnSpc>
                <a:spcPct val="90000"/>
              </a:lnSpc>
              <a:buFont typeface="Wingdings" pitchFamily="2" charset="2"/>
              <a:buChar char="Ø"/>
            </a:pPr>
            <a:endParaRPr lang="en-US" sz="2400" dirty="0"/>
          </a:p>
          <a:p>
            <a:pPr eaLnBrk="1" hangingPunct="1">
              <a:lnSpc>
                <a:spcPct val="90000"/>
              </a:lnSpc>
              <a:buFont typeface="Wingdings" pitchFamily="2" charset="2"/>
              <a:buChar char="Ø"/>
            </a:pPr>
            <a:r>
              <a:rPr lang="en-US" sz="2400" dirty="0"/>
              <a:t>NH SWAP plasma observations will identify multiplicity of structures and role of PUIs will be exceptionally interesting and </a:t>
            </a:r>
            <a:r>
              <a:rPr lang="en-US" sz="2400" dirty="0" err="1"/>
              <a:t>PEPSSI</a:t>
            </a:r>
            <a:r>
              <a:rPr lang="en-US" sz="2400" dirty="0"/>
              <a:t> critical to assess </a:t>
            </a:r>
            <a:r>
              <a:rPr lang="en-US" sz="2400" dirty="0" err="1"/>
              <a:t>TSPs</a:t>
            </a:r>
            <a:r>
              <a:rPr lang="en-US" sz="2400" dirty="0"/>
              <a:t>/</a:t>
            </a:r>
          </a:p>
          <a:p>
            <a:pPr eaLnBrk="1" hangingPunct="1">
              <a:lnSpc>
                <a:spcPct val="90000"/>
              </a:lnSpc>
              <a:buFont typeface="Wingdings" pitchFamily="2" charset="2"/>
              <a:buChar char="Ø"/>
            </a:pPr>
            <a:endParaRPr lang="en-US" sz="2400" dirty="0"/>
          </a:p>
          <a:p>
            <a:pPr eaLnBrk="1" hangingPunct="1">
              <a:lnSpc>
                <a:spcPct val="90000"/>
              </a:lnSpc>
              <a:buFont typeface="Wingdings" pitchFamily="2" charset="2"/>
              <a:buChar char="Ø"/>
            </a:pPr>
            <a:r>
              <a:rPr lang="en-US" sz="2400" b="1" dirty="0"/>
              <a:t>URGENTLY NEEDED</a:t>
            </a:r>
            <a:r>
              <a:rPr lang="en-US" sz="2400" dirty="0"/>
              <a:t>: Simulations corresponding to </a:t>
            </a:r>
            <a:r>
              <a:rPr lang="en-US" sz="2400" dirty="0" err="1"/>
              <a:t>Washimi</a:t>
            </a:r>
            <a:r>
              <a:rPr lang="en-US" sz="2400" dirty="0"/>
              <a:t> et al 2007, 2011</a:t>
            </a:r>
          </a:p>
        </p:txBody>
      </p:sp>
    </p:spTree>
    <p:extLst>
      <p:ext uri="{BB962C8B-B14F-4D97-AF65-F5344CB8AC3E}">
        <p14:creationId xmlns:p14="http://schemas.microsoft.com/office/powerpoint/2010/main" val="386250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1D8A40-2E7C-5E93-8C0E-F23854A95EDC}"/>
              </a:ext>
            </a:extLst>
          </p:cNvPr>
          <p:cNvSpPr txBox="1"/>
          <p:nvPr/>
        </p:nvSpPr>
        <p:spPr>
          <a:xfrm>
            <a:off x="2853798" y="0"/>
            <a:ext cx="6484404" cy="646331"/>
          </a:xfrm>
          <a:prstGeom prst="rect">
            <a:avLst/>
          </a:prstGeom>
          <a:noFill/>
        </p:spPr>
        <p:txBody>
          <a:bodyPr wrap="none" rtlCol="0">
            <a:spAutoFit/>
          </a:bodyPr>
          <a:lstStyle/>
          <a:p>
            <a:r>
              <a:rPr lang="en-US" sz="3600" b="1" i="1" dirty="0"/>
              <a:t>Overview of basic </a:t>
            </a:r>
            <a:r>
              <a:rPr lang="en-US" sz="3600" b="1" i="1" dirty="0" err="1"/>
              <a:t>HTS</a:t>
            </a:r>
            <a:r>
              <a:rPr lang="en-US" sz="3600" b="1" i="1" dirty="0"/>
              <a:t> Scale sizes</a:t>
            </a:r>
          </a:p>
        </p:txBody>
      </p:sp>
      <p:sp>
        <p:nvSpPr>
          <p:cNvPr id="3" name="TextBox 2">
            <a:extLst>
              <a:ext uri="{FF2B5EF4-FFF2-40B4-BE49-F238E27FC236}">
                <a16:creationId xmlns:a16="http://schemas.microsoft.com/office/drawing/2014/main" id="{411B604F-095D-AA09-0541-F609C24AD420}"/>
              </a:ext>
            </a:extLst>
          </p:cNvPr>
          <p:cNvSpPr txBox="1"/>
          <p:nvPr/>
        </p:nvSpPr>
        <p:spPr>
          <a:xfrm>
            <a:off x="294643" y="642035"/>
            <a:ext cx="6484404" cy="1938992"/>
          </a:xfrm>
          <a:prstGeom prst="rect">
            <a:avLst/>
          </a:prstGeom>
          <a:noFill/>
        </p:spPr>
        <p:txBody>
          <a:bodyPr wrap="square" rtlCol="0">
            <a:spAutoFit/>
          </a:bodyPr>
          <a:lstStyle/>
          <a:p>
            <a:r>
              <a:rPr lang="en-US" sz="2400" dirty="0"/>
              <a:t>Essentially two scales:</a:t>
            </a:r>
          </a:p>
          <a:p>
            <a:pPr marL="342900" indent="-342900">
              <a:buFont typeface="Wingdings" pitchFamily="2" charset="2"/>
              <a:buChar char="Ø"/>
            </a:pPr>
            <a:r>
              <a:rPr lang="en-US" sz="2400" dirty="0" err="1">
                <a:solidFill>
                  <a:srgbClr val="7030A0"/>
                </a:solidFill>
              </a:rPr>
              <a:t>HTS</a:t>
            </a:r>
            <a:r>
              <a:rPr lang="en-US" sz="2400" dirty="0">
                <a:solidFill>
                  <a:srgbClr val="7030A0"/>
                </a:solidFill>
              </a:rPr>
              <a:t> precursor scale corresponding to </a:t>
            </a:r>
            <a:r>
              <a:rPr lang="en-US" sz="2400" dirty="0" err="1">
                <a:solidFill>
                  <a:srgbClr val="7030A0"/>
                </a:solidFill>
              </a:rPr>
              <a:t>ACR</a:t>
            </a:r>
            <a:r>
              <a:rPr lang="en-US" sz="2400" dirty="0">
                <a:solidFill>
                  <a:srgbClr val="7030A0"/>
                </a:solidFill>
              </a:rPr>
              <a:t> diffusion scale length </a:t>
            </a:r>
            <a:r>
              <a:rPr lang="en-US" sz="2400" dirty="0" err="1">
                <a:solidFill>
                  <a:srgbClr val="7030A0"/>
                </a:solidFill>
              </a:rPr>
              <a:t>L_diff</a:t>
            </a:r>
            <a:r>
              <a:rPr lang="en-US" sz="2400" dirty="0">
                <a:solidFill>
                  <a:srgbClr val="7030A0"/>
                </a:solidFill>
              </a:rPr>
              <a:t> ~ K/U</a:t>
            </a:r>
          </a:p>
          <a:p>
            <a:pPr marL="342900" indent="-342900">
              <a:buFont typeface="Wingdings" pitchFamily="2" charset="2"/>
              <a:buChar char="Ø"/>
            </a:pPr>
            <a:r>
              <a:rPr lang="en-US" sz="2400" dirty="0" err="1"/>
              <a:t>Subshock</a:t>
            </a:r>
            <a:r>
              <a:rPr lang="en-US" sz="2400" dirty="0"/>
              <a:t> scale corresponding to PUI scales with superimposed smaller scale structure</a:t>
            </a:r>
          </a:p>
        </p:txBody>
      </p:sp>
      <p:pic>
        <p:nvPicPr>
          <p:cNvPr id="5" name="Picture 4">
            <a:extLst>
              <a:ext uri="{FF2B5EF4-FFF2-40B4-BE49-F238E27FC236}">
                <a16:creationId xmlns:a16="http://schemas.microsoft.com/office/drawing/2014/main" id="{1B00BB57-0A3F-8366-9AD6-0CA978AA810E}"/>
              </a:ext>
            </a:extLst>
          </p:cNvPr>
          <p:cNvPicPr>
            <a:picLocks noChangeAspect="1"/>
          </p:cNvPicPr>
          <p:nvPr/>
        </p:nvPicPr>
        <p:blipFill>
          <a:blip r:embed="rId2"/>
          <a:stretch>
            <a:fillRect/>
          </a:stretch>
        </p:blipFill>
        <p:spPr>
          <a:xfrm>
            <a:off x="2853798" y="2581027"/>
            <a:ext cx="3782604" cy="2298700"/>
          </a:xfrm>
          <a:prstGeom prst="rect">
            <a:avLst/>
          </a:prstGeom>
        </p:spPr>
      </p:pic>
      <p:pic>
        <p:nvPicPr>
          <p:cNvPr id="7" name="Picture 6">
            <a:extLst>
              <a:ext uri="{FF2B5EF4-FFF2-40B4-BE49-F238E27FC236}">
                <a16:creationId xmlns:a16="http://schemas.microsoft.com/office/drawing/2014/main" id="{3A5B0EC4-A265-B14C-67A2-66BC43B8F6FE}"/>
              </a:ext>
            </a:extLst>
          </p:cNvPr>
          <p:cNvPicPr>
            <a:picLocks noChangeAspect="1"/>
          </p:cNvPicPr>
          <p:nvPr/>
        </p:nvPicPr>
        <p:blipFill>
          <a:blip r:embed="rId3"/>
          <a:stretch>
            <a:fillRect/>
          </a:stretch>
        </p:blipFill>
        <p:spPr>
          <a:xfrm>
            <a:off x="6973355" y="642035"/>
            <a:ext cx="4685245" cy="6215965"/>
          </a:xfrm>
          <a:prstGeom prst="rect">
            <a:avLst/>
          </a:prstGeom>
        </p:spPr>
      </p:pic>
      <p:sp>
        <p:nvSpPr>
          <p:cNvPr id="11" name="TextBox 10">
            <a:extLst>
              <a:ext uri="{FF2B5EF4-FFF2-40B4-BE49-F238E27FC236}">
                <a16:creationId xmlns:a16="http://schemas.microsoft.com/office/drawing/2014/main" id="{B6E7750C-3FDA-8CA9-C84A-791801ACEF83}"/>
              </a:ext>
            </a:extLst>
          </p:cNvPr>
          <p:cNvSpPr txBox="1"/>
          <p:nvPr/>
        </p:nvSpPr>
        <p:spPr>
          <a:xfrm>
            <a:off x="9702799" y="-50800"/>
            <a:ext cx="2413001" cy="923330"/>
          </a:xfrm>
          <a:prstGeom prst="rect">
            <a:avLst/>
          </a:prstGeom>
          <a:noFill/>
        </p:spPr>
        <p:txBody>
          <a:bodyPr wrap="square" rtlCol="0">
            <a:spAutoFit/>
          </a:bodyPr>
          <a:lstStyle/>
          <a:p>
            <a:r>
              <a:rPr lang="en-US" dirty="0" err="1"/>
              <a:t>Florinski</a:t>
            </a:r>
            <a:r>
              <a:rPr lang="en-US" dirty="0"/>
              <a:t> et al, </a:t>
            </a:r>
            <a:r>
              <a:rPr lang="en-US" dirty="0" err="1"/>
              <a:t>GRL</a:t>
            </a:r>
            <a:r>
              <a:rPr lang="en-US" dirty="0"/>
              <a:t>, </a:t>
            </a:r>
            <a:r>
              <a:rPr lang="en-US" sz="1800" dirty="0" err="1">
                <a:effectLst/>
                <a:latin typeface="AdvTT5843c571"/>
              </a:rPr>
              <a:t>doi:10.1029</a:t>
            </a:r>
            <a:r>
              <a:rPr lang="en-US" sz="1800" dirty="0">
                <a:effectLst/>
                <a:latin typeface="AdvTT5843c571"/>
              </a:rPr>
              <a:t>/</a:t>
            </a:r>
            <a:r>
              <a:rPr lang="en-US" sz="1800" dirty="0" err="1">
                <a:effectLst/>
                <a:latin typeface="AdvTT5843c571"/>
              </a:rPr>
              <a:t>2009GL038423</a:t>
            </a:r>
            <a:r>
              <a:rPr lang="en-US" sz="1800" dirty="0">
                <a:effectLst/>
                <a:latin typeface="AdvTT5843c571"/>
              </a:rPr>
              <a:t>, 2009 </a:t>
            </a:r>
            <a:endParaRPr lang="en-US" dirty="0"/>
          </a:p>
        </p:txBody>
      </p:sp>
      <p:sp>
        <p:nvSpPr>
          <p:cNvPr id="12" name="TextBox 11">
            <a:extLst>
              <a:ext uri="{FF2B5EF4-FFF2-40B4-BE49-F238E27FC236}">
                <a16:creationId xmlns:a16="http://schemas.microsoft.com/office/drawing/2014/main" id="{0E334C38-FE7F-1AE9-883A-0B04B7923E92}"/>
              </a:ext>
            </a:extLst>
          </p:cNvPr>
          <p:cNvSpPr txBox="1"/>
          <p:nvPr/>
        </p:nvSpPr>
        <p:spPr>
          <a:xfrm>
            <a:off x="3787143" y="3097253"/>
            <a:ext cx="2214517" cy="369332"/>
          </a:xfrm>
          <a:prstGeom prst="rect">
            <a:avLst/>
          </a:prstGeom>
          <a:noFill/>
        </p:spPr>
        <p:txBody>
          <a:bodyPr wrap="none" rtlCol="0">
            <a:spAutoFit/>
          </a:bodyPr>
          <a:lstStyle/>
          <a:p>
            <a:r>
              <a:rPr lang="en-US" dirty="0">
                <a:solidFill>
                  <a:srgbClr val="FF0000"/>
                </a:solidFill>
              </a:rPr>
              <a:t>Effectively diffusive …</a:t>
            </a:r>
          </a:p>
        </p:txBody>
      </p:sp>
      <p:sp>
        <p:nvSpPr>
          <p:cNvPr id="13" name="TextBox 12">
            <a:extLst>
              <a:ext uri="{FF2B5EF4-FFF2-40B4-BE49-F238E27FC236}">
                <a16:creationId xmlns:a16="http://schemas.microsoft.com/office/drawing/2014/main" id="{51CCF775-76F9-5BEC-3F89-2BC318174CFB}"/>
              </a:ext>
            </a:extLst>
          </p:cNvPr>
          <p:cNvSpPr txBox="1"/>
          <p:nvPr/>
        </p:nvSpPr>
        <p:spPr>
          <a:xfrm>
            <a:off x="165100" y="4991100"/>
            <a:ext cx="6808255" cy="1785104"/>
          </a:xfrm>
          <a:prstGeom prst="rect">
            <a:avLst/>
          </a:prstGeom>
          <a:noFill/>
        </p:spPr>
        <p:txBody>
          <a:bodyPr wrap="square" rtlCol="0">
            <a:spAutoFit/>
          </a:bodyPr>
          <a:lstStyle/>
          <a:p>
            <a:r>
              <a:rPr lang="en-US" sz="2200" dirty="0">
                <a:solidFill>
                  <a:srgbClr val="FF0000"/>
                </a:solidFill>
              </a:rPr>
              <a:t>Fitted diffusion coefficient ~ 10</a:t>
            </a:r>
            <a:r>
              <a:rPr lang="en-US" sz="2200" baseline="30000" dirty="0">
                <a:solidFill>
                  <a:srgbClr val="FF0000"/>
                </a:solidFill>
              </a:rPr>
              <a:t>20</a:t>
            </a:r>
            <a:r>
              <a:rPr lang="en-US" sz="2200" dirty="0">
                <a:solidFill>
                  <a:srgbClr val="FF0000"/>
                </a:solidFill>
              </a:rPr>
              <a:t> </a:t>
            </a:r>
            <a:r>
              <a:rPr lang="en-US" sz="2200" dirty="0" err="1">
                <a:solidFill>
                  <a:srgbClr val="FF0000"/>
                </a:solidFill>
              </a:rPr>
              <a:t>cm</a:t>
            </a:r>
            <a:r>
              <a:rPr lang="en-US" sz="2200" baseline="30000" dirty="0" err="1">
                <a:solidFill>
                  <a:srgbClr val="FF0000"/>
                </a:solidFill>
              </a:rPr>
              <a:t>2</a:t>
            </a:r>
            <a:r>
              <a:rPr lang="en-US" sz="2200" dirty="0">
                <a:solidFill>
                  <a:srgbClr val="FF0000"/>
                </a:solidFill>
              </a:rPr>
              <a:t>/s for 1 – 3.5 MeV</a:t>
            </a:r>
          </a:p>
          <a:p>
            <a:r>
              <a:rPr lang="en-US" sz="2200" dirty="0">
                <a:solidFill>
                  <a:srgbClr val="FF0000"/>
                </a:solidFill>
              </a:rPr>
              <a:t>Theory </a:t>
            </a:r>
            <a:r>
              <a:rPr lang="en-US" sz="2200" dirty="0">
                <a:solidFill>
                  <a:srgbClr val="FF0000"/>
                </a:solidFill>
                <a:sym typeface="Wingdings" pitchFamily="2" charset="2"/>
              </a:rPr>
              <a:t> 4 X 10</a:t>
            </a:r>
            <a:r>
              <a:rPr lang="en-US" sz="2200" baseline="30000" dirty="0">
                <a:solidFill>
                  <a:srgbClr val="FF0000"/>
                </a:solidFill>
                <a:sym typeface="Wingdings" pitchFamily="2" charset="2"/>
              </a:rPr>
              <a:t>19</a:t>
            </a:r>
            <a:r>
              <a:rPr lang="en-US" sz="2200" dirty="0">
                <a:solidFill>
                  <a:srgbClr val="FF0000"/>
                </a:solidFill>
                <a:sym typeface="Wingdings" pitchFamily="2" charset="2"/>
              </a:rPr>
              <a:t> </a:t>
            </a:r>
            <a:r>
              <a:rPr lang="en-US" sz="2200" dirty="0" err="1">
                <a:solidFill>
                  <a:srgbClr val="FF0000"/>
                </a:solidFill>
              </a:rPr>
              <a:t>cm</a:t>
            </a:r>
            <a:r>
              <a:rPr lang="en-US" sz="2200" baseline="30000" dirty="0" err="1">
                <a:solidFill>
                  <a:srgbClr val="FF0000"/>
                </a:solidFill>
              </a:rPr>
              <a:t>2</a:t>
            </a:r>
            <a:r>
              <a:rPr lang="en-US" sz="2200" dirty="0">
                <a:solidFill>
                  <a:srgbClr val="FF0000"/>
                </a:solidFill>
              </a:rPr>
              <a:t>/s (</a:t>
            </a:r>
            <a:r>
              <a:rPr lang="en-US" sz="2200" dirty="0" err="1">
                <a:solidFill>
                  <a:srgbClr val="FF0000"/>
                </a:solidFill>
              </a:rPr>
              <a:t>Zank</a:t>
            </a:r>
            <a:r>
              <a:rPr lang="en-US" sz="2200" dirty="0">
                <a:solidFill>
                  <a:srgbClr val="FF0000"/>
                </a:solidFill>
              </a:rPr>
              <a:t> et al 2006)</a:t>
            </a:r>
          </a:p>
          <a:p>
            <a:r>
              <a:rPr lang="en-US" sz="2200" dirty="0">
                <a:solidFill>
                  <a:srgbClr val="FF0000"/>
                </a:solidFill>
              </a:rPr>
              <a:t>=&gt; precursor scale ~ 0.35 au</a:t>
            </a:r>
          </a:p>
          <a:p>
            <a:r>
              <a:rPr lang="en-US" sz="2200" dirty="0">
                <a:solidFill>
                  <a:srgbClr val="FF0000"/>
                </a:solidFill>
              </a:rPr>
              <a:t>However, for inward </a:t>
            </a:r>
            <a:r>
              <a:rPr lang="en-US" sz="2200" dirty="0" err="1">
                <a:solidFill>
                  <a:srgbClr val="FF0000"/>
                </a:solidFill>
              </a:rPr>
              <a:t>HTS</a:t>
            </a:r>
            <a:r>
              <a:rPr lang="en-US" sz="2200" dirty="0">
                <a:solidFill>
                  <a:srgbClr val="FF0000"/>
                </a:solidFill>
              </a:rPr>
              <a:t> speed ~60 km/s </a:t>
            </a:r>
            <a:r>
              <a:rPr lang="en-US" sz="2200" dirty="0">
                <a:solidFill>
                  <a:srgbClr val="FF0000"/>
                </a:solidFill>
                <a:sym typeface="Wingdings" pitchFamily="2" charset="2"/>
              </a:rPr>
              <a:t> precursor scale ~ 1.77 au</a:t>
            </a:r>
            <a:endParaRPr lang="en-US" sz="2200" dirty="0">
              <a:solidFill>
                <a:srgbClr val="FF0000"/>
              </a:solidFill>
            </a:endParaRPr>
          </a:p>
        </p:txBody>
      </p:sp>
    </p:spTree>
    <p:extLst>
      <p:ext uri="{BB962C8B-B14F-4D97-AF65-F5344CB8AC3E}">
        <p14:creationId xmlns:p14="http://schemas.microsoft.com/office/powerpoint/2010/main" val="264811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B08B1A4-3DC0-B970-B0D4-DDF38F5DA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283" y="799838"/>
            <a:ext cx="4789074" cy="430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47944D94-1262-74FC-89B9-E23BA6B2DC82}"/>
              </a:ext>
            </a:extLst>
          </p:cNvPr>
          <p:cNvSpPr txBox="1"/>
          <p:nvPr/>
        </p:nvSpPr>
        <p:spPr>
          <a:xfrm>
            <a:off x="8521700" y="5105400"/>
            <a:ext cx="2502955" cy="923330"/>
          </a:xfrm>
          <a:prstGeom prst="rect">
            <a:avLst/>
          </a:prstGeom>
          <a:noFill/>
        </p:spPr>
        <p:txBody>
          <a:bodyPr wrap="square" rtlCol="0">
            <a:spAutoFit/>
          </a:bodyPr>
          <a:lstStyle/>
          <a:p>
            <a:r>
              <a:rPr lang="en-US" sz="1800" b="1" dirty="0">
                <a:latin typeface="Trebuchet MS" pitchFamily="34" charset="0"/>
                <a:ea typeface="+mn-ea"/>
              </a:rPr>
              <a:t>The fast mode Mach number near the TS</a:t>
            </a:r>
            <a:r>
              <a:rPr lang="en-US" sz="1800" i="0" dirty="0">
                <a:latin typeface="Trebuchet MS" pitchFamily="34" charset="0"/>
                <a:ea typeface="+mn-ea"/>
              </a:rPr>
              <a:t>.</a:t>
            </a:r>
          </a:p>
          <a:p>
            <a:r>
              <a:rPr lang="en-US" dirty="0">
                <a:latin typeface="Trebuchet MS" pitchFamily="34" charset="0"/>
              </a:rPr>
              <a:t>Richardson et al 2008</a:t>
            </a:r>
            <a:endParaRPr lang="en-US" dirty="0"/>
          </a:p>
        </p:txBody>
      </p:sp>
      <p:sp>
        <p:nvSpPr>
          <p:cNvPr id="4" name="Text Box 6">
            <a:extLst>
              <a:ext uri="{FF2B5EF4-FFF2-40B4-BE49-F238E27FC236}">
                <a16:creationId xmlns:a16="http://schemas.microsoft.com/office/drawing/2014/main" id="{45E50208-66DE-9903-12C4-737C97CBF1E9}"/>
              </a:ext>
            </a:extLst>
          </p:cNvPr>
          <p:cNvSpPr txBox="1">
            <a:spLocks noChangeArrowheads="1"/>
          </p:cNvSpPr>
          <p:nvPr/>
        </p:nvSpPr>
        <p:spPr bwMode="auto">
          <a:xfrm>
            <a:off x="2415543" y="3295471"/>
            <a:ext cx="4495800" cy="1200329"/>
          </a:xfrm>
          <a:prstGeom prst="rect">
            <a:avLst/>
          </a:prstGeom>
          <a:noFill/>
          <a:ln w="9525">
            <a:noFill/>
            <a:miter lim="800000"/>
            <a:headEnd/>
            <a:tailEnd/>
          </a:ln>
          <a:effectLst/>
        </p:spPr>
        <p:txBody>
          <a:bodyPr>
            <a:spAutoFit/>
          </a:bodyPr>
          <a:lstStyle/>
          <a:p>
            <a:pPr algn="l">
              <a:defRPr/>
            </a:pPr>
            <a:r>
              <a:rPr lang="en-US" sz="2400" dirty="0">
                <a:solidFill>
                  <a:srgbClr val="FF0000"/>
                </a:solidFill>
                <a:latin typeface="Trebuchet MS" pitchFamily="34" charset="0"/>
                <a:ea typeface="+mn-ea"/>
              </a:rPr>
              <a:t>Most of the solar wind flow energy </a:t>
            </a:r>
            <a:r>
              <a:rPr lang="en-US" sz="2400" b="1" dirty="0">
                <a:solidFill>
                  <a:srgbClr val="FF0000"/>
                </a:solidFill>
                <a:latin typeface="Trebuchet MS" pitchFamily="34" charset="0"/>
                <a:ea typeface="+mn-ea"/>
              </a:rPr>
              <a:t>does not</a:t>
            </a:r>
            <a:r>
              <a:rPr lang="en-US" sz="2400" dirty="0">
                <a:solidFill>
                  <a:srgbClr val="FF0000"/>
                </a:solidFill>
                <a:latin typeface="Trebuchet MS" pitchFamily="34" charset="0"/>
                <a:ea typeface="+mn-ea"/>
              </a:rPr>
              <a:t> go into the solar wind plasma. </a:t>
            </a:r>
          </a:p>
        </p:txBody>
      </p:sp>
      <p:sp>
        <p:nvSpPr>
          <p:cNvPr id="5" name="TextBox 4">
            <a:extLst>
              <a:ext uri="{FF2B5EF4-FFF2-40B4-BE49-F238E27FC236}">
                <a16:creationId xmlns:a16="http://schemas.microsoft.com/office/drawing/2014/main" id="{610627AB-A7BB-8B65-4EFE-431B4DF56E4C}"/>
              </a:ext>
            </a:extLst>
          </p:cNvPr>
          <p:cNvSpPr txBox="1"/>
          <p:nvPr/>
        </p:nvSpPr>
        <p:spPr>
          <a:xfrm>
            <a:off x="294643" y="190238"/>
            <a:ext cx="6484404" cy="1938992"/>
          </a:xfrm>
          <a:prstGeom prst="rect">
            <a:avLst/>
          </a:prstGeom>
          <a:noFill/>
        </p:spPr>
        <p:txBody>
          <a:bodyPr wrap="square" rtlCol="0">
            <a:spAutoFit/>
          </a:bodyPr>
          <a:lstStyle/>
          <a:p>
            <a:r>
              <a:rPr lang="en-US" sz="2400" dirty="0"/>
              <a:t>Essentially two scales:</a:t>
            </a:r>
          </a:p>
          <a:p>
            <a:pPr marL="342900" indent="-342900">
              <a:buFont typeface="Wingdings" pitchFamily="2" charset="2"/>
              <a:buChar char="Ø"/>
            </a:pPr>
            <a:r>
              <a:rPr lang="en-US" sz="2400" dirty="0" err="1">
                <a:solidFill>
                  <a:srgbClr val="7030A0"/>
                </a:solidFill>
              </a:rPr>
              <a:t>HTS</a:t>
            </a:r>
            <a:r>
              <a:rPr lang="en-US" sz="2400" dirty="0">
                <a:solidFill>
                  <a:srgbClr val="7030A0"/>
                </a:solidFill>
              </a:rPr>
              <a:t> precursor scale corresponding to </a:t>
            </a:r>
            <a:r>
              <a:rPr lang="en-US" sz="2400" dirty="0" err="1">
                <a:solidFill>
                  <a:srgbClr val="7030A0"/>
                </a:solidFill>
              </a:rPr>
              <a:t>ACR</a:t>
            </a:r>
            <a:r>
              <a:rPr lang="en-US" sz="2400" dirty="0">
                <a:solidFill>
                  <a:srgbClr val="7030A0"/>
                </a:solidFill>
              </a:rPr>
              <a:t> diffusion scale length </a:t>
            </a:r>
            <a:r>
              <a:rPr lang="en-US" sz="2400" dirty="0" err="1">
                <a:solidFill>
                  <a:srgbClr val="7030A0"/>
                </a:solidFill>
              </a:rPr>
              <a:t>L_diff</a:t>
            </a:r>
            <a:r>
              <a:rPr lang="en-US" sz="2400" dirty="0">
                <a:solidFill>
                  <a:srgbClr val="7030A0"/>
                </a:solidFill>
              </a:rPr>
              <a:t> ~ K/U</a:t>
            </a:r>
          </a:p>
          <a:p>
            <a:pPr marL="342900" indent="-342900">
              <a:buFont typeface="Wingdings" pitchFamily="2" charset="2"/>
              <a:buChar char="Ø"/>
            </a:pPr>
            <a:r>
              <a:rPr lang="en-US" sz="2400" dirty="0" err="1"/>
              <a:t>Subshock</a:t>
            </a:r>
            <a:r>
              <a:rPr lang="en-US" sz="2400" dirty="0"/>
              <a:t> scale corresponding to PUI scales with superimposed smaller scale structure</a:t>
            </a:r>
          </a:p>
        </p:txBody>
      </p:sp>
    </p:spTree>
    <p:extLst>
      <p:ext uri="{BB962C8B-B14F-4D97-AF65-F5344CB8AC3E}">
        <p14:creationId xmlns:p14="http://schemas.microsoft.com/office/powerpoint/2010/main" val="427446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8" name="Group 25"/>
          <p:cNvGrpSpPr>
            <a:grpSpLocks/>
          </p:cNvGrpSpPr>
          <p:nvPr/>
        </p:nvGrpSpPr>
        <p:grpSpPr bwMode="auto">
          <a:xfrm>
            <a:off x="333375" y="673101"/>
            <a:ext cx="5537200" cy="2338387"/>
            <a:chOff x="1104" y="2400"/>
            <a:chExt cx="3488" cy="1473"/>
          </a:xfrm>
        </p:grpSpPr>
        <p:pic>
          <p:nvPicPr>
            <p:cNvPr id="103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 y="2400"/>
              <a:ext cx="3488" cy="1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66" name="Line 18"/>
            <p:cNvSpPr>
              <a:spLocks noChangeShapeType="1"/>
            </p:cNvSpPr>
            <p:nvPr/>
          </p:nvSpPr>
          <p:spPr bwMode="auto">
            <a:xfrm>
              <a:off x="1632" y="3513"/>
              <a:ext cx="2880"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sp>
          <p:nvSpPr>
            <p:cNvPr id="206868" name="Line 20"/>
            <p:cNvSpPr>
              <a:spLocks noChangeShapeType="1"/>
            </p:cNvSpPr>
            <p:nvPr/>
          </p:nvSpPr>
          <p:spPr bwMode="auto">
            <a:xfrm>
              <a:off x="1200" y="3666"/>
              <a:ext cx="3360"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sp>
          <p:nvSpPr>
            <p:cNvPr id="206869" name="Line 21"/>
            <p:cNvSpPr>
              <a:spLocks noChangeShapeType="1"/>
            </p:cNvSpPr>
            <p:nvPr/>
          </p:nvSpPr>
          <p:spPr bwMode="auto">
            <a:xfrm>
              <a:off x="1200" y="3840"/>
              <a:ext cx="3312"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sp>
          <p:nvSpPr>
            <p:cNvPr id="206870" name="Line 22"/>
            <p:cNvSpPr>
              <a:spLocks noChangeShapeType="1"/>
            </p:cNvSpPr>
            <p:nvPr/>
          </p:nvSpPr>
          <p:spPr bwMode="auto">
            <a:xfrm>
              <a:off x="3378" y="2562"/>
              <a:ext cx="1056"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sp>
          <p:nvSpPr>
            <p:cNvPr id="206871" name="Line 23"/>
            <p:cNvSpPr>
              <a:spLocks noChangeShapeType="1"/>
            </p:cNvSpPr>
            <p:nvPr/>
          </p:nvSpPr>
          <p:spPr bwMode="auto">
            <a:xfrm>
              <a:off x="1182" y="2727"/>
              <a:ext cx="3360"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sp>
          <p:nvSpPr>
            <p:cNvPr id="206872" name="Line 24"/>
            <p:cNvSpPr>
              <a:spLocks noChangeShapeType="1"/>
            </p:cNvSpPr>
            <p:nvPr/>
          </p:nvSpPr>
          <p:spPr bwMode="auto">
            <a:xfrm>
              <a:off x="1191" y="2898"/>
              <a:ext cx="576" cy="0"/>
            </a:xfrm>
            <a:prstGeom prst="line">
              <a:avLst/>
            </a:prstGeom>
            <a:noFill/>
            <a:ln w="38100">
              <a:solidFill>
                <a:srgbClr val="FF0000"/>
              </a:solidFill>
              <a:round/>
              <a:headEnd/>
              <a:tailEnd/>
            </a:ln>
            <a:effectLst/>
          </p:spPr>
          <p:txBody>
            <a:bodyPr/>
            <a:lstStyle/>
            <a:p>
              <a:pPr>
                <a:defRPr/>
              </a:pPr>
              <a:endParaRPr lang="en-US" sz="2400">
                <a:effectLst>
                  <a:outerShdw blurRad="38100" dist="38100" dir="2700000" algn="tl">
                    <a:srgbClr val="000000">
                      <a:alpha val="43137"/>
                    </a:srgbClr>
                  </a:outerShdw>
                </a:effectLst>
                <a:latin typeface="Trebuchet MS" pitchFamily="34" charset="0"/>
              </a:endParaRPr>
            </a:p>
          </p:txBody>
        </p:sp>
      </p:grpSp>
      <p:pic>
        <p:nvPicPr>
          <p:cNvPr id="1030" name="Picture 8" descr="W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956" y="71306"/>
            <a:ext cx="3830638" cy="597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4" descr="Fig_1_E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7763"/>
            <a:ext cx="5100196" cy="2550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968188" y="65528"/>
            <a:ext cx="6255623" cy="584775"/>
          </a:xfrm>
          <a:prstGeom prst="rect">
            <a:avLst/>
          </a:prstGeom>
          <a:noFill/>
        </p:spPr>
        <p:txBody>
          <a:bodyPr wrap="none" rtlCol="0">
            <a:spAutoFit/>
          </a:bodyPr>
          <a:lstStyle/>
          <a:p>
            <a:r>
              <a:rPr lang="en-US" sz="3200" b="1" i="1" dirty="0"/>
              <a:t>BASIC PHYSICS of the </a:t>
            </a:r>
            <a:r>
              <a:rPr lang="en-US" sz="3200" b="1" i="1" dirty="0" err="1"/>
              <a:t>HTS</a:t>
            </a:r>
            <a:r>
              <a:rPr lang="en-US" sz="3200" b="1" i="1" dirty="0"/>
              <a:t> </a:t>
            </a:r>
            <a:r>
              <a:rPr lang="en-US" sz="3200" b="1" i="1" dirty="0" err="1"/>
              <a:t>subshock</a:t>
            </a:r>
            <a:r>
              <a:rPr lang="en-US" sz="3200" b="1" i="1" dirty="0"/>
              <a:t>:</a:t>
            </a:r>
          </a:p>
        </p:txBody>
      </p:sp>
      <p:pic>
        <p:nvPicPr>
          <p:cNvPr id="1029" name="Picture 25" descr="p2_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292475"/>
            <a:ext cx="3830638"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3D6A6195-1BAD-BD75-A0F1-8690E5D7E7B9}"/>
              </a:ext>
            </a:extLst>
          </p:cNvPr>
          <p:cNvSpPr txBox="1"/>
          <p:nvPr/>
        </p:nvSpPr>
        <p:spPr>
          <a:xfrm>
            <a:off x="6095999" y="1472962"/>
            <a:ext cx="2006511" cy="369332"/>
          </a:xfrm>
          <a:prstGeom prst="rect">
            <a:avLst/>
          </a:prstGeom>
          <a:noFill/>
        </p:spPr>
        <p:txBody>
          <a:bodyPr wrap="none" rtlCol="0">
            <a:spAutoFit/>
          </a:bodyPr>
          <a:lstStyle/>
          <a:p>
            <a:r>
              <a:rPr lang="en-US" dirty="0" err="1"/>
              <a:t>Zank</a:t>
            </a:r>
            <a:r>
              <a:rPr lang="en-US" dirty="0"/>
              <a:t> et al </a:t>
            </a:r>
            <a:r>
              <a:rPr lang="en-US" dirty="0" err="1"/>
              <a:t>JGR</a:t>
            </a:r>
            <a:r>
              <a:rPr lang="en-US" dirty="0"/>
              <a:t> 1996</a:t>
            </a:r>
          </a:p>
        </p:txBody>
      </p:sp>
      <p:sp>
        <p:nvSpPr>
          <p:cNvPr id="4" name="TextBox 3">
            <a:extLst>
              <a:ext uri="{FF2B5EF4-FFF2-40B4-BE49-F238E27FC236}">
                <a16:creationId xmlns:a16="http://schemas.microsoft.com/office/drawing/2014/main" id="{5DE12278-CA21-55C4-CDBA-7D4F17C10898}"/>
              </a:ext>
            </a:extLst>
          </p:cNvPr>
          <p:cNvSpPr txBox="1"/>
          <p:nvPr/>
        </p:nvSpPr>
        <p:spPr>
          <a:xfrm>
            <a:off x="811000" y="6237861"/>
            <a:ext cx="3478196" cy="369332"/>
          </a:xfrm>
          <a:prstGeom prst="rect">
            <a:avLst/>
          </a:prstGeom>
          <a:noFill/>
        </p:spPr>
        <p:txBody>
          <a:bodyPr wrap="none" rtlCol="0">
            <a:spAutoFit/>
          </a:bodyPr>
          <a:lstStyle/>
          <a:p>
            <a:r>
              <a:rPr lang="en-US" dirty="0" err="1"/>
              <a:t>Zank</a:t>
            </a:r>
            <a:r>
              <a:rPr lang="en-US" dirty="0"/>
              <a:t> et al 2010, Burrows et al 2010</a:t>
            </a:r>
          </a:p>
        </p:txBody>
      </p:sp>
    </p:spTree>
    <p:extLst>
      <p:ext uri="{BB962C8B-B14F-4D97-AF65-F5344CB8AC3E}">
        <p14:creationId xmlns:p14="http://schemas.microsoft.com/office/powerpoint/2010/main" val="94804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673FF-169D-C156-65B6-C41C18695250}"/>
              </a:ext>
            </a:extLst>
          </p:cNvPr>
          <p:cNvPicPr>
            <a:picLocks noChangeAspect="1"/>
          </p:cNvPicPr>
          <p:nvPr/>
        </p:nvPicPr>
        <p:blipFill>
          <a:blip r:embed="rId2"/>
          <a:stretch>
            <a:fillRect/>
          </a:stretch>
        </p:blipFill>
        <p:spPr>
          <a:xfrm>
            <a:off x="0" y="471802"/>
            <a:ext cx="5105400" cy="6296659"/>
          </a:xfrm>
          <a:prstGeom prst="rect">
            <a:avLst/>
          </a:prstGeom>
        </p:spPr>
      </p:pic>
      <p:sp>
        <p:nvSpPr>
          <p:cNvPr id="8194" name="Rectangle 2"/>
          <p:cNvSpPr>
            <a:spLocks noGrp="1" noChangeArrowheads="1"/>
          </p:cNvSpPr>
          <p:nvPr>
            <p:ph type="title"/>
          </p:nvPr>
        </p:nvSpPr>
        <p:spPr>
          <a:xfrm>
            <a:off x="2463800" y="-142870"/>
            <a:ext cx="7264400" cy="1143000"/>
          </a:xfrm>
        </p:spPr>
        <p:txBody>
          <a:bodyPr/>
          <a:lstStyle/>
          <a:p>
            <a:pPr eaLnBrk="1" hangingPunct="1"/>
            <a:r>
              <a:rPr lang="en-US" sz="3600" i="1" dirty="0">
                <a:latin typeface="Calibri" panose="020F0502020204030204" pitchFamily="34" charset="0"/>
                <a:cs typeface="Calibri" panose="020F0502020204030204" pitchFamily="34" charset="0"/>
              </a:rPr>
              <a:t>Voyager 2 observations of the </a:t>
            </a:r>
            <a:r>
              <a:rPr lang="en-US" sz="3600" i="1" dirty="0" err="1">
                <a:latin typeface="Calibri" panose="020F0502020204030204" pitchFamily="34" charset="0"/>
                <a:cs typeface="Calibri" panose="020F0502020204030204" pitchFamily="34" charset="0"/>
              </a:rPr>
              <a:t>HTS</a:t>
            </a:r>
            <a:endParaRPr lang="en-US" sz="3600" i="1" dirty="0">
              <a:latin typeface="Calibri" panose="020F0502020204030204" pitchFamily="34" charset="0"/>
              <a:cs typeface="Calibri" panose="020F0502020204030204" pitchFamily="34" charset="0"/>
            </a:endParaRPr>
          </a:p>
        </p:txBody>
      </p:sp>
      <p:sp>
        <p:nvSpPr>
          <p:cNvPr id="8197" name="Text Box 6"/>
          <p:cNvSpPr txBox="1">
            <a:spLocks noChangeArrowheads="1"/>
          </p:cNvSpPr>
          <p:nvPr/>
        </p:nvSpPr>
        <p:spPr bwMode="auto">
          <a:xfrm>
            <a:off x="0" y="192488"/>
            <a:ext cx="23637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i="1">
                <a:solidFill>
                  <a:schemeClr val="tx1"/>
                </a:solidFill>
                <a:latin typeface="Trebuchet MS" charset="0"/>
                <a:ea typeface="ＭＳ Ｐゴシック" charset="0"/>
              </a:defRPr>
            </a:lvl1pPr>
            <a:lvl2pPr marL="742950" indent="-285750" eaLnBrk="0" hangingPunct="0">
              <a:defRPr sz="1000" i="1">
                <a:solidFill>
                  <a:schemeClr val="tx1"/>
                </a:solidFill>
                <a:latin typeface="Trebuchet MS" charset="0"/>
                <a:ea typeface="ＭＳ Ｐゴシック" charset="0"/>
              </a:defRPr>
            </a:lvl2pPr>
            <a:lvl3pPr marL="1143000" indent="-228600" eaLnBrk="0" hangingPunct="0">
              <a:defRPr sz="1000" i="1">
                <a:solidFill>
                  <a:schemeClr val="tx1"/>
                </a:solidFill>
                <a:latin typeface="Trebuchet MS" charset="0"/>
                <a:ea typeface="ＭＳ Ｐゴシック" charset="0"/>
              </a:defRPr>
            </a:lvl3pPr>
            <a:lvl4pPr marL="1600200" indent="-228600" eaLnBrk="0" hangingPunct="0">
              <a:defRPr sz="1000" i="1">
                <a:solidFill>
                  <a:schemeClr val="tx1"/>
                </a:solidFill>
                <a:latin typeface="Trebuchet MS" charset="0"/>
                <a:ea typeface="ＭＳ Ｐゴシック" charset="0"/>
              </a:defRPr>
            </a:lvl4pPr>
            <a:lvl5pPr marL="2057400" indent="-228600" eaLnBrk="0" hangingPunct="0">
              <a:defRPr sz="1000" i="1">
                <a:solidFill>
                  <a:schemeClr val="tx1"/>
                </a:solidFill>
                <a:latin typeface="Trebuchet MS" charset="0"/>
                <a:ea typeface="ＭＳ Ｐゴシック" charset="0"/>
              </a:defRPr>
            </a:lvl5pPr>
            <a:lvl6pPr marL="2514600" indent="-228600" algn="ctr" eaLnBrk="0" fontAlgn="base" hangingPunct="0">
              <a:spcBef>
                <a:spcPct val="0"/>
              </a:spcBef>
              <a:spcAft>
                <a:spcPct val="0"/>
              </a:spcAft>
              <a:defRPr sz="1000" i="1">
                <a:solidFill>
                  <a:schemeClr val="tx1"/>
                </a:solidFill>
                <a:latin typeface="Trebuchet MS" charset="0"/>
                <a:ea typeface="ＭＳ Ｐゴシック" charset="0"/>
              </a:defRPr>
            </a:lvl6pPr>
            <a:lvl7pPr marL="2971800" indent="-228600" algn="ctr" eaLnBrk="0" fontAlgn="base" hangingPunct="0">
              <a:spcBef>
                <a:spcPct val="0"/>
              </a:spcBef>
              <a:spcAft>
                <a:spcPct val="0"/>
              </a:spcAft>
              <a:defRPr sz="1000" i="1">
                <a:solidFill>
                  <a:schemeClr val="tx1"/>
                </a:solidFill>
                <a:latin typeface="Trebuchet MS" charset="0"/>
                <a:ea typeface="ＭＳ Ｐゴシック" charset="0"/>
              </a:defRPr>
            </a:lvl7pPr>
            <a:lvl8pPr marL="3429000" indent="-228600" algn="ctr" eaLnBrk="0" fontAlgn="base" hangingPunct="0">
              <a:spcBef>
                <a:spcPct val="0"/>
              </a:spcBef>
              <a:spcAft>
                <a:spcPct val="0"/>
              </a:spcAft>
              <a:defRPr sz="1000" i="1">
                <a:solidFill>
                  <a:schemeClr val="tx1"/>
                </a:solidFill>
                <a:latin typeface="Trebuchet MS" charset="0"/>
                <a:ea typeface="ＭＳ Ｐゴシック" charset="0"/>
              </a:defRPr>
            </a:lvl8pPr>
            <a:lvl9pPr marL="3886200" indent="-228600" algn="ctr" eaLnBrk="0" fontAlgn="base" hangingPunct="0">
              <a:spcBef>
                <a:spcPct val="0"/>
              </a:spcBef>
              <a:spcAft>
                <a:spcPct val="0"/>
              </a:spcAft>
              <a:defRPr sz="1000" i="1">
                <a:solidFill>
                  <a:schemeClr val="tx1"/>
                </a:solidFill>
                <a:latin typeface="Trebuchet MS" charset="0"/>
                <a:ea typeface="ＭＳ Ｐゴシック" charset="0"/>
              </a:defRPr>
            </a:lvl9pPr>
          </a:lstStyle>
          <a:p>
            <a:pPr eaLnBrk="1" hangingPunct="1"/>
            <a:r>
              <a:rPr lang="en-US" sz="2000" dirty="0" err="1"/>
              <a:t>Burlaga</a:t>
            </a:r>
            <a:r>
              <a:rPr lang="en-US" sz="2000" dirty="0"/>
              <a:t> et al. 2008</a:t>
            </a:r>
          </a:p>
        </p:txBody>
      </p:sp>
      <p:sp>
        <p:nvSpPr>
          <p:cNvPr id="475143" name="Text Box 7"/>
          <p:cNvSpPr txBox="1">
            <a:spLocks noChangeArrowheads="1"/>
          </p:cNvSpPr>
          <p:nvPr/>
        </p:nvSpPr>
        <p:spPr bwMode="auto">
          <a:xfrm>
            <a:off x="5003800" y="4689476"/>
            <a:ext cx="7112000" cy="2123658"/>
          </a:xfrm>
          <a:prstGeom prst="rect">
            <a:avLst/>
          </a:prstGeom>
          <a:noFill/>
          <a:ln w="9525">
            <a:noFill/>
            <a:miter lim="800000"/>
            <a:headEnd/>
            <a:tailEnd/>
          </a:ln>
          <a:effectLst/>
        </p:spPr>
        <p:txBody>
          <a:bodyPr wrap="square">
            <a:spAutoFit/>
          </a:bodyPr>
          <a:lstStyle>
            <a:lvl1pPr eaLnBrk="0" hangingPunct="0">
              <a:defRPr sz="1000" i="1">
                <a:solidFill>
                  <a:schemeClr val="tx1"/>
                </a:solidFill>
                <a:latin typeface="Trebuchet MS" charset="0"/>
                <a:ea typeface="ＭＳ Ｐゴシック" charset="0"/>
              </a:defRPr>
            </a:lvl1pPr>
            <a:lvl2pPr marL="742950" indent="-285750" eaLnBrk="0" hangingPunct="0">
              <a:defRPr sz="1000" i="1">
                <a:solidFill>
                  <a:schemeClr val="tx1"/>
                </a:solidFill>
                <a:latin typeface="Trebuchet MS" charset="0"/>
                <a:ea typeface="ＭＳ Ｐゴシック" charset="0"/>
              </a:defRPr>
            </a:lvl2pPr>
            <a:lvl3pPr marL="1143000" indent="-228600" eaLnBrk="0" hangingPunct="0">
              <a:defRPr sz="1000" i="1">
                <a:solidFill>
                  <a:schemeClr val="tx1"/>
                </a:solidFill>
                <a:latin typeface="Trebuchet MS" charset="0"/>
                <a:ea typeface="ＭＳ Ｐゴシック" charset="0"/>
              </a:defRPr>
            </a:lvl3pPr>
            <a:lvl4pPr marL="1600200" indent="-228600" eaLnBrk="0" hangingPunct="0">
              <a:defRPr sz="1000" i="1">
                <a:solidFill>
                  <a:schemeClr val="tx1"/>
                </a:solidFill>
                <a:latin typeface="Trebuchet MS" charset="0"/>
                <a:ea typeface="ＭＳ Ｐゴシック" charset="0"/>
              </a:defRPr>
            </a:lvl4pPr>
            <a:lvl5pPr marL="2057400" indent="-228600" eaLnBrk="0" hangingPunct="0">
              <a:defRPr sz="1000" i="1">
                <a:solidFill>
                  <a:schemeClr val="tx1"/>
                </a:solidFill>
                <a:latin typeface="Trebuchet MS" charset="0"/>
                <a:ea typeface="ＭＳ Ｐゴシック" charset="0"/>
              </a:defRPr>
            </a:lvl5pPr>
            <a:lvl6pPr marL="2514600" indent="-228600" algn="ctr" eaLnBrk="0" fontAlgn="base" hangingPunct="0">
              <a:spcBef>
                <a:spcPct val="0"/>
              </a:spcBef>
              <a:spcAft>
                <a:spcPct val="0"/>
              </a:spcAft>
              <a:defRPr sz="1000" i="1">
                <a:solidFill>
                  <a:schemeClr val="tx1"/>
                </a:solidFill>
                <a:latin typeface="Trebuchet MS" charset="0"/>
                <a:ea typeface="ＭＳ Ｐゴシック" charset="0"/>
              </a:defRPr>
            </a:lvl6pPr>
            <a:lvl7pPr marL="2971800" indent="-228600" algn="ctr" eaLnBrk="0" fontAlgn="base" hangingPunct="0">
              <a:spcBef>
                <a:spcPct val="0"/>
              </a:spcBef>
              <a:spcAft>
                <a:spcPct val="0"/>
              </a:spcAft>
              <a:defRPr sz="1000" i="1">
                <a:solidFill>
                  <a:schemeClr val="tx1"/>
                </a:solidFill>
                <a:latin typeface="Trebuchet MS" charset="0"/>
                <a:ea typeface="ＭＳ Ｐゴシック" charset="0"/>
              </a:defRPr>
            </a:lvl7pPr>
            <a:lvl8pPr marL="3429000" indent="-228600" algn="ctr" eaLnBrk="0" fontAlgn="base" hangingPunct="0">
              <a:spcBef>
                <a:spcPct val="0"/>
              </a:spcBef>
              <a:spcAft>
                <a:spcPct val="0"/>
              </a:spcAft>
              <a:defRPr sz="1000" i="1">
                <a:solidFill>
                  <a:schemeClr val="tx1"/>
                </a:solidFill>
                <a:latin typeface="Trebuchet MS" charset="0"/>
                <a:ea typeface="ＭＳ Ｐゴシック" charset="0"/>
              </a:defRPr>
            </a:lvl8pPr>
            <a:lvl9pPr marL="3886200" indent="-228600" algn="ctr" eaLnBrk="0" fontAlgn="base" hangingPunct="0">
              <a:spcBef>
                <a:spcPct val="0"/>
              </a:spcBef>
              <a:spcAft>
                <a:spcPct val="0"/>
              </a:spcAft>
              <a:defRPr sz="1000" i="1">
                <a:solidFill>
                  <a:schemeClr val="tx1"/>
                </a:solidFill>
                <a:latin typeface="Trebuchet MS" charset="0"/>
                <a:ea typeface="ＭＳ Ｐゴシック" charset="0"/>
              </a:defRPr>
            </a:lvl9pPr>
          </a:lstStyle>
          <a:p>
            <a:pPr algn="l" eaLnBrk="1" hangingPunct="1"/>
            <a:r>
              <a:rPr lang="en-US" sz="2200" b="1" dirty="0">
                <a:latin typeface="Calibri" panose="020F0502020204030204" pitchFamily="34" charset="0"/>
                <a:cs typeface="Calibri" panose="020F0502020204030204" pitchFamily="34" charset="0"/>
              </a:rPr>
              <a:t>TS-3 is a supercritical quasi-perpendicular shock.</a:t>
            </a:r>
            <a:r>
              <a:rPr lang="en-US" sz="2200" i="0" dirty="0">
                <a:latin typeface="Calibri" panose="020F0502020204030204" pitchFamily="34" charset="0"/>
                <a:cs typeface="Calibri" panose="020F0502020204030204" pitchFamily="34" charset="0"/>
              </a:rPr>
              <a:t> The magnetic field strength profile shows the classical features of a supercritical quasi-perpendicular shock: a </a:t>
            </a:r>
            <a:r>
              <a:rPr lang="ja-JP" altLang="en-US" sz="2200" i="0">
                <a:latin typeface="Calibri" panose="020F0502020204030204" pitchFamily="34" charset="0"/>
                <a:cs typeface="Calibri" panose="020F0502020204030204" pitchFamily="34" charset="0"/>
              </a:rPr>
              <a:t>“</a:t>
            </a:r>
            <a:r>
              <a:rPr lang="en-US" sz="2200" b="1" i="0" dirty="0">
                <a:latin typeface="Calibri" panose="020F0502020204030204" pitchFamily="34" charset="0"/>
                <a:cs typeface="Calibri" panose="020F0502020204030204" pitchFamily="34" charset="0"/>
              </a:rPr>
              <a:t>foot</a:t>
            </a:r>
            <a:r>
              <a:rPr lang="ja-JP" altLang="en-US" sz="2200" i="0">
                <a:latin typeface="Calibri" panose="020F0502020204030204" pitchFamily="34" charset="0"/>
                <a:cs typeface="Calibri" panose="020F0502020204030204" pitchFamily="34" charset="0"/>
              </a:rPr>
              <a:t>”</a:t>
            </a:r>
            <a:r>
              <a:rPr lang="en-US" sz="2200" i="0" dirty="0">
                <a:latin typeface="Calibri" panose="020F0502020204030204" pitchFamily="34" charset="0"/>
                <a:cs typeface="Calibri" panose="020F0502020204030204" pitchFamily="34" charset="0"/>
              </a:rPr>
              <a:t>, </a:t>
            </a:r>
            <a:r>
              <a:rPr lang="ja-JP" altLang="en-US" sz="2200" i="0">
                <a:latin typeface="Calibri" panose="020F0502020204030204" pitchFamily="34" charset="0"/>
                <a:cs typeface="Calibri" panose="020F0502020204030204" pitchFamily="34" charset="0"/>
              </a:rPr>
              <a:t>“</a:t>
            </a:r>
            <a:r>
              <a:rPr lang="en-US" sz="2200" b="1" i="0" dirty="0">
                <a:latin typeface="Calibri" panose="020F0502020204030204" pitchFamily="34" charset="0"/>
                <a:cs typeface="Calibri" panose="020F0502020204030204" pitchFamily="34" charset="0"/>
              </a:rPr>
              <a:t>ramp</a:t>
            </a:r>
            <a:r>
              <a:rPr lang="ja-JP" altLang="en-US" sz="2200" i="0">
                <a:latin typeface="Calibri" panose="020F0502020204030204" pitchFamily="34" charset="0"/>
                <a:cs typeface="Calibri" panose="020F0502020204030204" pitchFamily="34" charset="0"/>
              </a:rPr>
              <a:t>”</a:t>
            </a:r>
            <a:r>
              <a:rPr lang="en-US" sz="2200" i="0" dirty="0">
                <a:latin typeface="Calibri" panose="020F0502020204030204" pitchFamily="34" charset="0"/>
                <a:cs typeface="Calibri" panose="020F0502020204030204" pitchFamily="34" charset="0"/>
              </a:rPr>
              <a:t>, </a:t>
            </a:r>
            <a:r>
              <a:rPr lang="ja-JP" altLang="en-US" sz="2200" i="0">
                <a:latin typeface="Calibri" panose="020F0502020204030204" pitchFamily="34" charset="0"/>
                <a:cs typeface="Calibri" panose="020F0502020204030204" pitchFamily="34" charset="0"/>
              </a:rPr>
              <a:t>“</a:t>
            </a:r>
            <a:r>
              <a:rPr lang="en-US" sz="2200" b="1" i="0" dirty="0">
                <a:latin typeface="Calibri" panose="020F0502020204030204" pitchFamily="34" charset="0"/>
                <a:cs typeface="Calibri" panose="020F0502020204030204" pitchFamily="34" charset="0"/>
              </a:rPr>
              <a:t>overshoot</a:t>
            </a:r>
            <a:r>
              <a:rPr lang="ja-JP" altLang="en-US" sz="2200" i="0">
                <a:latin typeface="Calibri" panose="020F0502020204030204" pitchFamily="34" charset="0"/>
                <a:cs typeface="Calibri" panose="020F0502020204030204" pitchFamily="34" charset="0"/>
              </a:rPr>
              <a:t>”</a:t>
            </a:r>
            <a:r>
              <a:rPr lang="en-US" sz="2200" i="0" dirty="0">
                <a:latin typeface="Calibri" panose="020F0502020204030204" pitchFamily="34" charset="0"/>
                <a:cs typeface="Calibri" panose="020F0502020204030204" pitchFamily="34" charset="0"/>
              </a:rPr>
              <a:t>, </a:t>
            </a:r>
            <a:r>
              <a:rPr lang="ja-JP" altLang="en-US" sz="2200" i="0">
                <a:latin typeface="Calibri" panose="020F0502020204030204" pitchFamily="34" charset="0"/>
                <a:cs typeface="Calibri" panose="020F0502020204030204" pitchFamily="34" charset="0"/>
              </a:rPr>
              <a:t>“</a:t>
            </a:r>
            <a:r>
              <a:rPr lang="en-US" sz="2200" b="1" i="0" dirty="0">
                <a:latin typeface="Calibri" panose="020F0502020204030204" pitchFamily="34" charset="0"/>
                <a:cs typeface="Calibri" panose="020F0502020204030204" pitchFamily="34" charset="0"/>
              </a:rPr>
              <a:t>undershoot</a:t>
            </a:r>
            <a:r>
              <a:rPr lang="ja-JP" altLang="en-US" sz="2200" i="0">
                <a:latin typeface="Calibri" panose="020F0502020204030204" pitchFamily="34" charset="0"/>
                <a:cs typeface="Calibri" panose="020F0502020204030204" pitchFamily="34" charset="0"/>
              </a:rPr>
              <a:t>”</a:t>
            </a:r>
            <a:r>
              <a:rPr lang="en-US" sz="2200" i="0" dirty="0">
                <a:latin typeface="Calibri" panose="020F0502020204030204" pitchFamily="34" charset="0"/>
                <a:cs typeface="Calibri" panose="020F0502020204030204" pitchFamily="34" charset="0"/>
              </a:rPr>
              <a:t>, and smaller oscillations. (Right) The internal structure of the ramp of TS-3. </a:t>
            </a:r>
            <a:r>
              <a:rPr lang="en-US" sz="2200" b="1" i="0" dirty="0">
                <a:latin typeface="Calibri" panose="020F0502020204030204" pitchFamily="34" charset="0"/>
                <a:cs typeface="Calibri" panose="020F0502020204030204" pitchFamily="34" charset="0"/>
              </a:rPr>
              <a:t>Note oscillatory structure in the foot and ramp.</a:t>
            </a:r>
            <a:endParaRPr lang="en-US" sz="2200" b="1" i="0" dirty="0">
              <a:effectLst>
                <a:outerShdw blurRad="38100" dist="38100" dir="2700000" algn="tl">
                  <a:srgbClr val="800000"/>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27BCB6B-3901-0D3D-E3E9-F50E97E16DB2}"/>
              </a:ext>
            </a:extLst>
          </p:cNvPr>
          <p:cNvPicPr>
            <a:picLocks noChangeAspect="1"/>
          </p:cNvPicPr>
          <p:nvPr/>
        </p:nvPicPr>
        <p:blipFill>
          <a:blip r:embed="rId3"/>
          <a:stretch>
            <a:fillRect/>
          </a:stretch>
        </p:blipFill>
        <p:spPr>
          <a:xfrm>
            <a:off x="5568950" y="600076"/>
            <a:ext cx="5981700" cy="4089400"/>
          </a:xfrm>
          <a:prstGeom prst="rect">
            <a:avLst/>
          </a:prstGeom>
        </p:spPr>
      </p:pic>
    </p:spTree>
    <p:extLst>
      <p:ext uri="{BB962C8B-B14F-4D97-AF65-F5344CB8AC3E}">
        <p14:creationId xmlns:p14="http://schemas.microsoft.com/office/powerpoint/2010/main" val="268744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41763" y="106362"/>
            <a:ext cx="3454400" cy="434975"/>
          </a:xfrm>
        </p:spPr>
        <p:txBody>
          <a:bodyPr>
            <a:noAutofit/>
          </a:bodyPr>
          <a:lstStyle/>
          <a:p>
            <a:r>
              <a:rPr lang="en-US" sz="3200" b="1" i="1" dirty="0">
                <a:latin typeface="Calibri" panose="020F0502020204030204" pitchFamily="34" charset="0"/>
                <a:cs typeface="Calibri" panose="020F0502020204030204" pitchFamily="34" charset="0"/>
              </a:rPr>
              <a:t>PIC Simulations</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077"/>
            <a:ext cx="7396163" cy="3155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TextBox 3"/>
          <p:cNvSpPr txBox="1">
            <a:spLocks noChangeArrowheads="1"/>
          </p:cNvSpPr>
          <p:nvPr/>
        </p:nvSpPr>
        <p:spPr bwMode="auto">
          <a:xfrm>
            <a:off x="346868" y="5364162"/>
            <a:ext cx="1149826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i="1">
                <a:solidFill>
                  <a:schemeClr val="tx1"/>
                </a:solidFill>
                <a:latin typeface="Trebuchet MS" charset="0"/>
                <a:ea typeface="ＭＳ Ｐゴシック" charset="0"/>
              </a:defRPr>
            </a:lvl1pPr>
            <a:lvl2pPr marL="742950" indent="-285750" eaLnBrk="0" hangingPunct="0">
              <a:defRPr sz="1000" i="1">
                <a:solidFill>
                  <a:schemeClr val="tx1"/>
                </a:solidFill>
                <a:latin typeface="Trebuchet MS" charset="0"/>
                <a:ea typeface="ＭＳ Ｐゴシック" charset="0"/>
              </a:defRPr>
            </a:lvl2pPr>
            <a:lvl3pPr marL="1143000" indent="-228600" eaLnBrk="0" hangingPunct="0">
              <a:defRPr sz="1000" i="1">
                <a:solidFill>
                  <a:schemeClr val="tx1"/>
                </a:solidFill>
                <a:latin typeface="Trebuchet MS" charset="0"/>
                <a:ea typeface="ＭＳ Ｐゴシック" charset="0"/>
              </a:defRPr>
            </a:lvl3pPr>
            <a:lvl4pPr marL="1600200" indent="-228600" eaLnBrk="0" hangingPunct="0">
              <a:defRPr sz="1000" i="1">
                <a:solidFill>
                  <a:schemeClr val="tx1"/>
                </a:solidFill>
                <a:latin typeface="Trebuchet MS" charset="0"/>
                <a:ea typeface="ＭＳ Ｐゴシック" charset="0"/>
              </a:defRPr>
            </a:lvl4pPr>
            <a:lvl5pPr marL="2057400" indent="-228600" eaLnBrk="0" hangingPunct="0">
              <a:defRPr sz="1000" i="1">
                <a:solidFill>
                  <a:schemeClr val="tx1"/>
                </a:solidFill>
                <a:latin typeface="Trebuchet MS" charset="0"/>
                <a:ea typeface="ＭＳ Ｐゴシック" charset="0"/>
              </a:defRPr>
            </a:lvl5pPr>
            <a:lvl6pPr marL="2514600" indent="-228600" algn="ctr" eaLnBrk="0" fontAlgn="base" hangingPunct="0">
              <a:spcBef>
                <a:spcPct val="0"/>
              </a:spcBef>
              <a:spcAft>
                <a:spcPct val="0"/>
              </a:spcAft>
              <a:defRPr sz="1000" i="1">
                <a:solidFill>
                  <a:schemeClr val="tx1"/>
                </a:solidFill>
                <a:latin typeface="Trebuchet MS" charset="0"/>
                <a:ea typeface="ＭＳ Ｐゴシック" charset="0"/>
              </a:defRPr>
            </a:lvl6pPr>
            <a:lvl7pPr marL="2971800" indent="-228600" algn="ctr" eaLnBrk="0" fontAlgn="base" hangingPunct="0">
              <a:spcBef>
                <a:spcPct val="0"/>
              </a:spcBef>
              <a:spcAft>
                <a:spcPct val="0"/>
              </a:spcAft>
              <a:defRPr sz="1000" i="1">
                <a:solidFill>
                  <a:schemeClr val="tx1"/>
                </a:solidFill>
                <a:latin typeface="Trebuchet MS" charset="0"/>
                <a:ea typeface="ＭＳ Ｐゴシック" charset="0"/>
              </a:defRPr>
            </a:lvl7pPr>
            <a:lvl8pPr marL="3429000" indent="-228600" algn="ctr" eaLnBrk="0" fontAlgn="base" hangingPunct="0">
              <a:spcBef>
                <a:spcPct val="0"/>
              </a:spcBef>
              <a:spcAft>
                <a:spcPct val="0"/>
              </a:spcAft>
              <a:defRPr sz="1000" i="1">
                <a:solidFill>
                  <a:schemeClr val="tx1"/>
                </a:solidFill>
                <a:latin typeface="Trebuchet MS" charset="0"/>
                <a:ea typeface="ＭＳ Ｐゴシック" charset="0"/>
              </a:defRPr>
            </a:lvl8pPr>
            <a:lvl9pPr marL="3886200" indent="-228600" algn="ctr" eaLnBrk="0" fontAlgn="base" hangingPunct="0">
              <a:spcBef>
                <a:spcPct val="0"/>
              </a:spcBef>
              <a:spcAft>
                <a:spcPct val="0"/>
              </a:spcAft>
              <a:defRPr sz="1000" i="1">
                <a:solidFill>
                  <a:schemeClr val="tx1"/>
                </a:solidFill>
                <a:latin typeface="Trebuchet MS" charset="0"/>
                <a:ea typeface="ＭＳ Ｐゴシック" charset="0"/>
              </a:defRPr>
            </a:lvl9pPr>
          </a:lstStyle>
          <a:p>
            <a:pPr algn="l" eaLnBrk="1" hangingPunct="1"/>
            <a:r>
              <a:rPr lang="en-US" sz="2200" i="0" dirty="0"/>
              <a:t>Magnetic field magnitude plots (left) by Oka et al., 2010 where the white curves indicate shock front position, and (right) stack plots by </a:t>
            </a:r>
            <a:r>
              <a:rPr lang="en-US" sz="2200" i="0" dirty="0" err="1"/>
              <a:t>Lembege</a:t>
            </a:r>
            <a:r>
              <a:rPr lang="en-US" sz="2200" i="0" dirty="0"/>
              <a:t> &amp; Yang 2016.</a:t>
            </a:r>
          </a:p>
          <a:p>
            <a:pPr algn="l" eaLnBrk="1" hangingPunct="1"/>
            <a:r>
              <a:rPr lang="en-US" sz="2200" i="0" dirty="0"/>
              <a:t>PUI foot ~ PUI </a:t>
            </a:r>
            <a:r>
              <a:rPr lang="en-US" sz="2200" i="0" dirty="0" err="1"/>
              <a:t>gyroradius</a:t>
            </a:r>
            <a:r>
              <a:rPr lang="en-US" sz="2200" i="0" dirty="0"/>
              <a:t>, SW proton foot ~ cold SW ion </a:t>
            </a:r>
            <a:r>
              <a:rPr lang="en-US" sz="2200" i="0" dirty="0" err="1"/>
              <a:t>gyroradius</a:t>
            </a:r>
            <a:r>
              <a:rPr lang="en-US" sz="2200" i="0" dirty="0"/>
              <a:t>, ramp scale as several election inertial lengths</a:t>
            </a:r>
          </a:p>
        </p:txBody>
      </p:sp>
      <p:pic>
        <p:nvPicPr>
          <p:cNvPr id="5" name="Picture 4">
            <a:extLst>
              <a:ext uri="{FF2B5EF4-FFF2-40B4-BE49-F238E27FC236}">
                <a16:creationId xmlns:a16="http://schemas.microsoft.com/office/drawing/2014/main" id="{7317C4DE-B0A8-522C-AD22-1018029839E0}"/>
              </a:ext>
            </a:extLst>
          </p:cNvPr>
          <p:cNvPicPr>
            <a:picLocks noChangeAspect="1"/>
          </p:cNvPicPr>
          <p:nvPr/>
        </p:nvPicPr>
        <p:blipFill>
          <a:blip r:embed="rId3"/>
          <a:stretch>
            <a:fillRect/>
          </a:stretch>
        </p:blipFill>
        <p:spPr>
          <a:xfrm>
            <a:off x="7715250" y="106362"/>
            <a:ext cx="3949700" cy="5257800"/>
          </a:xfrm>
          <a:prstGeom prst="rect">
            <a:avLst/>
          </a:prstGeom>
        </p:spPr>
      </p:pic>
    </p:spTree>
    <p:extLst>
      <p:ext uri="{BB962C8B-B14F-4D97-AF65-F5344CB8AC3E}">
        <p14:creationId xmlns:p14="http://schemas.microsoft.com/office/powerpoint/2010/main" val="28771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2956</TotalTime>
  <Words>1372</Words>
  <Application>Microsoft Macintosh PowerPoint</Application>
  <PresentationFormat>Widescreen</PresentationFormat>
  <Paragraphs>105</Paragraphs>
  <Slides>20</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AdvTT5843c571</vt:lpstr>
      <vt:lpstr>Arial</vt:lpstr>
      <vt:lpstr>Calibri</vt:lpstr>
      <vt:lpstr>Calibri Light</vt:lpstr>
      <vt:lpstr>Trebuchet MS</vt:lpstr>
      <vt:lpstr>Wingdings</vt:lpstr>
      <vt:lpstr>Office Theme</vt:lpstr>
      <vt:lpstr>Chart</vt:lpstr>
      <vt:lpstr>Physics of the Heliospheric Termination Shock and What Might be Observable by New Horizons </vt:lpstr>
      <vt:lpstr>PowerPoint Presentation</vt:lpstr>
      <vt:lpstr>PowerPoint Presentation</vt:lpstr>
      <vt:lpstr>Summary of HTS response</vt:lpstr>
      <vt:lpstr>PowerPoint Presentation</vt:lpstr>
      <vt:lpstr>PowerPoint Presentation</vt:lpstr>
      <vt:lpstr>PowerPoint Presentation</vt:lpstr>
      <vt:lpstr>Voyager 2 observations of the HTS</vt:lpstr>
      <vt:lpstr>PIC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LECP Voyager 2 observations</vt:lpstr>
      <vt:lpstr>ACR acceleration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the Heliospheric Termination Shock and What Might be Observable by New Horizons </dc:title>
  <dc:creator>Gary Zank</dc:creator>
  <cp:lastModifiedBy>Gary Zank</cp:lastModifiedBy>
  <cp:revision>63</cp:revision>
  <dcterms:created xsi:type="dcterms:W3CDTF">2024-05-13T17:23:29Z</dcterms:created>
  <dcterms:modified xsi:type="dcterms:W3CDTF">2024-05-15T18:40:22Z</dcterms:modified>
</cp:coreProperties>
</file>