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sldIdLst>
    <p:sldId id="256" r:id="rId3"/>
    <p:sldId id="268" r:id="rId4"/>
    <p:sldId id="17263" r:id="rId5"/>
    <p:sldId id="17261" r:id="rId6"/>
    <p:sldId id="291" r:id="rId7"/>
    <p:sldId id="17266" r:id="rId8"/>
    <p:sldId id="296" r:id="rId9"/>
    <p:sldId id="17257" r:id="rId10"/>
    <p:sldId id="289" r:id="rId11"/>
    <p:sldId id="17264" r:id="rId12"/>
    <p:sldId id="17265" r:id="rId13"/>
    <p:sldId id="17255" r:id="rId14"/>
    <p:sldId id="17258" r:id="rId15"/>
    <p:sldId id="292" r:id="rId16"/>
    <p:sldId id="293" r:id="rId17"/>
    <p:sldId id="17262" r:id="rId18"/>
    <p:sldId id="17267" r:id="rId19"/>
    <p:sldId id="17268"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A00"/>
    <a:srgbClr val="73FEFF"/>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p:restoredTop sz="82721"/>
  </p:normalViewPr>
  <p:slideViewPr>
    <p:cSldViewPr snapToGrid="0">
      <p:cViewPr varScale="1">
        <p:scale>
          <a:sx n="105" d="100"/>
          <a:sy n="105" d="100"/>
        </p:scale>
        <p:origin x="176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1C641-D26E-C240-AB66-5670F6D01E0F}" type="datetimeFigureOut">
              <a:rPr lang="en-US" smtClean="0"/>
              <a:t>5/15/24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9649E-F95A-2743-8FCC-29F78ABB28F2}" type="slidenum">
              <a:rPr lang="en-US" smtClean="0"/>
              <a:t>‹#›</a:t>
            </a:fld>
            <a:endParaRPr lang="en-US"/>
          </a:p>
        </p:txBody>
      </p:sp>
    </p:spTree>
    <p:extLst>
      <p:ext uri="{BB962C8B-B14F-4D97-AF65-F5344CB8AC3E}">
        <p14:creationId xmlns:p14="http://schemas.microsoft.com/office/powerpoint/2010/main" val="14147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0" dirty="0">
                <a:latin typeface="Helvetica" pitchFamily="2" charset="0"/>
              </a:rPr>
              <a:t>Fancy way of asking how dark does the sky get, how much light do we get from the Universe, which is an integral over all star formation and BH accretion over the age of the Universe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337425-711B-B844-BDEF-5BB3ECF32F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13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18</a:t>
            </a:fld>
            <a:endParaRPr lang="en-US"/>
          </a:p>
        </p:txBody>
      </p:sp>
    </p:spTree>
    <p:extLst>
      <p:ext uri="{BB962C8B-B14F-4D97-AF65-F5344CB8AC3E}">
        <p14:creationId xmlns:p14="http://schemas.microsoft.com/office/powerpoint/2010/main" val="233290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19</a:t>
            </a:fld>
            <a:endParaRPr lang="en-US"/>
          </a:p>
        </p:txBody>
      </p:sp>
    </p:spTree>
    <p:extLst>
      <p:ext uri="{BB962C8B-B14F-4D97-AF65-F5344CB8AC3E}">
        <p14:creationId xmlns:p14="http://schemas.microsoft.com/office/powerpoint/2010/main" val="381370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3</a:t>
            </a:fld>
            <a:endParaRPr lang="en-US"/>
          </a:p>
        </p:txBody>
      </p:sp>
    </p:spTree>
    <p:extLst>
      <p:ext uri="{BB962C8B-B14F-4D97-AF65-F5344CB8AC3E}">
        <p14:creationId xmlns:p14="http://schemas.microsoft.com/office/powerpoint/2010/main" val="162888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4</a:t>
            </a:fld>
            <a:endParaRPr lang="en-US"/>
          </a:p>
        </p:txBody>
      </p:sp>
    </p:spTree>
    <p:extLst>
      <p:ext uri="{BB962C8B-B14F-4D97-AF65-F5344CB8AC3E}">
        <p14:creationId xmlns:p14="http://schemas.microsoft.com/office/powerpoint/2010/main" val="113333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6</a:t>
            </a:fld>
            <a:endParaRPr lang="en-US"/>
          </a:p>
        </p:txBody>
      </p:sp>
    </p:spTree>
    <p:extLst>
      <p:ext uri="{BB962C8B-B14F-4D97-AF65-F5344CB8AC3E}">
        <p14:creationId xmlns:p14="http://schemas.microsoft.com/office/powerpoint/2010/main" val="82326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7</a:t>
            </a:fld>
            <a:endParaRPr lang="en-US"/>
          </a:p>
        </p:txBody>
      </p:sp>
    </p:spTree>
    <p:extLst>
      <p:ext uri="{BB962C8B-B14F-4D97-AF65-F5344CB8AC3E}">
        <p14:creationId xmlns:p14="http://schemas.microsoft.com/office/powerpoint/2010/main" val="125436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mean cosmic infrared background (CIB) level is more precisely measured at 350 and 550 </a:t>
            </a:r>
            <a:r>
              <a:rPr lang="en-US" dirty="0" err="1">
                <a:solidFill>
                  <a:srgbClr val="C00000"/>
                </a:solidFill>
              </a:rPr>
              <a:t>μm</a:t>
            </a:r>
            <a:r>
              <a:rPr lang="en-US" dirty="0">
                <a:solidFill>
                  <a:srgbClr val="C00000"/>
                </a:solidFill>
              </a:rPr>
              <a:t> than at 100 </a:t>
            </a:r>
            <a:r>
              <a:rPr lang="en-US" dirty="0" err="1">
                <a:solidFill>
                  <a:srgbClr val="C00000"/>
                </a:solidFill>
              </a:rPr>
              <a:t>μm</a:t>
            </a:r>
            <a:r>
              <a:rPr lang="en-US" dirty="0">
                <a:solidFill>
                  <a:srgbClr val="C00000"/>
                </a:solidFill>
              </a:rPr>
              <a:t>. This CIB level must be subtracted from all FIR fluxes to get the MW dust component.</a:t>
            </a:r>
          </a:p>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8</a:t>
            </a:fld>
            <a:endParaRPr lang="en-US"/>
          </a:p>
        </p:txBody>
      </p:sp>
    </p:spTree>
    <p:extLst>
      <p:ext uri="{BB962C8B-B14F-4D97-AF65-F5344CB8AC3E}">
        <p14:creationId xmlns:p14="http://schemas.microsoft.com/office/powerpoint/2010/main" val="331018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9</a:t>
            </a:fld>
            <a:endParaRPr lang="en-US"/>
          </a:p>
        </p:txBody>
      </p:sp>
    </p:spTree>
    <p:extLst>
      <p:ext uri="{BB962C8B-B14F-4D97-AF65-F5344CB8AC3E}">
        <p14:creationId xmlns:p14="http://schemas.microsoft.com/office/powerpoint/2010/main" val="245581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mean cosmic infrared background (CIB) level is more precisely measured at 350 and 550 </a:t>
            </a:r>
            <a:r>
              <a:rPr lang="en-US" dirty="0" err="1">
                <a:solidFill>
                  <a:srgbClr val="C00000"/>
                </a:solidFill>
              </a:rPr>
              <a:t>μm</a:t>
            </a:r>
            <a:r>
              <a:rPr lang="en-US" dirty="0">
                <a:solidFill>
                  <a:srgbClr val="C00000"/>
                </a:solidFill>
              </a:rPr>
              <a:t> than at 100 </a:t>
            </a:r>
            <a:r>
              <a:rPr lang="en-US" dirty="0" err="1">
                <a:solidFill>
                  <a:srgbClr val="C00000"/>
                </a:solidFill>
              </a:rPr>
              <a:t>μm</a:t>
            </a:r>
            <a:r>
              <a:rPr lang="en-US" dirty="0">
                <a:solidFill>
                  <a:srgbClr val="C00000"/>
                </a:solidFill>
              </a:rPr>
              <a:t>. This CIB level must be subtracted from all FIR fluxes to get the MW dust component.</a:t>
            </a:r>
          </a:p>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10</a:t>
            </a:fld>
            <a:endParaRPr lang="en-US"/>
          </a:p>
        </p:txBody>
      </p:sp>
    </p:spTree>
    <p:extLst>
      <p:ext uri="{BB962C8B-B14F-4D97-AF65-F5344CB8AC3E}">
        <p14:creationId xmlns:p14="http://schemas.microsoft.com/office/powerpoint/2010/main" val="314075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mean cosmic infrared background (CIB) level is more precisely measured at 350 and 550 </a:t>
            </a:r>
            <a:r>
              <a:rPr lang="en-US" dirty="0" err="1">
                <a:solidFill>
                  <a:srgbClr val="C00000"/>
                </a:solidFill>
              </a:rPr>
              <a:t>μm</a:t>
            </a:r>
            <a:r>
              <a:rPr lang="en-US" dirty="0">
                <a:solidFill>
                  <a:srgbClr val="C00000"/>
                </a:solidFill>
              </a:rPr>
              <a:t> than at 100 </a:t>
            </a:r>
            <a:r>
              <a:rPr lang="en-US" dirty="0" err="1">
                <a:solidFill>
                  <a:srgbClr val="C00000"/>
                </a:solidFill>
              </a:rPr>
              <a:t>μm</a:t>
            </a:r>
            <a:r>
              <a:rPr lang="en-US" dirty="0">
                <a:solidFill>
                  <a:srgbClr val="C00000"/>
                </a:solidFill>
              </a:rPr>
              <a:t>. This CIB level must be subtracted from all FIR fluxes to get the MW dust component.</a:t>
            </a:r>
          </a:p>
          <a:p>
            <a:endParaRPr lang="en-US" dirty="0"/>
          </a:p>
        </p:txBody>
      </p:sp>
      <p:sp>
        <p:nvSpPr>
          <p:cNvPr id="4" name="Slide Number Placeholder 3"/>
          <p:cNvSpPr>
            <a:spLocks noGrp="1"/>
          </p:cNvSpPr>
          <p:nvPr>
            <p:ph type="sldNum" sz="quarter" idx="5"/>
          </p:nvPr>
        </p:nvSpPr>
        <p:spPr/>
        <p:txBody>
          <a:bodyPr/>
          <a:lstStyle/>
          <a:p>
            <a:fld id="{7799649E-F95A-2743-8FCC-29F78ABB28F2}" type="slidenum">
              <a:rPr lang="en-US" smtClean="0"/>
              <a:t>11</a:t>
            </a:fld>
            <a:endParaRPr lang="en-US"/>
          </a:p>
        </p:txBody>
      </p:sp>
    </p:spTree>
    <p:extLst>
      <p:ext uri="{BB962C8B-B14F-4D97-AF65-F5344CB8AC3E}">
        <p14:creationId xmlns:p14="http://schemas.microsoft.com/office/powerpoint/2010/main" val="61611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37C9E-B8A6-9D73-B4F4-78AD2CEAC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9ED7B-0490-2042-F664-317087CAF0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EE81A1-1D8A-8EA3-2E86-4D2E0AF97895}"/>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5" name="Footer Placeholder 4">
            <a:extLst>
              <a:ext uri="{FF2B5EF4-FFF2-40B4-BE49-F238E27FC236}">
                <a16:creationId xmlns:a16="http://schemas.microsoft.com/office/drawing/2014/main" id="{9F1CBFBE-409C-4145-5FEF-3ED2415FF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B0D3C-519A-89EF-5F54-8E78B845D30B}"/>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2920623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AAA8-7947-FA17-7FB7-72A285DFC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B34633-667A-6C1C-962C-EBA9890766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75410-FDD3-B099-318D-90AA9FE1BB4C}"/>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5" name="Footer Placeholder 4">
            <a:extLst>
              <a:ext uri="{FF2B5EF4-FFF2-40B4-BE49-F238E27FC236}">
                <a16:creationId xmlns:a16="http://schemas.microsoft.com/office/drawing/2014/main" id="{A9230C0D-5950-CD8C-E5F2-6E7A46B4D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B1A51-C576-CF64-CA33-EC315186DC97}"/>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27695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92FC1E-1C7A-C674-80F7-FB856B3580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26904A-BA9E-CEED-AB96-ADAF6A93E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F42B3-840C-8DBC-8061-9E1AAA059227}"/>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5" name="Footer Placeholder 4">
            <a:extLst>
              <a:ext uri="{FF2B5EF4-FFF2-40B4-BE49-F238E27FC236}">
                <a16:creationId xmlns:a16="http://schemas.microsoft.com/office/drawing/2014/main" id="{EDD35C42-94DA-DA0B-841F-B83757FBD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17FB4-6946-3A40-7525-401579770E4C}"/>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68039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a:xfrm>
            <a:off x="0" y="6553200"/>
            <a:ext cx="1117600" cy="304800"/>
          </a:xfrm>
        </p:spPr>
        <p:txBody>
          <a:bodyPr/>
          <a:lstStyle>
            <a:lvl1pPr>
              <a:defRPr sz="1200"/>
            </a:lvl1pPr>
          </a:lstStyle>
          <a:p>
            <a:fld id="{96B2DD28-A4ED-FD48-B414-D75BDC3309C2}" type="slidenum">
              <a:rPr lang="en-US" smtClean="0"/>
              <a:t>‹#›</a:t>
            </a:fld>
            <a:endParaRPr lang="en-US"/>
          </a:p>
        </p:txBody>
      </p:sp>
    </p:spTree>
    <p:extLst>
      <p:ext uri="{BB962C8B-B14F-4D97-AF65-F5344CB8AC3E}">
        <p14:creationId xmlns:p14="http://schemas.microsoft.com/office/powerpoint/2010/main" val="734341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a:xfrm>
            <a:off x="-101600" y="6553200"/>
            <a:ext cx="1117600" cy="304800"/>
          </a:xfrm>
        </p:spPr>
        <p:txBody>
          <a:bodyPr/>
          <a:lstStyle>
            <a:lvl1pPr>
              <a:defRPr sz="1200"/>
            </a:lvl1pPr>
          </a:lstStyle>
          <a:p>
            <a:fld id="{96B2DD28-A4ED-FD48-B414-D75BDC3309C2}" type="slidenum">
              <a:rPr lang="en-US" smtClean="0"/>
              <a:t>‹#›</a:t>
            </a:fld>
            <a:endParaRPr lang="en-US"/>
          </a:p>
        </p:txBody>
      </p:sp>
    </p:spTree>
    <p:extLst>
      <p:ext uri="{BB962C8B-B14F-4D97-AF65-F5344CB8AC3E}">
        <p14:creationId xmlns:p14="http://schemas.microsoft.com/office/powerpoint/2010/main" val="185003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1184007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1858898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3587588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3597706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3233144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327399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B3CA-A9AB-C827-DD6B-F10AEBE0E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30D16-06B0-E0BF-8542-6A474E2794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13FCB-A445-6307-1A38-EF78A58934AC}"/>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5" name="Footer Placeholder 4">
            <a:extLst>
              <a:ext uri="{FF2B5EF4-FFF2-40B4-BE49-F238E27FC236}">
                <a16:creationId xmlns:a16="http://schemas.microsoft.com/office/drawing/2014/main" id="{ABDE149C-D45B-0413-E994-946681500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4862F-3FCF-BC24-EFF2-880FB7076649}"/>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2790818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1076475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3531273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152400"/>
            <a:ext cx="26162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6454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208929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152400"/>
            <a:ext cx="10363200" cy="6858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fld id="{56B52A5D-1B41-F541-94F0-9CC9DDF402B6}" type="datetimeFigureOut">
              <a:rPr lang="en-US" smtClean="0"/>
              <a:t>5/15/24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6B2DD28-A4ED-FD48-B414-D75BDC3309C2}" type="slidenum">
              <a:rPr lang="en-US" smtClean="0"/>
              <a:t>‹#›</a:t>
            </a:fld>
            <a:endParaRPr lang="en-US"/>
          </a:p>
        </p:txBody>
      </p:sp>
    </p:spTree>
    <p:extLst>
      <p:ext uri="{BB962C8B-B14F-4D97-AF65-F5344CB8AC3E}">
        <p14:creationId xmlns:p14="http://schemas.microsoft.com/office/powerpoint/2010/main" val="80667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4C84-E5B0-7D07-E9AE-50CA77F216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BCE978-C716-77F9-C17B-0A83FE68DC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ED71F-577D-87BB-C485-9743A90A8F51}"/>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5" name="Footer Placeholder 4">
            <a:extLst>
              <a:ext uri="{FF2B5EF4-FFF2-40B4-BE49-F238E27FC236}">
                <a16:creationId xmlns:a16="http://schemas.microsoft.com/office/drawing/2014/main" id="{7D35B021-4F40-8263-E3A3-42BC8F179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50EB-82E0-E8C9-3ECE-BFF167FD417E}"/>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2453417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1240-32EA-84C3-321E-5080830B2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FDB94-B84E-0FCC-920F-85EE6F73A7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8FCC71-B5DD-E0B3-CC7A-973CFE2DCF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24929-178A-7224-C211-41113E1F4F4A}"/>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6" name="Footer Placeholder 5">
            <a:extLst>
              <a:ext uri="{FF2B5EF4-FFF2-40B4-BE49-F238E27FC236}">
                <a16:creationId xmlns:a16="http://schemas.microsoft.com/office/drawing/2014/main" id="{03FB5821-C48C-2C67-7895-780DA291C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3F6A7-31E6-09BD-DDD4-676DE2986DA1}"/>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175569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6B13-8751-8D1F-41BC-1B8D4E9DC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8314C2-3048-B389-2EB1-0402EB291B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91E1EC-E6DF-4401-45D1-2A3E13EAE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D68310-6476-7A20-9345-26C566561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95B8AA-8E11-401C-1752-D631EAEB44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2C8C09-F75E-6487-E25B-AC4F4450468E}"/>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8" name="Footer Placeholder 7">
            <a:extLst>
              <a:ext uri="{FF2B5EF4-FFF2-40B4-BE49-F238E27FC236}">
                <a16:creationId xmlns:a16="http://schemas.microsoft.com/office/drawing/2014/main" id="{A4BFB2AA-1643-BC77-2AB9-4DE3EF86C1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D16815-EF1B-53A9-023A-AD5A89FEC460}"/>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290663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12CF-D110-CEF7-C814-FFB1980BB6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7C0DC-C377-E2AF-ABAF-BD19528FE3D7}"/>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4" name="Footer Placeholder 3">
            <a:extLst>
              <a:ext uri="{FF2B5EF4-FFF2-40B4-BE49-F238E27FC236}">
                <a16:creationId xmlns:a16="http://schemas.microsoft.com/office/drawing/2014/main" id="{AC23CF69-7605-F4F5-D373-934964F257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73C1FE-EB9D-CC0E-2146-EE7236B851DE}"/>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44202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10072E-AE0D-0AB9-90FD-EC420C88148B}"/>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3" name="Footer Placeholder 2">
            <a:extLst>
              <a:ext uri="{FF2B5EF4-FFF2-40B4-BE49-F238E27FC236}">
                <a16:creationId xmlns:a16="http://schemas.microsoft.com/office/drawing/2014/main" id="{D96A0FC6-B171-3218-0AB2-A5D85C3534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70D4F-C53C-1DFE-37B3-49787C731175}"/>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93647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2C3B-FCAB-933C-E3F1-0321F1CA56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A2E9C-5E69-4AE6-1D67-666753F78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27938-6FE0-E71E-D9A3-D7B72AC37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D1E10-2B7B-5B15-D1EB-5F70973F7241}"/>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6" name="Footer Placeholder 5">
            <a:extLst>
              <a:ext uri="{FF2B5EF4-FFF2-40B4-BE49-F238E27FC236}">
                <a16:creationId xmlns:a16="http://schemas.microsoft.com/office/drawing/2014/main" id="{CEA63A4F-781B-00E4-7415-E7B3A0ACD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BC551-6DFC-05B9-0610-29675BCAE5F7}"/>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122189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A9BF-561B-D799-8A06-0A73CACE5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25E394-B888-63B8-7EE5-76A74B0CBE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88B790-DB7B-CB06-EF35-F6CF237A1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0C18CC-0789-5341-4B40-86C9F0243338}"/>
              </a:ext>
            </a:extLst>
          </p:cNvPr>
          <p:cNvSpPr>
            <a:spLocks noGrp="1"/>
          </p:cNvSpPr>
          <p:nvPr>
            <p:ph type="dt" sz="half" idx="10"/>
          </p:nvPr>
        </p:nvSpPr>
        <p:spPr/>
        <p:txBody>
          <a:bodyPr/>
          <a:lstStyle/>
          <a:p>
            <a:fld id="{085CB245-349C-E74D-9239-A2900EB4FD08}" type="datetimeFigureOut">
              <a:rPr lang="en-US" smtClean="0"/>
              <a:t>5/15/24</a:t>
            </a:fld>
            <a:endParaRPr lang="en-US"/>
          </a:p>
        </p:txBody>
      </p:sp>
      <p:sp>
        <p:nvSpPr>
          <p:cNvPr id="6" name="Footer Placeholder 5">
            <a:extLst>
              <a:ext uri="{FF2B5EF4-FFF2-40B4-BE49-F238E27FC236}">
                <a16:creationId xmlns:a16="http://schemas.microsoft.com/office/drawing/2014/main" id="{E7CCCF80-1743-812F-916D-9D3CF0F6B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DF31C5-46C4-91A0-C2AD-F798458F65A7}"/>
              </a:ext>
            </a:extLst>
          </p:cNvPr>
          <p:cNvSpPr>
            <a:spLocks noGrp="1"/>
          </p:cNvSpPr>
          <p:nvPr>
            <p:ph type="sldNum" sz="quarter" idx="12"/>
          </p:nvPr>
        </p:nvSpPr>
        <p:spPr/>
        <p:txBody>
          <a:bodyPr/>
          <a:lstStyle/>
          <a:p>
            <a:fld id="{4D631A09-3845-7D41-B61A-A8EFED486459}" type="slidenum">
              <a:rPr lang="en-US" smtClean="0"/>
              <a:t>‹#›</a:t>
            </a:fld>
            <a:endParaRPr lang="en-US"/>
          </a:p>
        </p:txBody>
      </p:sp>
    </p:spTree>
    <p:extLst>
      <p:ext uri="{BB962C8B-B14F-4D97-AF65-F5344CB8AC3E}">
        <p14:creationId xmlns:p14="http://schemas.microsoft.com/office/powerpoint/2010/main" val="64292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44784-A7F7-C793-3AA5-947195C18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53C65-D8F8-1AB6-5DE1-F9663E409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DB63F-3742-91D0-6DF3-9F5BABD79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CB245-349C-E74D-9239-A2900EB4FD08}" type="datetimeFigureOut">
              <a:rPr lang="en-US" smtClean="0"/>
              <a:t>5/15/24</a:t>
            </a:fld>
            <a:endParaRPr lang="en-US"/>
          </a:p>
        </p:txBody>
      </p:sp>
      <p:sp>
        <p:nvSpPr>
          <p:cNvPr id="5" name="Footer Placeholder 4">
            <a:extLst>
              <a:ext uri="{FF2B5EF4-FFF2-40B4-BE49-F238E27FC236}">
                <a16:creationId xmlns:a16="http://schemas.microsoft.com/office/drawing/2014/main" id="{1A03B728-2E10-6F1E-EAB2-F58CD79D2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0047CD-5E4C-7550-DAC3-0E726B95E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31A09-3845-7D41-B61A-A8EFED486459}" type="slidenum">
              <a:rPr lang="en-US" smtClean="0"/>
              <a:t>‹#›</a:t>
            </a:fld>
            <a:endParaRPr lang="en-US"/>
          </a:p>
        </p:txBody>
      </p:sp>
    </p:spTree>
    <p:extLst>
      <p:ext uri="{BB962C8B-B14F-4D97-AF65-F5344CB8AC3E}">
        <p14:creationId xmlns:p14="http://schemas.microsoft.com/office/powerpoint/2010/main" val="427598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8E286B-68A5-6C4D-8189-2748DEB80AF6}"/>
              </a:ext>
            </a:extLst>
          </p:cNvPr>
          <p:cNvGrpSpPr/>
          <p:nvPr userDrawn="1"/>
        </p:nvGrpSpPr>
        <p:grpSpPr>
          <a:xfrm>
            <a:off x="0" y="-1541"/>
            <a:ext cx="12192001" cy="920183"/>
            <a:chOff x="0" y="1257605"/>
            <a:chExt cx="12192001" cy="920183"/>
          </a:xfrm>
        </p:grpSpPr>
        <p:pic>
          <p:nvPicPr>
            <p:cNvPr id="9" name="Picture 8">
              <a:extLst>
                <a:ext uri="{FF2B5EF4-FFF2-40B4-BE49-F238E27FC236}">
                  <a16:creationId xmlns:a16="http://schemas.microsoft.com/office/drawing/2014/main" id="{6FF906D0-1C19-334B-8A64-450F80D5625F}"/>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a:stretch/>
          </p:blipFill>
          <p:spPr>
            <a:xfrm>
              <a:off x="1" y="1257605"/>
              <a:ext cx="12192000" cy="901958"/>
            </a:xfrm>
            <a:prstGeom prst="rect">
              <a:avLst/>
            </a:prstGeom>
          </p:spPr>
        </p:pic>
        <p:sp>
          <p:nvSpPr>
            <p:cNvPr id="10" name="Rectangle 9">
              <a:extLst>
                <a:ext uri="{FF2B5EF4-FFF2-40B4-BE49-F238E27FC236}">
                  <a16:creationId xmlns:a16="http://schemas.microsoft.com/office/drawing/2014/main" id="{4046460B-217E-2247-A183-B7146E34D9FC}"/>
                </a:ext>
              </a:extLst>
            </p:cNvPr>
            <p:cNvSpPr/>
            <p:nvPr userDrawn="1"/>
          </p:nvSpPr>
          <p:spPr bwMode="auto">
            <a:xfrm>
              <a:off x="0" y="1261489"/>
              <a:ext cx="12192000" cy="901957"/>
            </a:xfrm>
            <a:prstGeom prst="rect">
              <a:avLst/>
            </a:prstGeom>
            <a:solidFill>
              <a:schemeClr val="bg1">
                <a:lumMod val="75000"/>
                <a:alpha val="8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pic>
          <p:nvPicPr>
            <p:cNvPr id="11" name="Picture 10">
              <a:extLst>
                <a:ext uri="{FF2B5EF4-FFF2-40B4-BE49-F238E27FC236}">
                  <a16:creationId xmlns:a16="http://schemas.microsoft.com/office/drawing/2014/main" id="{16BDFBFC-3901-FE42-8DE2-AF488801DA81}"/>
                </a:ext>
              </a:extLst>
            </p:cNvPr>
            <p:cNvPicPr>
              <a:picLocks noChangeAspect="1"/>
            </p:cNvPicPr>
            <p:nvPr userDrawn="1"/>
          </p:nvPicPr>
          <p:blipFill rotWithShape="1">
            <a:blip r:embed="rId15">
              <a:extLst>
                <a:ext uri="{28A0092B-C50C-407E-A947-70E740481C1C}">
                  <a14:useLocalDpi xmlns:a14="http://schemas.microsoft.com/office/drawing/2010/main"/>
                </a:ext>
              </a:extLst>
            </a:blip>
            <a:srcRect l="25330" r="22427"/>
            <a:stretch/>
          </p:blipFill>
          <p:spPr>
            <a:xfrm>
              <a:off x="26718" y="1271754"/>
              <a:ext cx="946673" cy="90603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8AAEFE6-FF3A-3142-8543-D9A97EDDDE72}"/>
                </a:ext>
              </a:extLst>
            </p:cNvPr>
            <p:cNvPicPr>
              <a:picLocks noChangeAspect="1"/>
            </p:cNvPicPr>
            <p:nvPr userDrawn="1"/>
          </p:nvPicPr>
          <p:blipFill>
            <a:blip r:embed="rId16"/>
            <a:stretch>
              <a:fillRect/>
            </a:stretch>
          </p:blipFill>
          <p:spPr>
            <a:xfrm>
              <a:off x="11298804" y="1305670"/>
              <a:ext cx="803026" cy="797488"/>
            </a:xfrm>
            <a:prstGeom prst="rect">
              <a:avLst/>
            </a:prstGeom>
            <a:effectLst>
              <a:outerShdw blurRad="50800" dist="38100" dir="2700000" algn="tl" rotWithShape="0">
                <a:prstClr val="black">
                  <a:alpha val="40000"/>
                </a:prstClr>
              </a:outerShdw>
            </a:effectLst>
          </p:spPr>
        </p:pic>
      </p:grpSp>
      <p:sp>
        <p:nvSpPr>
          <p:cNvPr id="1026"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96B2DD28-A4ED-FD48-B414-D75BDC3309C2}" type="slidenum">
              <a:rPr lang="en-US" smtClean="0"/>
              <a:t>‹#›</a:t>
            </a:fld>
            <a:endParaRPr lang="en-US"/>
          </a:p>
        </p:txBody>
      </p:sp>
      <p:sp>
        <p:nvSpPr>
          <p:cNvPr id="3" name="Title Placeholder 2"/>
          <p:cNvSpPr>
            <a:spLocks noGrp="1" noChangeArrowheads="1"/>
          </p:cNvSpPr>
          <p:nvPr>
            <p:ph type="title"/>
          </p:nvPr>
        </p:nvSpPr>
        <p:spPr bwMode="auto">
          <a:xfrm>
            <a:off x="812800" y="152400"/>
            <a:ext cx="103632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90512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3200">
          <a:solidFill>
            <a:schemeClr val="tx2"/>
          </a:solidFill>
          <a:latin typeface="+mj-lt"/>
          <a:ea typeface="ＭＳ Ｐゴシック" pitchFamily="-106" charset="-128"/>
          <a:cs typeface="ＭＳ Ｐゴシック" pitchFamily="-106" charset="-128"/>
        </a:defRPr>
      </a:lvl1pPr>
      <a:lvl2pPr algn="ctr" rtl="0" eaLnBrk="1" fontAlgn="base" hangingPunct="1">
        <a:spcBef>
          <a:spcPct val="0"/>
        </a:spcBef>
        <a:spcAft>
          <a:spcPct val="0"/>
        </a:spcAft>
        <a:defRPr sz="3200">
          <a:solidFill>
            <a:schemeClr val="tx2"/>
          </a:solidFill>
          <a:latin typeface="Arial" pitchFamily="-106" charset="0"/>
          <a:ea typeface="ＭＳ Ｐゴシック" pitchFamily="-106" charset="-128"/>
          <a:cs typeface="ＭＳ Ｐゴシック" pitchFamily="-106" charset="-128"/>
        </a:defRPr>
      </a:lvl2pPr>
      <a:lvl3pPr algn="ctr" rtl="0" eaLnBrk="1" fontAlgn="base" hangingPunct="1">
        <a:spcBef>
          <a:spcPct val="0"/>
        </a:spcBef>
        <a:spcAft>
          <a:spcPct val="0"/>
        </a:spcAft>
        <a:defRPr sz="3200">
          <a:solidFill>
            <a:schemeClr val="tx2"/>
          </a:solidFill>
          <a:latin typeface="Arial" pitchFamily="-106" charset="0"/>
          <a:ea typeface="ＭＳ Ｐゴシック" pitchFamily="-106" charset="-128"/>
          <a:cs typeface="ＭＳ Ｐゴシック" pitchFamily="-106" charset="-128"/>
        </a:defRPr>
      </a:lvl3pPr>
      <a:lvl4pPr algn="ctr" rtl="0" eaLnBrk="1" fontAlgn="base" hangingPunct="1">
        <a:spcBef>
          <a:spcPct val="0"/>
        </a:spcBef>
        <a:spcAft>
          <a:spcPct val="0"/>
        </a:spcAft>
        <a:defRPr sz="3200">
          <a:solidFill>
            <a:schemeClr val="tx2"/>
          </a:solidFill>
          <a:latin typeface="Arial" pitchFamily="-106" charset="0"/>
          <a:ea typeface="ＭＳ Ｐゴシック" pitchFamily="-106" charset="-128"/>
          <a:cs typeface="ＭＳ Ｐゴシック" pitchFamily="-106" charset="-128"/>
        </a:defRPr>
      </a:lvl4pPr>
      <a:lvl5pPr algn="ctr" rtl="0" eaLnBrk="1" fontAlgn="base" hangingPunct="1">
        <a:spcBef>
          <a:spcPct val="0"/>
        </a:spcBef>
        <a:spcAft>
          <a:spcPct val="0"/>
        </a:spcAft>
        <a:defRPr sz="3200">
          <a:solidFill>
            <a:schemeClr val="tx2"/>
          </a:solidFill>
          <a:latin typeface="Arial" pitchFamily="-106" charset="0"/>
          <a:ea typeface="ＭＳ Ｐゴシック" pitchFamily="-106" charset="-128"/>
          <a:cs typeface="ＭＳ Ｐゴシック" pitchFamily="-106" charset="-128"/>
        </a:defRPr>
      </a:lvl5pPr>
      <a:lvl6pPr marL="457200" algn="ctr" rtl="0" eaLnBrk="1" fontAlgn="base" hangingPunct="1">
        <a:spcBef>
          <a:spcPct val="0"/>
        </a:spcBef>
        <a:spcAft>
          <a:spcPct val="0"/>
        </a:spcAft>
        <a:defRPr sz="3200">
          <a:solidFill>
            <a:schemeClr val="tx2"/>
          </a:solidFill>
          <a:latin typeface="Arial" pitchFamily="-106" charset="0"/>
        </a:defRPr>
      </a:lvl6pPr>
      <a:lvl7pPr marL="914400" algn="ctr" rtl="0" eaLnBrk="1" fontAlgn="base" hangingPunct="1">
        <a:spcBef>
          <a:spcPct val="0"/>
        </a:spcBef>
        <a:spcAft>
          <a:spcPct val="0"/>
        </a:spcAft>
        <a:defRPr sz="3200">
          <a:solidFill>
            <a:schemeClr val="tx2"/>
          </a:solidFill>
          <a:latin typeface="Arial" pitchFamily="-106" charset="0"/>
        </a:defRPr>
      </a:lvl7pPr>
      <a:lvl8pPr marL="1371600" algn="ctr" rtl="0" eaLnBrk="1" fontAlgn="base" hangingPunct="1">
        <a:spcBef>
          <a:spcPct val="0"/>
        </a:spcBef>
        <a:spcAft>
          <a:spcPct val="0"/>
        </a:spcAft>
        <a:defRPr sz="3200">
          <a:solidFill>
            <a:schemeClr val="tx2"/>
          </a:solidFill>
          <a:latin typeface="Arial" pitchFamily="-106" charset="0"/>
        </a:defRPr>
      </a:lvl8pPr>
      <a:lvl9pPr marL="1828800" algn="ctr" rtl="0" eaLnBrk="1" fontAlgn="base" hangingPunct="1">
        <a:spcBef>
          <a:spcPct val="0"/>
        </a:spcBef>
        <a:spcAft>
          <a:spcPct val="0"/>
        </a:spcAft>
        <a:defRPr sz="3200">
          <a:solidFill>
            <a:schemeClr val="tx2"/>
          </a:solidFill>
          <a:latin typeface="Arial" pitchFamily="-106"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ＭＳ Ｐゴシック" pitchFamily="-106" charset="-128"/>
          <a:cs typeface="ＭＳ Ｐゴシック" pitchFamily="-106" charset="-128"/>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ＭＳ Ｐゴシック" pitchFamily="-106" charset="-128"/>
        </a:defRPr>
      </a:lvl2pPr>
      <a:lvl3pPr marL="1143000" indent="-228600" algn="l" rtl="0" eaLnBrk="1" fontAlgn="base" hangingPunct="1">
        <a:spcBef>
          <a:spcPct val="20000"/>
        </a:spcBef>
        <a:spcAft>
          <a:spcPct val="0"/>
        </a:spcAft>
        <a:buFont typeface="Arial" charset="0"/>
        <a:buChar char="•"/>
        <a:defRPr>
          <a:solidFill>
            <a:schemeClr val="tx1"/>
          </a:solidFill>
          <a:latin typeface="+mn-lt"/>
          <a:ea typeface="ＭＳ Ｐゴシック" pitchFamily="-106" charset="-128"/>
        </a:defRPr>
      </a:lvl3pPr>
      <a:lvl4pPr marL="1600200" indent="-228600" algn="l" rtl="0" eaLnBrk="1" fontAlgn="base" hangingPunct="1">
        <a:spcBef>
          <a:spcPct val="20000"/>
        </a:spcBef>
        <a:spcAft>
          <a:spcPct val="0"/>
        </a:spcAft>
        <a:buFont typeface="Arial" charset="0"/>
        <a:buChar char="•"/>
        <a:defRPr sz="1600">
          <a:solidFill>
            <a:schemeClr val="tx1"/>
          </a:solidFill>
          <a:latin typeface="+mn-lt"/>
          <a:ea typeface="ＭＳ Ｐゴシック" pitchFamily="-106" charset="-128"/>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har char="»"/>
        <a:defRPr>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har char="»"/>
        <a:defRPr>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har char="»"/>
        <a:defRPr>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har char="»"/>
        <a:defRPr>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195655"/>
            <a:ext cx="9631679" cy="1234178"/>
          </a:xfrm>
        </p:spPr>
        <p:txBody>
          <a:bodyPr/>
          <a:lstStyle/>
          <a:p>
            <a:r>
              <a:rPr lang="en-US" sz="3600" dirty="0">
                <a:solidFill>
                  <a:srgbClr val="37FFE5"/>
                </a:solidFill>
                <a:effectLst>
                  <a:outerShdw blurRad="50800" dist="38100" dir="2700000" algn="tl" rotWithShape="0">
                    <a:prstClr val="black">
                      <a:alpha val="88243"/>
                    </a:prstClr>
                  </a:outerShdw>
                </a:effectLst>
                <a:latin typeface="Helvetica"/>
                <a:cs typeface="Helvetica"/>
              </a:rPr>
              <a:t>New Synoptic Observations of the Cosmic Optical Background with New Horizons</a:t>
            </a:r>
          </a:p>
        </p:txBody>
      </p:sp>
      <p:sp>
        <p:nvSpPr>
          <p:cNvPr id="3" name="Subtitle 2"/>
          <p:cNvSpPr>
            <a:spLocks noGrp="1"/>
          </p:cNvSpPr>
          <p:nvPr>
            <p:ph type="subTitle" idx="1"/>
          </p:nvPr>
        </p:nvSpPr>
        <p:spPr>
          <a:xfrm>
            <a:off x="279224" y="1830658"/>
            <a:ext cx="5047013" cy="3741086"/>
          </a:xfrm>
        </p:spPr>
        <p:txBody>
          <a:bodyPr/>
          <a:lstStyle/>
          <a:p>
            <a:r>
              <a:rPr lang="en-US" dirty="0">
                <a:solidFill>
                  <a:schemeClr val="bg1">
                    <a:lumMod val="85000"/>
                  </a:schemeClr>
                </a:solidFill>
                <a:effectLst>
                  <a:outerShdw blurRad="50800" dist="38100" dir="2700000" algn="tl" rotWithShape="0">
                    <a:prstClr val="black">
                      <a:alpha val="88243"/>
                    </a:prstClr>
                  </a:outerShdw>
                </a:effectLst>
              </a:rPr>
              <a:t>Marc Postman (STScI)</a:t>
            </a:r>
          </a:p>
          <a:p>
            <a:r>
              <a:rPr lang="en-US" dirty="0">
                <a:solidFill>
                  <a:schemeClr val="bg1">
                    <a:lumMod val="85000"/>
                  </a:schemeClr>
                </a:solidFill>
                <a:effectLst>
                  <a:outerShdw blurRad="50800" dist="38100" dir="2700000" algn="tl" rotWithShape="0">
                    <a:prstClr val="black">
                      <a:alpha val="88243"/>
                    </a:prstClr>
                  </a:outerShdw>
                </a:effectLst>
              </a:rPr>
              <a:t>Tod Lauer (NOIRLab)</a:t>
            </a:r>
          </a:p>
          <a:p>
            <a:r>
              <a:rPr lang="en-US" dirty="0">
                <a:solidFill>
                  <a:schemeClr val="bg1">
                    <a:lumMod val="85000"/>
                  </a:schemeClr>
                </a:solidFill>
                <a:effectLst>
                  <a:outerShdw blurRad="50800" dist="38100" dir="2700000" algn="tl" rotWithShape="0">
                    <a:prstClr val="black">
                      <a:alpha val="88243"/>
                    </a:prstClr>
                  </a:outerShdw>
                </a:effectLst>
              </a:rPr>
              <a:t>Joel Parker (SWRI)</a:t>
            </a:r>
          </a:p>
          <a:p>
            <a:r>
              <a:rPr lang="en-US" dirty="0">
                <a:solidFill>
                  <a:schemeClr val="bg1">
                    <a:lumMod val="85000"/>
                  </a:schemeClr>
                </a:solidFill>
                <a:effectLst>
                  <a:outerShdw blurRad="50800" dist="38100" dir="2700000" algn="tl" rotWithShape="0">
                    <a:prstClr val="black">
                      <a:alpha val="88243"/>
                    </a:prstClr>
                  </a:outerShdw>
                </a:effectLst>
              </a:rPr>
              <a:t>John Spencer (SWRI)</a:t>
            </a:r>
          </a:p>
          <a:p>
            <a:r>
              <a:rPr lang="en-US" dirty="0">
                <a:solidFill>
                  <a:schemeClr val="bg1">
                    <a:lumMod val="85000"/>
                  </a:schemeClr>
                </a:solidFill>
                <a:effectLst>
                  <a:outerShdw blurRad="50800" dist="38100" dir="2700000" algn="tl" rotWithShape="0">
                    <a:prstClr val="black">
                      <a:alpha val="88243"/>
                    </a:prstClr>
                  </a:outerShdw>
                </a:effectLst>
              </a:rPr>
              <a:t>Harold Weaver (JHU-APL)</a:t>
            </a:r>
          </a:p>
          <a:p>
            <a:r>
              <a:rPr lang="en-US" dirty="0">
                <a:solidFill>
                  <a:schemeClr val="bg1">
                    <a:lumMod val="85000"/>
                  </a:schemeClr>
                </a:solidFill>
                <a:effectLst>
                  <a:outerShdw blurRad="50800" dist="38100" dir="2700000" algn="tl" rotWithShape="0">
                    <a:prstClr val="black">
                      <a:alpha val="88243"/>
                    </a:prstClr>
                  </a:outerShdw>
                </a:effectLst>
              </a:rPr>
              <a:t>Michael Shull (CU / UNC)</a:t>
            </a:r>
          </a:p>
          <a:p>
            <a:r>
              <a:rPr lang="en-US" dirty="0">
                <a:solidFill>
                  <a:schemeClr val="bg1">
                    <a:lumMod val="85000"/>
                  </a:schemeClr>
                </a:solidFill>
                <a:effectLst>
                  <a:outerShdw blurRad="50800" dist="38100" dir="2700000" algn="tl" rotWithShape="0">
                    <a:prstClr val="black">
                      <a:alpha val="88243"/>
                    </a:prstClr>
                  </a:outerShdw>
                </a:effectLst>
              </a:rPr>
              <a:t>Alan Stern (SWRI)</a:t>
            </a:r>
          </a:p>
          <a:p>
            <a:r>
              <a:rPr lang="en-US" dirty="0">
                <a:solidFill>
                  <a:schemeClr val="bg1">
                    <a:lumMod val="85000"/>
                  </a:schemeClr>
                </a:solidFill>
                <a:effectLst>
                  <a:outerShdw blurRad="50800" dist="38100" dir="2700000" algn="tl" rotWithShape="0">
                    <a:prstClr val="black">
                      <a:alpha val="88243"/>
                    </a:prstClr>
                  </a:outerShdw>
                </a:effectLst>
              </a:rPr>
              <a:t>&amp; the New Horizons Team</a:t>
            </a:r>
          </a:p>
          <a:p>
            <a:endParaRPr lang="en-US" sz="2800" dirty="0">
              <a:solidFill>
                <a:schemeClr val="bg1">
                  <a:lumMod val="85000"/>
                </a:schemeClr>
              </a:solidFill>
              <a:effectLst>
                <a:outerShdw blurRad="50800" dist="38100" dir="2700000" algn="tl" rotWithShape="0">
                  <a:prstClr val="black">
                    <a:alpha val="88243"/>
                  </a:prstClr>
                </a:outerShdw>
              </a:effectLst>
            </a:endParaRPr>
          </a:p>
        </p:txBody>
      </p:sp>
      <p:sp>
        <p:nvSpPr>
          <p:cNvPr id="4" name="TextBox 3">
            <a:extLst>
              <a:ext uri="{FF2B5EF4-FFF2-40B4-BE49-F238E27FC236}">
                <a16:creationId xmlns:a16="http://schemas.microsoft.com/office/drawing/2014/main" id="{94B97AF2-16A7-FF46-831E-8586F7D1E448}"/>
              </a:ext>
            </a:extLst>
          </p:cNvPr>
          <p:cNvSpPr txBox="1"/>
          <p:nvPr/>
        </p:nvSpPr>
        <p:spPr>
          <a:xfrm>
            <a:off x="195969" y="5739015"/>
            <a:ext cx="3040128"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outerShdw blurRad="50800" dist="38100" dir="2700000" algn="tl" rotWithShape="0">
                    <a:prstClr val="black">
                      <a:alpha val="86000"/>
                    </a:prstClr>
                  </a:outerShdw>
                </a:effectLst>
                <a:uLnTx/>
                <a:uFillTx/>
                <a:latin typeface="Arial"/>
                <a:ea typeface="+mn-ea"/>
                <a:cs typeface="+mn-cs"/>
              </a:rPr>
              <a:t>NH Science Team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FFC000"/>
                </a:solidFill>
                <a:effectLst>
                  <a:outerShdw blurRad="50800" dist="38100" dir="2700000" algn="tl" rotWithShape="0">
                    <a:prstClr val="black">
                      <a:alpha val="86000"/>
                    </a:prstClr>
                  </a:outerShdw>
                </a:effectLst>
                <a:uLnTx/>
                <a:uFillTx/>
                <a:latin typeface="Arial"/>
                <a:ea typeface="+mn-ea"/>
                <a:cs typeface="+mn-cs"/>
              </a:rPr>
              <a:t>JHU Applied Physics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C000"/>
                </a:solidFill>
                <a:effectLst>
                  <a:outerShdw blurRad="50800" dist="38100" dir="2700000" algn="tl" rotWithShape="0">
                    <a:prstClr val="black">
                      <a:alpha val="86000"/>
                    </a:prstClr>
                  </a:outerShdw>
                </a:effectLst>
                <a:latin typeface="Arial"/>
              </a:rPr>
              <a:t>May 2024</a:t>
            </a:r>
            <a:endParaRPr kumimoji="0" lang="en-US" i="0" u="none" strike="noStrike" kern="1200" cap="none" spc="0" normalizeH="0" baseline="0" noProof="0" dirty="0">
              <a:ln>
                <a:noFill/>
              </a:ln>
              <a:solidFill>
                <a:srgbClr val="FFC000"/>
              </a:solidFill>
              <a:effectLst>
                <a:outerShdw blurRad="50800" dist="38100" dir="2700000" algn="tl" rotWithShape="0">
                  <a:prstClr val="black">
                    <a:alpha val="86000"/>
                  </a:prstClr>
                </a:outerShdw>
              </a:effectLst>
              <a:uLnTx/>
              <a:uFillTx/>
              <a:latin typeface="Arial"/>
              <a:ea typeface="+mn-ea"/>
              <a:cs typeface="+mn-cs"/>
            </a:endParaRPr>
          </a:p>
        </p:txBody>
      </p:sp>
    </p:spTree>
    <p:extLst>
      <p:ext uri="{BB962C8B-B14F-4D97-AF65-F5344CB8AC3E}">
        <p14:creationId xmlns:p14="http://schemas.microsoft.com/office/powerpoint/2010/main" val="3209648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29CD-5C8C-18A5-874C-2C02B44F3579}"/>
              </a:ext>
            </a:extLst>
          </p:cNvPr>
          <p:cNvSpPr>
            <a:spLocks noGrp="1"/>
          </p:cNvSpPr>
          <p:nvPr>
            <p:ph type="title"/>
          </p:nvPr>
        </p:nvSpPr>
        <p:spPr/>
        <p:txBody>
          <a:bodyPr/>
          <a:lstStyle/>
          <a:p>
            <a:r>
              <a:rPr lang="en-US" dirty="0"/>
              <a:t>The Diffuse Galactic Light – FIR Intensity Relation</a:t>
            </a:r>
          </a:p>
        </p:txBody>
      </p:sp>
      <p:pic>
        <p:nvPicPr>
          <p:cNvPr id="14" name="Picture 13">
            <a:extLst>
              <a:ext uri="{FF2B5EF4-FFF2-40B4-BE49-F238E27FC236}">
                <a16:creationId xmlns:a16="http://schemas.microsoft.com/office/drawing/2014/main" id="{5566CA03-0A03-F1CB-DAC0-82AE36408CD4}"/>
              </a:ext>
            </a:extLst>
          </p:cNvPr>
          <p:cNvPicPr>
            <a:picLocks noChangeAspect="1"/>
          </p:cNvPicPr>
          <p:nvPr/>
        </p:nvPicPr>
        <p:blipFill rotWithShape="1">
          <a:blip r:embed="rId3"/>
          <a:srcRect l="5881" t="3125" r="2974" b="5469"/>
          <a:stretch/>
        </p:blipFill>
        <p:spPr>
          <a:xfrm>
            <a:off x="452125" y="922150"/>
            <a:ext cx="5894429" cy="5911270"/>
          </a:xfrm>
          <a:prstGeom prst="rect">
            <a:avLst/>
          </a:prstGeom>
        </p:spPr>
      </p:pic>
      <p:sp>
        <p:nvSpPr>
          <p:cNvPr id="15" name="TextBox 14">
            <a:extLst>
              <a:ext uri="{FF2B5EF4-FFF2-40B4-BE49-F238E27FC236}">
                <a16:creationId xmlns:a16="http://schemas.microsoft.com/office/drawing/2014/main" id="{C992922D-730D-0F19-D24F-B150F8DCCC50}"/>
              </a:ext>
            </a:extLst>
          </p:cNvPr>
          <p:cNvSpPr txBox="1"/>
          <p:nvPr/>
        </p:nvSpPr>
        <p:spPr>
          <a:xfrm>
            <a:off x="6623690" y="1345936"/>
            <a:ext cx="5101076" cy="369332"/>
          </a:xfrm>
          <a:prstGeom prst="rect">
            <a:avLst/>
          </a:prstGeom>
          <a:noFill/>
        </p:spPr>
        <p:txBody>
          <a:bodyPr wrap="none" rtlCol="0">
            <a:spAutoFit/>
          </a:bodyPr>
          <a:lstStyle/>
          <a:p>
            <a:r>
              <a:rPr lang="en-US" dirty="0"/>
              <a:t>DGL+ = Total Sky – IGL – ISL – SSL – SGL - Hα</a:t>
            </a:r>
          </a:p>
        </p:txBody>
      </p:sp>
      <p:sp>
        <p:nvSpPr>
          <p:cNvPr id="96" name="TextBox 95">
            <a:extLst>
              <a:ext uri="{FF2B5EF4-FFF2-40B4-BE49-F238E27FC236}">
                <a16:creationId xmlns:a16="http://schemas.microsoft.com/office/drawing/2014/main" id="{DB1F721D-93CF-3B9B-A144-7098D08CC872}"/>
              </a:ext>
            </a:extLst>
          </p:cNvPr>
          <p:cNvSpPr txBox="1"/>
          <p:nvPr/>
        </p:nvSpPr>
        <p:spPr>
          <a:xfrm>
            <a:off x="6625433" y="1735014"/>
            <a:ext cx="5312095" cy="1754326"/>
          </a:xfrm>
          <a:prstGeom prst="rect">
            <a:avLst/>
          </a:prstGeom>
          <a:noFill/>
        </p:spPr>
        <p:txBody>
          <a:bodyPr wrap="none" rtlCol="0">
            <a:spAutoFit/>
          </a:bodyPr>
          <a:lstStyle/>
          <a:p>
            <a:r>
              <a:rPr lang="en-US" dirty="0"/>
              <a:t>where</a:t>
            </a:r>
          </a:p>
          <a:p>
            <a:r>
              <a:rPr lang="en-US" dirty="0"/>
              <a:t>IGL = light from faint galaxies below detection limit</a:t>
            </a:r>
          </a:p>
          <a:p>
            <a:r>
              <a:rPr lang="en-US" dirty="0"/>
              <a:t>ISL = light from faint stars below detection limit</a:t>
            </a:r>
          </a:p>
          <a:p>
            <a:r>
              <a:rPr lang="en-US" dirty="0"/>
              <a:t>SSL = Scattered light from off axis bright stars</a:t>
            </a:r>
          </a:p>
          <a:p>
            <a:r>
              <a:rPr lang="en-US" dirty="0"/>
              <a:t>SGL = Scattered light from off axis bright galaxies</a:t>
            </a:r>
          </a:p>
          <a:p>
            <a:r>
              <a:rPr lang="en-US" dirty="0"/>
              <a:t>Hα = local emission from ISM (&lt;0.3 </a:t>
            </a:r>
            <a:r>
              <a:rPr lang="en-US" dirty="0" err="1"/>
              <a:t>nW</a:t>
            </a:r>
            <a:r>
              <a:rPr lang="en-US" dirty="0"/>
              <a:t> m</a:t>
            </a:r>
            <a:r>
              <a:rPr lang="en-US" baseline="30000" dirty="0"/>
              <a:t>-2</a:t>
            </a:r>
            <a:r>
              <a:rPr lang="en-US" dirty="0"/>
              <a:t> sr</a:t>
            </a:r>
            <a:r>
              <a:rPr lang="en-US" baseline="30000" dirty="0"/>
              <a:t>-1</a:t>
            </a:r>
            <a:r>
              <a:rPr lang="en-US" dirty="0"/>
              <a:t>)</a:t>
            </a:r>
          </a:p>
        </p:txBody>
      </p:sp>
      <p:sp>
        <p:nvSpPr>
          <p:cNvPr id="97" name="TextBox 96">
            <a:extLst>
              <a:ext uri="{FF2B5EF4-FFF2-40B4-BE49-F238E27FC236}">
                <a16:creationId xmlns:a16="http://schemas.microsoft.com/office/drawing/2014/main" id="{57182A46-30E4-90BC-9C02-4526F7CF11C8}"/>
              </a:ext>
            </a:extLst>
          </p:cNvPr>
          <p:cNvSpPr txBox="1"/>
          <p:nvPr/>
        </p:nvSpPr>
        <p:spPr>
          <a:xfrm>
            <a:off x="6919295" y="3877785"/>
            <a:ext cx="4724370" cy="646331"/>
          </a:xfrm>
          <a:prstGeom prst="rect">
            <a:avLst/>
          </a:prstGeom>
          <a:noFill/>
        </p:spPr>
        <p:txBody>
          <a:bodyPr wrap="none" rtlCol="0">
            <a:spAutoFit/>
          </a:bodyPr>
          <a:lstStyle/>
          <a:p>
            <a:r>
              <a:rPr lang="en-US" dirty="0"/>
              <a:t>Lowest scatter at 550 microns with next best</a:t>
            </a:r>
          </a:p>
          <a:p>
            <a:r>
              <a:rPr lang="en-US" dirty="0"/>
              <a:t>	trend at 350 microns.</a:t>
            </a:r>
          </a:p>
        </p:txBody>
      </p:sp>
      <p:graphicFrame>
        <p:nvGraphicFramePr>
          <p:cNvPr id="4" name="Table 3">
            <a:extLst>
              <a:ext uri="{FF2B5EF4-FFF2-40B4-BE49-F238E27FC236}">
                <a16:creationId xmlns:a16="http://schemas.microsoft.com/office/drawing/2014/main" id="{8FB25F4B-2FA3-7156-9119-BE5B56F069D3}"/>
              </a:ext>
            </a:extLst>
          </p:cNvPr>
          <p:cNvGraphicFramePr>
            <a:graphicFrameLocks noGrp="1"/>
          </p:cNvGraphicFramePr>
          <p:nvPr>
            <p:extLst>
              <p:ext uri="{D42A27DB-BD31-4B8C-83A1-F6EECF244321}">
                <p14:modId xmlns:p14="http://schemas.microsoft.com/office/powerpoint/2010/main" val="3206387022"/>
              </p:ext>
            </p:extLst>
          </p:nvPr>
        </p:nvGraphicFramePr>
        <p:xfrm>
          <a:off x="7222209" y="4703736"/>
          <a:ext cx="4076218" cy="1838770"/>
        </p:xfrm>
        <a:graphic>
          <a:graphicData uri="http://schemas.openxmlformats.org/drawingml/2006/table">
            <a:tbl>
              <a:tblPr firstRow="1" bandRow="1">
                <a:tableStyleId>{BDBED569-4797-4DF1-A0F4-6AAB3CD982D8}</a:tableStyleId>
              </a:tblPr>
              <a:tblGrid>
                <a:gridCol w="2038109">
                  <a:extLst>
                    <a:ext uri="{9D8B030D-6E8A-4147-A177-3AD203B41FA5}">
                      <a16:colId xmlns:a16="http://schemas.microsoft.com/office/drawing/2014/main" val="3661917951"/>
                    </a:ext>
                  </a:extLst>
                </a:gridCol>
                <a:gridCol w="2038109">
                  <a:extLst>
                    <a:ext uri="{9D8B030D-6E8A-4147-A177-3AD203B41FA5}">
                      <a16:colId xmlns:a16="http://schemas.microsoft.com/office/drawing/2014/main" val="3664228684"/>
                    </a:ext>
                  </a:extLst>
                </a:gridCol>
              </a:tblGrid>
              <a:tr h="367754">
                <a:tc>
                  <a:txBody>
                    <a:bodyPr/>
                    <a:lstStyle/>
                    <a:p>
                      <a:pPr algn="ctr"/>
                      <a:r>
                        <a:rPr lang="en-US" dirty="0"/>
                        <a:t>Wavelength (</a:t>
                      </a:r>
                      <a:r>
                        <a:rPr lang="en-US" dirty="0" err="1"/>
                        <a:t>μm</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algn="ctr"/>
                      <a:r>
                        <a:rPr lang="en-US" dirty="0"/>
                        <a:t>RMS Scatter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4141982042"/>
                  </a:ext>
                </a:extLst>
              </a:tr>
              <a:tr h="367754">
                <a:tc>
                  <a:txBody>
                    <a:bodyPr/>
                    <a:lstStyle/>
                    <a:p>
                      <a:pPr algn="ctr"/>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2.82 </a:t>
                      </a:r>
                      <a:r>
                        <a:rPr lang="en-US" dirty="0" err="1"/>
                        <a:t>nW</a:t>
                      </a:r>
                      <a:r>
                        <a:rPr lang="en-US" dirty="0"/>
                        <a:t> m</a:t>
                      </a:r>
                      <a:r>
                        <a:rPr lang="en-US" baseline="30000" dirty="0"/>
                        <a:t>-2</a:t>
                      </a:r>
                      <a:r>
                        <a:rPr lang="en-US" baseline="0" dirty="0"/>
                        <a:t> sr</a:t>
                      </a:r>
                      <a:r>
                        <a:rPr lang="en-US" baseline="30000"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084781"/>
                  </a:ext>
                </a:extLst>
              </a:tr>
              <a:tr h="367754">
                <a:tc>
                  <a:txBody>
                    <a:bodyPr/>
                    <a:lstStyle/>
                    <a:p>
                      <a:pPr algn="ctr"/>
                      <a:r>
                        <a:rPr lang="en-US" dirty="0"/>
                        <a:t>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1.56 </a:t>
                      </a:r>
                      <a:r>
                        <a:rPr lang="en-US" dirty="0" err="1"/>
                        <a:t>nW</a:t>
                      </a:r>
                      <a:r>
                        <a:rPr lang="en-US" dirty="0"/>
                        <a:t> m</a:t>
                      </a:r>
                      <a:r>
                        <a:rPr lang="en-US" baseline="30000" dirty="0"/>
                        <a:t>-2</a:t>
                      </a:r>
                      <a:r>
                        <a:rPr lang="en-US" baseline="0" dirty="0"/>
                        <a:t> sr</a:t>
                      </a:r>
                      <a:r>
                        <a:rPr lang="en-US" baseline="30000"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8143668"/>
                  </a:ext>
                </a:extLst>
              </a:tr>
              <a:tr h="367754">
                <a:tc>
                  <a:txBody>
                    <a:bodyPr/>
                    <a:lstStyle/>
                    <a:p>
                      <a:pPr algn="ctr"/>
                      <a:r>
                        <a:rPr lang="en-US" dirty="0">
                          <a:solidFill>
                            <a:srgbClr val="00B050"/>
                          </a:solidFill>
                        </a:rPr>
                        <a:t>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B050"/>
                          </a:solidFill>
                        </a:rPr>
                        <a:t>1.51 </a:t>
                      </a:r>
                      <a:r>
                        <a:rPr lang="en-US" dirty="0" err="1">
                          <a:solidFill>
                            <a:srgbClr val="00B050"/>
                          </a:solidFill>
                        </a:rPr>
                        <a:t>nW</a:t>
                      </a:r>
                      <a:r>
                        <a:rPr lang="en-US" dirty="0">
                          <a:solidFill>
                            <a:srgbClr val="00B050"/>
                          </a:solidFill>
                        </a:rPr>
                        <a:t> m</a:t>
                      </a:r>
                      <a:r>
                        <a:rPr lang="en-US" baseline="30000" dirty="0">
                          <a:solidFill>
                            <a:srgbClr val="00B050"/>
                          </a:solidFill>
                        </a:rPr>
                        <a:t>-2</a:t>
                      </a:r>
                      <a:r>
                        <a:rPr lang="en-US" baseline="0" dirty="0">
                          <a:solidFill>
                            <a:srgbClr val="00B050"/>
                          </a:solidFill>
                        </a:rPr>
                        <a:t> sr</a:t>
                      </a:r>
                      <a:r>
                        <a:rPr lang="en-US" baseline="30000" dirty="0">
                          <a:solidFill>
                            <a:srgbClr val="00B050"/>
                          </a:solidFill>
                        </a:rPr>
                        <a:t>-1</a:t>
                      </a:r>
                      <a:endParaRPr lang="en-US"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460464"/>
                  </a:ext>
                </a:extLst>
              </a:tr>
              <a:tr h="367754">
                <a:tc>
                  <a:txBody>
                    <a:bodyPr/>
                    <a:lstStyle/>
                    <a:p>
                      <a:pPr algn="ctr"/>
                      <a:r>
                        <a:rPr lang="en-US" dirty="0"/>
                        <a:t>849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4.01 </a:t>
                      </a:r>
                      <a:r>
                        <a:rPr lang="en-US" dirty="0" err="1"/>
                        <a:t>nW</a:t>
                      </a:r>
                      <a:r>
                        <a:rPr lang="en-US" dirty="0"/>
                        <a:t> m</a:t>
                      </a:r>
                      <a:r>
                        <a:rPr lang="en-US" baseline="30000" dirty="0"/>
                        <a:t>-2</a:t>
                      </a:r>
                      <a:r>
                        <a:rPr lang="en-US" baseline="0" dirty="0"/>
                        <a:t> sr</a:t>
                      </a:r>
                      <a:r>
                        <a:rPr lang="en-US" baseline="30000" dirty="0"/>
                        <a:t>-1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878756"/>
                  </a:ext>
                </a:extLst>
              </a:tr>
            </a:tbl>
          </a:graphicData>
        </a:graphic>
      </p:graphicFrame>
    </p:spTree>
    <p:extLst>
      <p:ext uri="{BB962C8B-B14F-4D97-AF65-F5344CB8AC3E}">
        <p14:creationId xmlns:p14="http://schemas.microsoft.com/office/powerpoint/2010/main" val="3148889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29CD-5C8C-18A5-874C-2C02B44F3579}"/>
              </a:ext>
            </a:extLst>
          </p:cNvPr>
          <p:cNvSpPr>
            <a:spLocks noGrp="1"/>
          </p:cNvSpPr>
          <p:nvPr>
            <p:ph type="title"/>
          </p:nvPr>
        </p:nvSpPr>
        <p:spPr/>
        <p:txBody>
          <a:bodyPr/>
          <a:lstStyle/>
          <a:p>
            <a:r>
              <a:rPr lang="en-US" dirty="0"/>
              <a:t>The Diffuse Galactic Light – FIR Intensity Relation</a:t>
            </a:r>
          </a:p>
        </p:txBody>
      </p:sp>
      <p:sp>
        <p:nvSpPr>
          <p:cNvPr id="15" name="TextBox 14">
            <a:extLst>
              <a:ext uri="{FF2B5EF4-FFF2-40B4-BE49-F238E27FC236}">
                <a16:creationId xmlns:a16="http://schemas.microsoft.com/office/drawing/2014/main" id="{C992922D-730D-0F19-D24F-B150F8DCCC50}"/>
              </a:ext>
            </a:extLst>
          </p:cNvPr>
          <p:cNvSpPr txBox="1"/>
          <p:nvPr/>
        </p:nvSpPr>
        <p:spPr>
          <a:xfrm>
            <a:off x="6623690" y="1345936"/>
            <a:ext cx="5101076" cy="369332"/>
          </a:xfrm>
          <a:prstGeom prst="rect">
            <a:avLst/>
          </a:prstGeom>
          <a:noFill/>
        </p:spPr>
        <p:txBody>
          <a:bodyPr wrap="none" rtlCol="0">
            <a:spAutoFit/>
          </a:bodyPr>
          <a:lstStyle/>
          <a:p>
            <a:r>
              <a:rPr lang="en-US" dirty="0"/>
              <a:t>DGL+ = Total Sky – IGL – ISL – SSL – SGL - Hα</a:t>
            </a:r>
          </a:p>
        </p:txBody>
      </p:sp>
      <p:sp>
        <p:nvSpPr>
          <p:cNvPr id="96" name="TextBox 95">
            <a:extLst>
              <a:ext uri="{FF2B5EF4-FFF2-40B4-BE49-F238E27FC236}">
                <a16:creationId xmlns:a16="http://schemas.microsoft.com/office/drawing/2014/main" id="{DB1F721D-93CF-3B9B-A144-7098D08CC872}"/>
              </a:ext>
            </a:extLst>
          </p:cNvPr>
          <p:cNvSpPr txBox="1"/>
          <p:nvPr/>
        </p:nvSpPr>
        <p:spPr>
          <a:xfrm>
            <a:off x="6625433" y="1735014"/>
            <a:ext cx="5312095" cy="1754326"/>
          </a:xfrm>
          <a:prstGeom prst="rect">
            <a:avLst/>
          </a:prstGeom>
          <a:noFill/>
        </p:spPr>
        <p:txBody>
          <a:bodyPr wrap="none" rtlCol="0">
            <a:spAutoFit/>
          </a:bodyPr>
          <a:lstStyle/>
          <a:p>
            <a:r>
              <a:rPr lang="en-US" dirty="0"/>
              <a:t>where</a:t>
            </a:r>
          </a:p>
          <a:p>
            <a:r>
              <a:rPr lang="en-US" dirty="0"/>
              <a:t>IGL = light from faint galaxies below detection limit</a:t>
            </a:r>
          </a:p>
          <a:p>
            <a:r>
              <a:rPr lang="en-US" dirty="0"/>
              <a:t>ISL = light from faint stars below detection limit</a:t>
            </a:r>
          </a:p>
          <a:p>
            <a:r>
              <a:rPr lang="en-US" dirty="0"/>
              <a:t>SSL = Scattered light from off axis bright stars</a:t>
            </a:r>
          </a:p>
          <a:p>
            <a:r>
              <a:rPr lang="en-US" dirty="0"/>
              <a:t>SGL = Scattered light from off axis bright galaxies</a:t>
            </a:r>
          </a:p>
          <a:p>
            <a:r>
              <a:rPr lang="en-US" dirty="0"/>
              <a:t>Hα = local emission from ISM (&lt;0.3 </a:t>
            </a:r>
            <a:r>
              <a:rPr lang="en-US" dirty="0" err="1"/>
              <a:t>nW</a:t>
            </a:r>
            <a:r>
              <a:rPr lang="en-US" dirty="0"/>
              <a:t> m</a:t>
            </a:r>
            <a:r>
              <a:rPr lang="en-US" baseline="30000" dirty="0"/>
              <a:t>-2</a:t>
            </a:r>
            <a:r>
              <a:rPr lang="en-US" dirty="0"/>
              <a:t> sr</a:t>
            </a:r>
            <a:r>
              <a:rPr lang="en-US" baseline="30000" dirty="0"/>
              <a:t>-1</a:t>
            </a:r>
            <a:r>
              <a:rPr lang="en-US" dirty="0"/>
              <a:t>)</a:t>
            </a:r>
          </a:p>
        </p:txBody>
      </p:sp>
      <p:pic>
        <p:nvPicPr>
          <p:cNvPr id="5" name="Picture 4">
            <a:extLst>
              <a:ext uri="{FF2B5EF4-FFF2-40B4-BE49-F238E27FC236}">
                <a16:creationId xmlns:a16="http://schemas.microsoft.com/office/drawing/2014/main" id="{22AF8ECB-1C75-6579-8CC0-A3FA3BE24F04}"/>
              </a:ext>
            </a:extLst>
          </p:cNvPr>
          <p:cNvPicPr>
            <a:picLocks noChangeAspect="1"/>
          </p:cNvPicPr>
          <p:nvPr/>
        </p:nvPicPr>
        <p:blipFill rotWithShape="1">
          <a:blip r:embed="rId3"/>
          <a:srcRect l="6535" t="13220" r="6460" b="5536"/>
          <a:stretch/>
        </p:blipFill>
        <p:spPr>
          <a:xfrm>
            <a:off x="254472" y="1133958"/>
            <a:ext cx="5966848" cy="557164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3147A1-929E-F680-77FD-52C7ECF3F1DB}"/>
                  </a:ext>
                </a:extLst>
              </p:cNvPr>
              <p:cNvSpPr txBox="1"/>
              <p:nvPr/>
            </p:nvSpPr>
            <p:spPr>
              <a:xfrm>
                <a:off x="6623690" y="3757738"/>
                <a:ext cx="5247142" cy="849143"/>
              </a:xfrm>
              <a:prstGeom prst="rect">
                <a:avLst/>
              </a:prstGeom>
              <a:noFill/>
            </p:spPr>
            <p:txBody>
              <a:bodyPr wrap="none" rtlCol="0">
                <a:spAutoFit/>
              </a:bodyPr>
              <a:lstStyle/>
              <a:p>
                <a:r>
                  <a:rPr lang="en-US" dirty="0"/>
                  <a:t>DGL+ Estimator:</a:t>
                </a:r>
              </a:p>
              <a:p>
                <a:pPr lvl="1"/>
                <a14:m>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1</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0" smtClean="0">
                            <a:latin typeface="Cambria Math" panose="02040503050406030204" pitchFamily="18" charset="0"/>
                          </a:rPr>
                          <m:t>(</m:t>
                        </m:r>
                        <m:r>
                          <m:rPr>
                            <m:sty m:val="p"/>
                          </m:rPr>
                          <a:rPr lang="en-US" b="0" i="0" smtClean="0">
                            <a:latin typeface="Cambria Math" panose="02040503050406030204" pitchFamily="18" charset="0"/>
                          </a:rPr>
                          <m:t>c</m:t>
                        </m:r>
                      </m:e>
                      <m:sub>
                        <m:r>
                          <a:rPr lang="en-US" b="0" i="0" smtClean="0">
                            <a:latin typeface="Cambria Math" panose="02040503050406030204" pitchFamily="18" charset="0"/>
                          </a:rPr>
                          <m:t>2</m:t>
                        </m:r>
                      </m:sub>
                    </m:sSub>
                    <m:r>
                      <a:rPr lang="en-US" b="0" i="0" smtClean="0">
                        <a:latin typeface="Cambria Math" panose="02040503050406030204" pitchFamily="18" charset="0"/>
                      </a:rPr>
                      <m:t> </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550</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3</m:t>
                        </m:r>
                      </m:sub>
                    </m:sSub>
                    <m:r>
                      <a:rPr lang="en-US" b="0" i="0" smtClean="0">
                        <a:latin typeface="Cambria Math" panose="02040503050406030204" pitchFamily="18" charset="0"/>
                      </a:rPr>
                      <m:t> </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e>
                    </m:d>
                    <m:r>
                      <a:rPr lang="en-US" b="0" i="0"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350</m:t>
                            </m:r>
                          </m:sub>
                        </m:sSub>
                      </m:num>
                      <m:den>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550</m:t>
                            </m:r>
                          </m:sub>
                        </m:sSub>
                      </m:den>
                    </m:f>
                    <m:r>
                      <a:rPr lang="en-US" b="0" i="0" smtClean="0">
                        <a:latin typeface="Cambria Math" panose="02040503050406030204" pitchFamily="18" charset="0"/>
                      </a:rPr>
                      <m:t>−</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350</m:t>
                                </m:r>
                              </m:sub>
                            </m:sSub>
                          </m:num>
                          <m:den>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550</m:t>
                                </m:r>
                              </m:sub>
                            </m:sSub>
                          </m:den>
                        </m:f>
                      </m:e>
                    </m:d>
                    <m:r>
                      <a:rPr lang="en-US" b="0" i="0" smtClean="0">
                        <a:latin typeface="Cambria Math" panose="02040503050406030204" pitchFamily="18" charset="0"/>
                      </a:rPr>
                      <m:t>]</m:t>
                    </m:r>
                  </m:oMath>
                </a14:m>
                <a:r>
                  <a:rPr lang="en-US" dirty="0"/>
                  <a:t>)</a:t>
                </a:r>
              </a:p>
            </p:txBody>
          </p:sp>
        </mc:Choice>
        <mc:Fallback xmlns="">
          <p:sp>
            <p:nvSpPr>
              <p:cNvPr id="7" name="TextBox 6">
                <a:extLst>
                  <a:ext uri="{FF2B5EF4-FFF2-40B4-BE49-F238E27FC236}">
                    <a16:creationId xmlns:a16="http://schemas.microsoft.com/office/drawing/2014/main" id="{333147A1-929E-F680-77FD-52C7ECF3F1DB}"/>
                  </a:ext>
                </a:extLst>
              </p:cNvPr>
              <p:cNvSpPr txBox="1">
                <a:spLocks noRot="1" noChangeAspect="1" noMove="1" noResize="1" noEditPoints="1" noAdjustHandles="1" noChangeArrowheads="1" noChangeShapeType="1" noTextEdit="1"/>
              </p:cNvSpPr>
              <p:nvPr/>
            </p:nvSpPr>
            <p:spPr>
              <a:xfrm>
                <a:off x="6623690" y="3757738"/>
                <a:ext cx="5247142" cy="849143"/>
              </a:xfrm>
              <a:prstGeom prst="rect">
                <a:avLst/>
              </a:prstGeom>
              <a:blipFill>
                <a:blip r:embed="rId4"/>
                <a:stretch>
                  <a:fillRect l="-966" t="-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A1EB8A-B538-FA40-AAD0-C23C1C7431C9}"/>
                  </a:ext>
                </a:extLst>
              </p:cNvPr>
              <p:cNvSpPr txBox="1"/>
              <p:nvPr/>
            </p:nvSpPr>
            <p:spPr>
              <a:xfrm>
                <a:off x="6819254" y="4750231"/>
                <a:ext cx="4634025" cy="1754326"/>
              </a:xfrm>
              <a:prstGeom prst="rect">
                <a:avLst/>
              </a:prstGeom>
              <a:noFill/>
            </p:spPr>
            <p:txBody>
              <a:bodyPr wrap="none" rtlCol="0">
                <a:spAutoFit/>
              </a:bodyPr>
              <a:lstStyle/>
              <a:p>
                <a:r>
                  <a:rPr lang="en-US" dirty="0"/>
                  <a:t>where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a14:m>
                <a:r>
                  <a:rPr lang="en-US" dirty="0"/>
                  <a:t> = geometric phase function and</a:t>
                </a:r>
              </a:p>
              <a:p>
                <a:r>
                  <a:rPr lang="en-US" dirty="0"/>
                  <a:t>best fit coefficients are:</a:t>
                </a:r>
              </a:p>
              <a:p>
                <a:pPr lvl="2"/>
                <a:r>
                  <a:rPr lang="en-US" dirty="0"/>
                  <a:t>c</a:t>
                </a:r>
                <a:r>
                  <a:rPr lang="en-US" baseline="-25000" dirty="0"/>
                  <a:t>1</a:t>
                </a:r>
                <a:r>
                  <a:rPr lang="en-US" dirty="0"/>
                  <a:t> =  2.26 </a:t>
                </a:r>
                <a:r>
                  <a:rPr lang="en-US" dirty="0" err="1"/>
                  <a:t>nW</a:t>
                </a:r>
                <a:r>
                  <a:rPr lang="en-US" dirty="0"/>
                  <a:t> m</a:t>
                </a:r>
                <a:r>
                  <a:rPr lang="en-US" baseline="30000" dirty="0"/>
                  <a:t>-2</a:t>
                </a:r>
                <a:r>
                  <a:rPr lang="en-US" baseline="0" dirty="0"/>
                  <a:t> sr</a:t>
                </a:r>
                <a:r>
                  <a:rPr lang="en-US" baseline="30000" dirty="0"/>
                  <a:t>-1</a:t>
                </a:r>
                <a:endParaRPr lang="en-US" dirty="0"/>
              </a:p>
              <a:p>
                <a:pPr lvl="2"/>
                <a:r>
                  <a:rPr lang="en-US" dirty="0"/>
                  <a:t>c</a:t>
                </a:r>
                <a:r>
                  <a:rPr lang="en-US" baseline="-25000" dirty="0"/>
                  <a:t>2 </a:t>
                </a:r>
                <a:r>
                  <a:rPr lang="en-US" dirty="0"/>
                  <a:t>= 50.49 (</a:t>
                </a:r>
                <a:r>
                  <a:rPr lang="en-US" dirty="0" err="1"/>
                  <a:t>nW</a:t>
                </a:r>
                <a:r>
                  <a:rPr lang="en-US" dirty="0"/>
                  <a:t> m</a:t>
                </a:r>
                <a:r>
                  <a:rPr lang="en-US" baseline="30000" dirty="0"/>
                  <a:t>-2</a:t>
                </a:r>
                <a:r>
                  <a:rPr lang="en-US" baseline="0" dirty="0"/>
                  <a:t> sr</a:t>
                </a:r>
                <a:r>
                  <a:rPr lang="en-US" baseline="30000" dirty="0"/>
                  <a:t>-1</a:t>
                </a:r>
                <a:r>
                  <a:rPr lang="en-US" dirty="0"/>
                  <a:t>)/(</a:t>
                </a:r>
                <a:r>
                  <a:rPr lang="en-US" dirty="0" err="1"/>
                  <a:t>MJy</a:t>
                </a:r>
                <a:r>
                  <a:rPr lang="en-US" dirty="0"/>
                  <a:t> sr</a:t>
                </a:r>
                <a:r>
                  <a:rPr lang="en-US" baseline="30000" dirty="0"/>
                  <a:t>-1</a:t>
                </a:r>
                <a:r>
                  <a:rPr lang="en-US" dirty="0"/>
                  <a:t>)</a:t>
                </a:r>
              </a:p>
              <a:p>
                <a:pPr lvl="2"/>
                <a:r>
                  <a:rPr lang="en-US" dirty="0"/>
                  <a:t>c</a:t>
                </a:r>
                <a:r>
                  <a:rPr lang="en-US" baseline="-25000" dirty="0"/>
                  <a:t>3</a:t>
                </a:r>
                <a:r>
                  <a:rPr lang="en-US" dirty="0"/>
                  <a:t> =  1.74 </a:t>
                </a:r>
                <a:r>
                  <a:rPr lang="en-US" dirty="0" err="1"/>
                  <a:t>nW</a:t>
                </a:r>
                <a:r>
                  <a:rPr lang="en-US" dirty="0"/>
                  <a:t> m</a:t>
                </a:r>
                <a:r>
                  <a:rPr lang="en-US" baseline="30000" dirty="0"/>
                  <a:t>-2</a:t>
                </a:r>
                <a:r>
                  <a:rPr lang="en-US" baseline="0" dirty="0"/>
                  <a:t> sr</a:t>
                </a:r>
                <a:r>
                  <a:rPr lang="en-US" baseline="30000" dirty="0"/>
                  <a:t>-1</a:t>
                </a:r>
                <a:endParaRPr lang="en-US" dirty="0"/>
              </a:p>
              <a:p>
                <a:pPr lvl="2"/>
                <a:r>
                  <a:rPr lang="en-US" dirty="0"/>
                  <a:t>RMS = 1.36 </a:t>
                </a:r>
                <a:r>
                  <a:rPr lang="en-US" dirty="0" err="1"/>
                  <a:t>nW</a:t>
                </a:r>
                <a:r>
                  <a:rPr lang="en-US" dirty="0"/>
                  <a:t> m</a:t>
                </a:r>
                <a:r>
                  <a:rPr lang="en-US" baseline="30000" dirty="0"/>
                  <a:t>-2</a:t>
                </a:r>
                <a:r>
                  <a:rPr lang="en-US" baseline="0" dirty="0"/>
                  <a:t> sr</a:t>
                </a:r>
                <a:r>
                  <a:rPr lang="en-US" baseline="30000" dirty="0"/>
                  <a:t>-1</a:t>
                </a:r>
                <a:endParaRPr lang="en-US" dirty="0"/>
              </a:p>
            </p:txBody>
          </p:sp>
        </mc:Choice>
        <mc:Fallback xmlns="">
          <p:sp>
            <p:nvSpPr>
              <p:cNvPr id="8" name="TextBox 7">
                <a:extLst>
                  <a:ext uri="{FF2B5EF4-FFF2-40B4-BE49-F238E27FC236}">
                    <a16:creationId xmlns:a16="http://schemas.microsoft.com/office/drawing/2014/main" id="{F7A1EB8A-B538-FA40-AAD0-C23C1C7431C9}"/>
                  </a:ext>
                </a:extLst>
              </p:cNvPr>
              <p:cNvSpPr txBox="1">
                <a:spLocks noRot="1" noChangeAspect="1" noMove="1" noResize="1" noEditPoints="1" noAdjustHandles="1" noChangeArrowheads="1" noChangeShapeType="1" noTextEdit="1"/>
              </p:cNvSpPr>
              <p:nvPr/>
            </p:nvSpPr>
            <p:spPr>
              <a:xfrm>
                <a:off x="6819254" y="4750231"/>
                <a:ext cx="4634025" cy="1754326"/>
              </a:xfrm>
              <a:prstGeom prst="rect">
                <a:avLst/>
              </a:prstGeom>
              <a:blipFill>
                <a:blip r:embed="rId5"/>
                <a:stretch>
                  <a:fillRect l="-1370" t="-714" r="-274" b="-4286"/>
                </a:stretch>
              </a:blipFill>
            </p:spPr>
            <p:txBody>
              <a:bodyPr/>
              <a:lstStyle/>
              <a:p>
                <a:r>
                  <a:rPr lang="en-US">
                    <a:noFill/>
                  </a:rPr>
                  <a:t> </a:t>
                </a:r>
              </a:p>
            </p:txBody>
          </p:sp>
        </mc:Fallback>
      </mc:AlternateContent>
    </p:spTree>
    <p:extLst>
      <p:ext uri="{BB962C8B-B14F-4D97-AF65-F5344CB8AC3E}">
        <p14:creationId xmlns:p14="http://schemas.microsoft.com/office/powerpoint/2010/main" val="267822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F5C2-A909-4493-2B6D-FF03CC2ED82C}"/>
              </a:ext>
            </a:extLst>
          </p:cNvPr>
          <p:cNvSpPr>
            <a:spLocks noGrp="1"/>
          </p:cNvSpPr>
          <p:nvPr>
            <p:ph type="title"/>
          </p:nvPr>
        </p:nvSpPr>
        <p:spPr/>
        <p:txBody>
          <a:bodyPr/>
          <a:lstStyle/>
          <a:p>
            <a:r>
              <a:rPr lang="en-US" dirty="0"/>
              <a:t>The Components of the Detected Sky Level</a:t>
            </a:r>
          </a:p>
        </p:txBody>
      </p:sp>
      <p:pic>
        <p:nvPicPr>
          <p:cNvPr id="6" name="Picture 5">
            <a:extLst>
              <a:ext uri="{FF2B5EF4-FFF2-40B4-BE49-F238E27FC236}">
                <a16:creationId xmlns:a16="http://schemas.microsoft.com/office/drawing/2014/main" id="{82219266-2C27-2FFD-F06B-4B1E2DE06E0E}"/>
              </a:ext>
            </a:extLst>
          </p:cNvPr>
          <p:cNvPicPr>
            <a:picLocks noChangeAspect="1"/>
          </p:cNvPicPr>
          <p:nvPr/>
        </p:nvPicPr>
        <p:blipFill>
          <a:blip r:embed="rId2"/>
          <a:stretch>
            <a:fillRect/>
          </a:stretch>
        </p:blipFill>
        <p:spPr>
          <a:xfrm>
            <a:off x="2209800" y="942574"/>
            <a:ext cx="7772400" cy="5837936"/>
          </a:xfrm>
          <a:prstGeom prst="rect">
            <a:avLst/>
          </a:prstGeom>
        </p:spPr>
      </p:pic>
      <p:pic>
        <p:nvPicPr>
          <p:cNvPr id="9" name="Picture 8">
            <a:extLst>
              <a:ext uri="{FF2B5EF4-FFF2-40B4-BE49-F238E27FC236}">
                <a16:creationId xmlns:a16="http://schemas.microsoft.com/office/drawing/2014/main" id="{964F8DBC-5401-0AE6-27A8-834BD99DD04B}"/>
              </a:ext>
            </a:extLst>
          </p:cNvPr>
          <p:cNvPicPr>
            <a:picLocks noChangeAspect="1"/>
          </p:cNvPicPr>
          <p:nvPr/>
        </p:nvPicPr>
        <p:blipFill>
          <a:blip r:embed="rId3">
            <a:alphaModFix/>
          </a:blip>
          <a:stretch>
            <a:fillRect/>
          </a:stretch>
        </p:blipFill>
        <p:spPr>
          <a:xfrm>
            <a:off x="2217549" y="945155"/>
            <a:ext cx="7772400" cy="5837936"/>
          </a:xfrm>
          <a:prstGeom prst="rect">
            <a:avLst/>
          </a:prstGeom>
        </p:spPr>
      </p:pic>
    </p:spTree>
    <p:extLst>
      <p:ext uri="{BB962C8B-B14F-4D97-AF65-F5344CB8AC3E}">
        <p14:creationId xmlns:p14="http://schemas.microsoft.com/office/powerpoint/2010/main" val="666153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A4B7-4527-18AB-F023-75F35A1A54F4}"/>
              </a:ext>
            </a:extLst>
          </p:cNvPr>
          <p:cNvSpPr>
            <a:spLocks noGrp="1"/>
          </p:cNvSpPr>
          <p:nvPr>
            <p:ph type="title"/>
          </p:nvPr>
        </p:nvSpPr>
        <p:spPr/>
        <p:txBody>
          <a:bodyPr/>
          <a:lstStyle/>
          <a:p>
            <a:r>
              <a:rPr lang="en-US" dirty="0"/>
              <a:t>Propagation of</a:t>
            </a:r>
            <a:r>
              <a:rPr lang="en-US" sz="3200" dirty="0"/>
              <a:t> the systematic and random errors</a:t>
            </a:r>
            <a:endParaRPr lang="en-US" dirty="0"/>
          </a:p>
        </p:txBody>
      </p:sp>
      <p:graphicFrame>
        <p:nvGraphicFramePr>
          <p:cNvPr id="16" name="Content Placeholder 15">
            <a:extLst>
              <a:ext uri="{FF2B5EF4-FFF2-40B4-BE49-F238E27FC236}">
                <a16:creationId xmlns:a16="http://schemas.microsoft.com/office/drawing/2014/main" id="{D50077AA-AAE2-FFD1-AD4B-B276C2D9D7D2}"/>
              </a:ext>
            </a:extLst>
          </p:cNvPr>
          <p:cNvGraphicFramePr>
            <a:graphicFrameLocks noGrp="1"/>
          </p:cNvGraphicFramePr>
          <p:nvPr>
            <p:ph idx="1"/>
            <p:extLst>
              <p:ext uri="{D42A27DB-BD31-4B8C-83A1-F6EECF244321}">
                <p14:modId xmlns:p14="http://schemas.microsoft.com/office/powerpoint/2010/main" val="1460021416"/>
              </p:ext>
            </p:extLst>
          </p:nvPr>
        </p:nvGraphicFramePr>
        <p:xfrm>
          <a:off x="914400" y="1574800"/>
          <a:ext cx="10363199" cy="4104640"/>
        </p:xfrm>
        <a:graphic>
          <a:graphicData uri="http://schemas.openxmlformats.org/drawingml/2006/table">
            <a:tbl>
              <a:tblPr firstRow="1" bandRow="1">
                <a:tableStyleId>{073A0DAA-6AF3-43AB-8588-CEC1D06C72B9}</a:tableStyleId>
              </a:tblPr>
              <a:tblGrid>
                <a:gridCol w="5984341">
                  <a:extLst>
                    <a:ext uri="{9D8B030D-6E8A-4147-A177-3AD203B41FA5}">
                      <a16:colId xmlns:a16="http://schemas.microsoft.com/office/drawing/2014/main" val="204719873"/>
                    </a:ext>
                  </a:extLst>
                </a:gridCol>
                <a:gridCol w="2227152">
                  <a:extLst>
                    <a:ext uri="{9D8B030D-6E8A-4147-A177-3AD203B41FA5}">
                      <a16:colId xmlns:a16="http://schemas.microsoft.com/office/drawing/2014/main" val="3265639674"/>
                    </a:ext>
                  </a:extLst>
                </a:gridCol>
                <a:gridCol w="2151706">
                  <a:extLst>
                    <a:ext uri="{9D8B030D-6E8A-4147-A177-3AD203B41FA5}">
                      <a16:colId xmlns:a16="http://schemas.microsoft.com/office/drawing/2014/main" val="3557717276"/>
                    </a:ext>
                  </a:extLst>
                </a:gridCol>
              </a:tblGrid>
              <a:tr h="370840">
                <a:tc>
                  <a:txBody>
                    <a:bodyPr/>
                    <a:lstStyle/>
                    <a:p>
                      <a:r>
                        <a:rPr lang="en-US" dirty="0"/>
                        <a:t>Parameter</a:t>
                      </a:r>
                    </a:p>
                  </a:txBody>
                  <a:tcPr/>
                </a:tc>
                <a:tc>
                  <a:txBody>
                    <a:bodyPr/>
                    <a:lstStyle/>
                    <a:p>
                      <a:pPr algn="ctr"/>
                      <a:r>
                        <a:rPr lang="en-US" dirty="0"/>
                        <a:t>Random Error</a:t>
                      </a:r>
                    </a:p>
                  </a:txBody>
                  <a:tcPr/>
                </a:tc>
                <a:tc>
                  <a:txBody>
                    <a:bodyPr/>
                    <a:lstStyle/>
                    <a:p>
                      <a:pPr algn="ctr"/>
                      <a:r>
                        <a:rPr lang="en-US" dirty="0"/>
                        <a:t>Systematic Error</a:t>
                      </a:r>
                    </a:p>
                  </a:txBody>
                  <a:tcPr/>
                </a:tc>
                <a:extLst>
                  <a:ext uri="{0D108BD9-81ED-4DB2-BD59-A6C34878D82A}">
                    <a16:rowId xmlns:a16="http://schemas.microsoft.com/office/drawing/2014/main" val="343123038"/>
                  </a:ext>
                </a:extLst>
              </a:tr>
              <a:tr h="370840">
                <a:tc>
                  <a:txBody>
                    <a:bodyPr/>
                    <a:lstStyle/>
                    <a:p>
                      <a:r>
                        <a:rPr lang="en-US" dirty="0"/>
                        <a:t>Integrated faint galaxy light (IGL)</a:t>
                      </a:r>
                    </a:p>
                  </a:txBody>
                  <a:tcPr/>
                </a:tc>
                <a:tc>
                  <a:txBody>
                    <a:bodyPr/>
                    <a:lstStyle/>
                    <a:p>
                      <a:pPr algn="ctr"/>
                      <a:r>
                        <a:rPr lang="en-US" sz="2000" b="0"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3200380932"/>
                  </a:ext>
                </a:extLst>
              </a:tr>
              <a:tr h="370840">
                <a:tc>
                  <a:txBody>
                    <a:bodyPr/>
                    <a:lstStyle/>
                    <a:p>
                      <a:r>
                        <a:rPr lang="en-US" dirty="0"/>
                        <a:t>Integrated faint star light (ISL)</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1340777427"/>
                  </a:ext>
                </a:extLst>
              </a:tr>
              <a:tr h="370840">
                <a:tc>
                  <a:txBody>
                    <a:bodyPr/>
                    <a:lstStyle/>
                    <a:p>
                      <a:r>
                        <a:rPr lang="en-US" dirty="0"/>
                        <a:t>Scattered starlight (SSL)</a:t>
                      </a:r>
                    </a:p>
                  </a:txBody>
                  <a:tcPr/>
                </a:tc>
                <a:tc>
                  <a:txBody>
                    <a:bodyPr/>
                    <a:lstStyle/>
                    <a:p>
                      <a:pPr algn="ctr"/>
                      <a:r>
                        <a:rPr lang="en-US" dirty="0"/>
                        <a:t>Negligible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2543970662"/>
                  </a:ext>
                </a:extLst>
              </a:tr>
              <a:tr h="370840">
                <a:tc>
                  <a:txBody>
                    <a:bodyPr/>
                    <a:lstStyle/>
                    <a:p>
                      <a:r>
                        <a:rPr lang="en-US" dirty="0"/>
                        <a:t>Scattered galaxy light (SGL)</a:t>
                      </a:r>
                    </a:p>
                  </a:txBody>
                  <a:tcPr/>
                </a:tc>
                <a:tc>
                  <a:txBody>
                    <a:bodyPr/>
                    <a:lstStyle/>
                    <a:p>
                      <a:pPr algn="ctr"/>
                      <a:r>
                        <a:rPr lang="en-US" dirty="0"/>
                        <a:t>Negligible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710582699"/>
                  </a:ext>
                </a:extLst>
              </a:tr>
              <a:tr h="370840">
                <a:tc>
                  <a:txBody>
                    <a:bodyPr/>
                    <a:lstStyle/>
                    <a:p>
                      <a:r>
                        <a:rPr lang="en-US" dirty="0"/>
                        <a:t>Total sky level</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2719417106"/>
                  </a:ext>
                </a:extLst>
              </a:tr>
              <a:tr h="370840">
                <a:tc>
                  <a:txBody>
                    <a:bodyPr/>
                    <a:lstStyle/>
                    <a:p>
                      <a:r>
                        <a:rPr lang="en-US" dirty="0"/>
                        <a:t>Diffuse Galactic light (DGL)</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4212402500"/>
                  </a:ext>
                </a:extLst>
              </a:tr>
              <a:tr h="370840">
                <a:tc>
                  <a:txBody>
                    <a:bodyPr/>
                    <a:lstStyle/>
                    <a:p>
                      <a:r>
                        <a:rPr lang="en-US" dirty="0"/>
                        <a:t>H-alpha intensity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Negligible</a:t>
                      </a:r>
                    </a:p>
                  </a:txBody>
                  <a:tcPr/>
                </a:tc>
                <a:extLst>
                  <a:ext uri="{0D108BD9-81ED-4DB2-BD59-A6C34878D82A}">
                    <a16:rowId xmlns:a16="http://schemas.microsoft.com/office/drawing/2014/main" val="805966531"/>
                  </a:ext>
                </a:extLst>
              </a:tr>
              <a:tr h="370840">
                <a:tc>
                  <a:txBody>
                    <a:bodyPr/>
                    <a:lstStyle/>
                    <a:p>
                      <a:r>
                        <a:rPr lang="en-US" dirty="0"/>
                        <a:t>FIR photometry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Negligible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4237791070"/>
                  </a:ext>
                </a:extLst>
              </a:tr>
              <a:tr h="370840">
                <a:tc>
                  <a:txBody>
                    <a:bodyPr/>
                    <a:lstStyle/>
                    <a:p>
                      <a:r>
                        <a:rPr lang="en-US" dirty="0"/>
                        <a:t>CIB monopole value</a:t>
                      </a:r>
                    </a:p>
                  </a:txBody>
                  <a:tcPr/>
                </a:tc>
                <a:tc>
                  <a:txBody>
                    <a:bodyPr/>
                    <a:lstStyle/>
                    <a:p>
                      <a:pPr algn="ctr"/>
                      <a:r>
                        <a:rPr lang="en-US" dirty="0"/>
                        <a:t>Negligible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3273604108"/>
                  </a:ext>
                </a:extLst>
              </a:tr>
              <a:tr h="370840">
                <a:tc>
                  <a:txBody>
                    <a:bodyPr/>
                    <a:lstStyle/>
                    <a:p>
                      <a:r>
                        <a:rPr lang="en-US" dirty="0"/>
                        <a:t>DGL – FIR Relation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t>✓</a:t>
                      </a:r>
                    </a:p>
                  </a:txBody>
                  <a:tcPr/>
                </a:tc>
                <a:extLst>
                  <a:ext uri="{0D108BD9-81ED-4DB2-BD59-A6C34878D82A}">
                    <a16:rowId xmlns:a16="http://schemas.microsoft.com/office/drawing/2014/main" val="486119962"/>
                  </a:ext>
                </a:extLst>
              </a:tr>
            </a:tbl>
          </a:graphicData>
        </a:graphic>
      </p:graphicFrame>
    </p:spTree>
    <p:extLst>
      <p:ext uri="{BB962C8B-B14F-4D97-AF65-F5344CB8AC3E}">
        <p14:creationId xmlns:p14="http://schemas.microsoft.com/office/powerpoint/2010/main" val="2014135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A4B7-4527-18AB-F023-75F35A1A54F4}"/>
              </a:ext>
            </a:extLst>
          </p:cNvPr>
          <p:cNvSpPr>
            <a:spLocks noGrp="1"/>
          </p:cNvSpPr>
          <p:nvPr>
            <p:ph type="title"/>
          </p:nvPr>
        </p:nvSpPr>
        <p:spPr/>
        <p:txBody>
          <a:bodyPr/>
          <a:lstStyle/>
          <a:p>
            <a:r>
              <a:rPr lang="en-US" dirty="0"/>
              <a:t>Propagation of</a:t>
            </a:r>
            <a:r>
              <a:rPr lang="en-US" sz="3200" dirty="0"/>
              <a:t> the systematic and random errors</a:t>
            </a:r>
            <a:endParaRPr lang="en-US" dirty="0"/>
          </a:p>
        </p:txBody>
      </p:sp>
      <p:sp>
        <p:nvSpPr>
          <p:cNvPr id="4" name="Rectangle 3">
            <a:extLst>
              <a:ext uri="{FF2B5EF4-FFF2-40B4-BE49-F238E27FC236}">
                <a16:creationId xmlns:a16="http://schemas.microsoft.com/office/drawing/2014/main" id="{F9C83F29-0D32-A2E3-E411-14BA59CD8ADF}"/>
              </a:ext>
            </a:extLst>
          </p:cNvPr>
          <p:cNvSpPr>
            <a:spLocks noChangeAspect="1"/>
          </p:cNvSpPr>
          <p:nvPr/>
        </p:nvSpPr>
        <p:spPr bwMode="auto">
          <a:xfrm>
            <a:off x="2104271" y="1839237"/>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1</a:t>
            </a:r>
          </a:p>
        </p:txBody>
      </p:sp>
      <p:sp>
        <p:nvSpPr>
          <p:cNvPr id="5" name="Rectangle 4">
            <a:extLst>
              <a:ext uri="{FF2B5EF4-FFF2-40B4-BE49-F238E27FC236}">
                <a16:creationId xmlns:a16="http://schemas.microsoft.com/office/drawing/2014/main" id="{703EDD89-38F5-809A-983F-A2CB199900E4}"/>
              </a:ext>
            </a:extLst>
          </p:cNvPr>
          <p:cNvSpPr>
            <a:spLocks noChangeAspect="1"/>
          </p:cNvSpPr>
          <p:nvPr/>
        </p:nvSpPr>
        <p:spPr bwMode="auto">
          <a:xfrm>
            <a:off x="2960033" y="1973349"/>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2</a:t>
            </a:r>
          </a:p>
        </p:txBody>
      </p:sp>
      <p:sp>
        <p:nvSpPr>
          <p:cNvPr id="6" name="Rectangle 5">
            <a:extLst>
              <a:ext uri="{FF2B5EF4-FFF2-40B4-BE49-F238E27FC236}">
                <a16:creationId xmlns:a16="http://schemas.microsoft.com/office/drawing/2014/main" id="{F0F1AB24-DDAC-7790-F6BA-E78233025EBC}"/>
              </a:ext>
            </a:extLst>
          </p:cNvPr>
          <p:cNvSpPr>
            <a:spLocks noChangeAspect="1"/>
          </p:cNvSpPr>
          <p:nvPr/>
        </p:nvSpPr>
        <p:spPr bwMode="auto">
          <a:xfrm>
            <a:off x="3779582" y="1729509"/>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3</a:t>
            </a:r>
          </a:p>
        </p:txBody>
      </p:sp>
      <p:sp>
        <p:nvSpPr>
          <p:cNvPr id="7" name="Rectangle 6">
            <a:extLst>
              <a:ext uri="{FF2B5EF4-FFF2-40B4-BE49-F238E27FC236}">
                <a16:creationId xmlns:a16="http://schemas.microsoft.com/office/drawing/2014/main" id="{150A22AF-7CAC-ADE1-8601-BFE8170AD602}"/>
              </a:ext>
            </a:extLst>
          </p:cNvPr>
          <p:cNvSpPr>
            <a:spLocks noChangeAspect="1"/>
          </p:cNvSpPr>
          <p:nvPr/>
        </p:nvSpPr>
        <p:spPr bwMode="auto">
          <a:xfrm>
            <a:off x="4629246" y="1702077"/>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4</a:t>
            </a:r>
          </a:p>
        </p:txBody>
      </p:sp>
      <p:sp>
        <p:nvSpPr>
          <p:cNvPr id="8" name="Rectangle 7">
            <a:extLst>
              <a:ext uri="{FF2B5EF4-FFF2-40B4-BE49-F238E27FC236}">
                <a16:creationId xmlns:a16="http://schemas.microsoft.com/office/drawing/2014/main" id="{9AAF23EB-C873-C7F1-5844-588C0FB05DE0}"/>
              </a:ext>
            </a:extLst>
          </p:cNvPr>
          <p:cNvSpPr>
            <a:spLocks noChangeAspect="1"/>
          </p:cNvSpPr>
          <p:nvPr/>
        </p:nvSpPr>
        <p:spPr bwMode="auto">
          <a:xfrm>
            <a:off x="5469857" y="1921533"/>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5</a:t>
            </a:r>
          </a:p>
        </p:txBody>
      </p:sp>
      <p:sp>
        <p:nvSpPr>
          <p:cNvPr id="9" name="Rectangle 8">
            <a:extLst>
              <a:ext uri="{FF2B5EF4-FFF2-40B4-BE49-F238E27FC236}">
                <a16:creationId xmlns:a16="http://schemas.microsoft.com/office/drawing/2014/main" id="{F24C6F57-8E2B-C985-8A6B-74A0FA446BAF}"/>
              </a:ext>
            </a:extLst>
          </p:cNvPr>
          <p:cNvSpPr>
            <a:spLocks noChangeAspect="1"/>
          </p:cNvSpPr>
          <p:nvPr/>
        </p:nvSpPr>
        <p:spPr bwMode="auto">
          <a:xfrm>
            <a:off x="6283309" y="1988586"/>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6</a:t>
            </a:r>
          </a:p>
        </p:txBody>
      </p:sp>
      <p:sp>
        <p:nvSpPr>
          <p:cNvPr id="10" name="Rectangle 9">
            <a:extLst>
              <a:ext uri="{FF2B5EF4-FFF2-40B4-BE49-F238E27FC236}">
                <a16:creationId xmlns:a16="http://schemas.microsoft.com/office/drawing/2014/main" id="{9C7C0923-F4CD-F2DF-2E1E-8D44AF6E64D6}"/>
              </a:ext>
            </a:extLst>
          </p:cNvPr>
          <p:cNvSpPr>
            <a:spLocks noChangeAspect="1"/>
          </p:cNvSpPr>
          <p:nvPr/>
        </p:nvSpPr>
        <p:spPr bwMode="auto">
          <a:xfrm>
            <a:off x="7096761" y="1729509"/>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7</a:t>
            </a:r>
          </a:p>
        </p:txBody>
      </p:sp>
      <p:sp>
        <p:nvSpPr>
          <p:cNvPr id="11" name="Rectangle 10">
            <a:extLst>
              <a:ext uri="{FF2B5EF4-FFF2-40B4-BE49-F238E27FC236}">
                <a16:creationId xmlns:a16="http://schemas.microsoft.com/office/drawing/2014/main" id="{5C87E281-AA82-3086-1D6C-894FABED7586}"/>
              </a:ext>
            </a:extLst>
          </p:cNvPr>
          <p:cNvSpPr>
            <a:spLocks noChangeAspect="1"/>
          </p:cNvSpPr>
          <p:nvPr/>
        </p:nvSpPr>
        <p:spPr bwMode="auto">
          <a:xfrm>
            <a:off x="8580182" y="1802661"/>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15</a:t>
            </a:r>
          </a:p>
        </p:txBody>
      </p:sp>
      <p:sp>
        <p:nvSpPr>
          <p:cNvPr id="12" name="Rectangle 11">
            <a:extLst>
              <a:ext uri="{FF2B5EF4-FFF2-40B4-BE49-F238E27FC236}">
                <a16:creationId xmlns:a16="http://schemas.microsoft.com/office/drawing/2014/main" id="{A5AD6C28-8F2F-69F7-E64C-FF39EF8654F9}"/>
              </a:ext>
            </a:extLst>
          </p:cNvPr>
          <p:cNvSpPr>
            <a:spLocks noChangeAspect="1"/>
          </p:cNvSpPr>
          <p:nvPr/>
        </p:nvSpPr>
        <p:spPr bwMode="auto">
          <a:xfrm>
            <a:off x="9429846" y="1918485"/>
            <a:ext cx="731520" cy="7315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pitchFamily="-106" charset="0"/>
              </a:rPr>
              <a:t>NCOB Field 16</a:t>
            </a:r>
          </a:p>
        </p:txBody>
      </p:sp>
      <p:sp>
        <p:nvSpPr>
          <p:cNvPr id="14" name="Rectangle 13">
            <a:extLst>
              <a:ext uri="{FF2B5EF4-FFF2-40B4-BE49-F238E27FC236}">
                <a16:creationId xmlns:a16="http://schemas.microsoft.com/office/drawing/2014/main" id="{09B2104E-48FE-E158-ED8F-33DB3E417321}"/>
              </a:ext>
            </a:extLst>
          </p:cNvPr>
          <p:cNvSpPr/>
          <p:nvPr/>
        </p:nvSpPr>
        <p:spPr bwMode="auto">
          <a:xfrm>
            <a:off x="1974438" y="1279269"/>
            <a:ext cx="9336024" cy="2386584"/>
          </a:xfrm>
          <a:prstGeom prst="rect">
            <a:avLst/>
          </a:prstGeom>
          <a:noFill/>
          <a:ln w="412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sp>
        <p:nvSpPr>
          <p:cNvPr id="15" name="TextBox 14">
            <a:extLst>
              <a:ext uri="{FF2B5EF4-FFF2-40B4-BE49-F238E27FC236}">
                <a16:creationId xmlns:a16="http://schemas.microsoft.com/office/drawing/2014/main" id="{D9BF81D6-0996-F081-DEFC-B6B45565EAD6}"/>
              </a:ext>
            </a:extLst>
          </p:cNvPr>
          <p:cNvSpPr txBox="1"/>
          <p:nvPr/>
        </p:nvSpPr>
        <p:spPr>
          <a:xfrm>
            <a:off x="4546296" y="3087995"/>
            <a:ext cx="4035079" cy="369332"/>
          </a:xfrm>
          <a:prstGeom prst="rect">
            <a:avLst/>
          </a:prstGeom>
          <a:noFill/>
          <a:ln>
            <a:solidFill>
              <a:schemeClr val="tx1"/>
            </a:solidFill>
          </a:ln>
        </p:spPr>
        <p:txBody>
          <a:bodyPr wrap="none" rtlCol="0">
            <a:spAutoFit/>
          </a:bodyPr>
          <a:lstStyle/>
          <a:p>
            <a:r>
              <a:rPr lang="en-US" b="1" dirty="0"/>
              <a:t>Add Field-specific Random Errors</a:t>
            </a:r>
            <a:r>
              <a:rPr lang="en-US" b="1" baseline="30000" dirty="0"/>
              <a:t>**</a:t>
            </a:r>
            <a:endParaRPr lang="en-US" b="1" dirty="0"/>
          </a:p>
        </p:txBody>
      </p:sp>
      <p:cxnSp>
        <p:nvCxnSpPr>
          <p:cNvPr id="17" name="Elbow Connector 16">
            <a:extLst>
              <a:ext uri="{FF2B5EF4-FFF2-40B4-BE49-F238E27FC236}">
                <a16:creationId xmlns:a16="http://schemas.microsoft.com/office/drawing/2014/main" id="{2D14BED4-ADC3-4DB2-DFEB-584462F497A6}"/>
              </a:ext>
            </a:extLst>
          </p:cNvPr>
          <p:cNvCxnSpPr>
            <a:stCxn id="15" idx="1"/>
            <a:endCxn id="4" idx="2"/>
          </p:cNvCxnSpPr>
          <p:nvPr/>
        </p:nvCxnSpPr>
        <p:spPr bwMode="auto">
          <a:xfrm rot="10800000">
            <a:off x="2470032" y="2570757"/>
            <a:ext cx="2076265" cy="701904"/>
          </a:xfrm>
          <a:prstGeom prst="bentConnector2">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19" name="Elbow Connector 18">
            <a:extLst>
              <a:ext uri="{FF2B5EF4-FFF2-40B4-BE49-F238E27FC236}">
                <a16:creationId xmlns:a16="http://schemas.microsoft.com/office/drawing/2014/main" id="{2BCA5C87-B426-A4BD-1734-5027E0C07859}"/>
              </a:ext>
            </a:extLst>
          </p:cNvPr>
          <p:cNvCxnSpPr>
            <a:stCxn id="15" idx="1"/>
            <a:endCxn id="5" idx="2"/>
          </p:cNvCxnSpPr>
          <p:nvPr/>
        </p:nvCxnSpPr>
        <p:spPr bwMode="auto">
          <a:xfrm rot="10800000">
            <a:off x="3325794" y="2704869"/>
            <a:ext cx="1220503" cy="567792"/>
          </a:xfrm>
          <a:prstGeom prst="bentConnector2">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21" name="Elbow Connector 20">
            <a:extLst>
              <a:ext uri="{FF2B5EF4-FFF2-40B4-BE49-F238E27FC236}">
                <a16:creationId xmlns:a16="http://schemas.microsoft.com/office/drawing/2014/main" id="{A9DFB0BE-D186-1735-2461-7F457ECCCC35}"/>
              </a:ext>
            </a:extLst>
          </p:cNvPr>
          <p:cNvCxnSpPr>
            <a:stCxn id="15" idx="1"/>
            <a:endCxn id="6" idx="2"/>
          </p:cNvCxnSpPr>
          <p:nvPr/>
        </p:nvCxnSpPr>
        <p:spPr bwMode="auto">
          <a:xfrm rot="10800000">
            <a:off x="4145342" y="2461029"/>
            <a:ext cx="400954" cy="811632"/>
          </a:xfrm>
          <a:prstGeom prst="bentConnector2">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25" name="Straight Arrow Connector 24">
            <a:extLst>
              <a:ext uri="{FF2B5EF4-FFF2-40B4-BE49-F238E27FC236}">
                <a16:creationId xmlns:a16="http://schemas.microsoft.com/office/drawing/2014/main" id="{4CF0D705-4407-FE92-D57E-63DF3DA473DA}"/>
              </a:ext>
            </a:extLst>
          </p:cNvPr>
          <p:cNvCxnSpPr>
            <a:cxnSpLocks/>
            <a:endCxn id="7" idx="2"/>
          </p:cNvCxnSpPr>
          <p:nvPr/>
        </p:nvCxnSpPr>
        <p:spPr bwMode="auto">
          <a:xfrm flipV="1">
            <a:off x="4993988" y="2433597"/>
            <a:ext cx="1018" cy="654398"/>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27" name="Straight Arrow Connector 26">
            <a:extLst>
              <a:ext uri="{FF2B5EF4-FFF2-40B4-BE49-F238E27FC236}">
                <a16:creationId xmlns:a16="http://schemas.microsoft.com/office/drawing/2014/main" id="{B85284FD-D5ED-572E-6A7A-BECA0D003AF9}"/>
              </a:ext>
            </a:extLst>
          </p:cNvPr>
          <p:cNvCxnSpPr>
            <a:stCxn id="15" idx="0"/>
            <a:endCxn id="8" idx="2"/>
          </p:cNvCxnSpPr>
          <p:nvPr/>
        </p:nvCxnSpPr>
        <p:spPr bwMode="auto">
          <a:xfrm flipH="1" flipV="1">
            <a:off x="5835617" y="2653053"/>
            <a:ext cx="728219" cy="434942"/>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29" name="Straight Arrow Connector 28">
            <a:extLst>
              <a:ext uri="{FF2B5EF4-FFF2-40B4-BE49-F238E27FC236}">
                <a16:creationId xmlns:a16="http://schemas.microsoft.com/office/drawing/2014/main" id="{72ACA043-91A4-1AFF-DD53-C0BFB777439B}"/>
              </a:ext>
            </a:extLst>
          </p:cNvPr>
          <p:cNvCxnSpPr>
            <a:stCxn id="15" idx="0"/>
            <a:endCxn id="9" idx="2"/>
          </p:cNvCxnSpPr>
          <p:nvPr/>
        </p:nvCxnSpPr>
        <p:spPr bwMode="auto">
          <a:xfrm flipV="1">
            <a:off x="6563836" y="2720106"/>
            <a:ext cx="85233" cy="367889"/>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46FE130B-B6E3-ED81-B688-DD1B4E7D7721}"/>
              </a:ext>
            </a:extLst>
          </p:cNvPr>
          <p:cNvCxnSpPr>
            <a:stCxn id="15" idx="0"/>
            <a:endCxn id="10" idx="2"/>
          </p:cNvCxnSpPr>
          <p:nvPr/>
        </p:nvCxnSpPr>
        <p:spPr bwMode="auto">
          <a:xfrm flipV="1">
            <a:off x="6563836" y="2461029"/>
            <a:ext cx="898685" cy="626966"/>
          </a:xfrm>
          <a:prstGeom prst="straightConnector1">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33" name="Elbow Connector 32">
            <a:extLst>
              <a:ext uri="{FF2B5EF4-FFF2-40B4-BE49-F238E27FC236}">
                <a16:creationId xmlns:a16="http://schemas.microsoft.com/office/drawing/2014/main" id="{57F4F4F3-F6CF-B2DD-7DDD-D60291BBBF73}"/>
              </a:ext>
            </a:extLst>
          </p:cNvPr>
          <p:cNvCxnSpPr>
            <a:stCxn id="15" idx="3"/>
            <a:endCxn id="11" idx="2"/>
          </p:cNvCxnSpPr>
          <p:nvPr/>
        </p:nvCxnSpPr>
        <p:spPr bwMode="auto">
          <a:xfrm flipV="1">
            <a:off x="8581375" y="2534181"/>
            <a:ext cx="364567" cy="738480"/>
          </a:xfrm>
          <a:prstGeom prst="bentConnector2">
            <a:avLst/>
          </a:prstGeom>
          <a:solidFill>
            <a:schemeClr val="accent1"/>
          </a:solidFill>
          <a:ln w="19050" cap="flat" cmpd="sng" algn="ctr">
            <a:solidFill>
              <a:schemeClr val="tx1"/>
            </a:solidFill>
            <a:prstDash val="solid"/>
            <a:round/>
            <a:headEnd type="none" w="med" len="med"/>
            <a:tailEnd type="triangle" w="lg" len="lg"/>
          </a:ln>
          <a:effectLst/>
        </p:spPr>
      </p:cxnSp>
      <p:cxnSp>
        <p:nvCxnSpPr>
          <p:cNvPr id="35" name="Elbow Connector 34">
            <a:extLst>
              <a:ext uri="{FF2B5EF4-FFF2-40B4-BE49-F238E27FC236}">
                <a16:creationId xmlns:a16="http://schemas.microsoft.com/office/drawing/2014/main" id="{B884D0BA-31E7-55B5-E474-6364E344B2EA}"/>
              </a:ext>
            </a:extLst>
          </p:cNvPr>
          <p:cNvCxnSpPr>
            <a:stCxn id="15" idx="3"/>
            <a:endCxn id="12" idx="2"/>
          </p:cNvCxnSpPr>
          <p:nvPr/>
        </p:nvCxnSpPr>
        <p:spPr bwMode="auto">
          <a:xfrm flipV="1">
            <a:off x="8581375" y="2650005"/>
            <a:ext cx="1214231" cy="622656"/>
          </a:xfrm>
          <a:prstGeom prst="bentConnector2">
            <a:avLst/>
          </a:prstGeom>
          <a:solidFill>
            <a:schemeClr val="accent1"/>
          </a:solidFill>
          <a:ln w="19050" cap="flat" cmpd="sng" algn="ctr">
            <a:solidFill>
              <a:schemeClr val="tx1"/>
            </a:solidFill>
            <a:prstDash val="solid"/>
            <a:round/>
            <a:headEnd type="none" w="med" len="med"/>
            <a:tailEnd type="triangle" w="lg" len="lg"/>
          </a:ln>
          <a:effectLst/>
        </p:spPr>
      </p:cxnSp>
      <p:sp>
        <p:nvSpPr>
          <p:cNvPr id="36" name="TextBox 35">
            <a:extLst>
              <a:ext uri="{FF2B5EF4-FFF2-40B4-BE49-F238E27FC236}">
                <a16:creationId xmlns:a16="http://schemas.microsoft.com/office/drawing/2014/main" id="{E5E55C8E-6223-55E8-7D9F-BF20B999EDAF}"/>
              </a:ext>
            </a:extLst>
          </p:cNvPr>
          <p:cNvSpPr txBox="1"/>
          <p:nvPr/>
        </p:nvSpPr>
        <p:spPr>
          <a:xfrm>
            <a:off x="7778297" y="1518518"/>
            <a:ext cx="800219" cy="830997"/>
          </a:xfrm>
          <a:prstGeom prst="rect">
            <a:avLst/>
          </a:prstGeom>
          <a:noFill/>
        </p:spPr>
        <p:txBody>
          <a:bodyPr wrap="none" rtlCol="0">
            <a:spAutoFit/>
          </a:bodyPr>
          <a:lstStyle/>
          <a:p>
            <a:r>
              <a:rPr lang="en-US" sz="4800" b="1" dirty="0"/>
              <a:t>…</a:t>
            </a:r>
          </a:p>
        </p:txBody>
      </p:sp>
      <p:sp>
        <p:nvSpPr>
          <p:cNvPr id="38" name="TextBox 37">
            <a:extLst>
              <a:ext uri="{FF2B5EF4-FFF2-40B4-BE49-F238E27FC236}">
                <a16:creationId xmlns:a16="http://schemas.microsoft.com/office/drawing/2014/main" id="{0C185A14-B691-1838-C82A-A16FF55FCEB8}"/>
              </a:ext>
            </a:extLst>
          </p:cNvPr>
          <p:cNvSpPr txBox="1"/>
          <p:nvPr/>
        </p:nvSpPr>
        <p:spPr>
          <a:xfrm>
            <a:off x="4623039" y="3926014"/>
            <a:ext cx="4060727" cy="369332"/>
          </a:xfrm>
          <a:prstGeom prst="rect">
            <a:avLst/>
          </a:prstGeom>
          <a:noFill/>
          <a:ln>
            <a:solidFill>
              <a:schemeClr val="tx1"/>
            </a:solidFill>
          </a:ln>
        </p:spPr>
        <p:txBody>
          <a:bodyPr wrap="none" rtlCol="0">
            <a:spAutoFit/>
          </a:bodyPr>
          <a:lstStyle/>
          <a:p>
            <a:r>
              <a:rPr lang="en-US" b="1" dirty="0">
                <a:solidFill>
                  <a:srgbClr val="C00000"/>
                </a:solidFill>
              </a:rPr>
              <a:t>Add Systematic Errors to all fields</a:t>
            </a:r>
            <a:r>
              <a:rPr lang="en-US" b="1" baseline="30000" dirty="0">
                <a:solidFill>
                  <a:srgbClr val="C00000"/>
                </a:solidFill>
              </a:rPr>
              <a:t>**</a:t>
            </a:r>
            <a:endParaRPr lang="en-US" b="1" dirty="0">
              <a:solidFill>
                <a:srgbClr val="C00000"/>
              </a:solidFill>
            </a:endParaRPr>
          </a:p>
        </p:txBody>
      </p:sp>
      <p:cxnSp>
        <p:nvCxnSpPr>
          <p:cNvPr id="40" name="Straight Arrow Connector 39">
            <a:extLst>
              <a:ext uri="{FF2B5EF4-FFF2-40B4-BE49-F238E27FC236}">
                <a16:creationId xmlns:a16="http://schemas.microsoft.com/office/drawing/2014/main" id="{A1C62DC7-DF27-1F1B-9F29-26133F2B6AE9}"/>
              </a:ext>
            </a:extLst>
          </p:cNvPr>
          <p:cNvCxnSpPr>
            <a:cxnSpLocks/>
            <a:stCxn id="38" idx="0"/>
            <a:endCxn id="14" idx="2"/>
          </p:cNvCxnSpPr>
          <p:nvPr/>
        </p:nvCxnSpPr>
        <p:spPr bwMode="auto">
          <a:xfrm flipH="1" flipV="1">
            <a:off x="6642450" y="3665853"/>
            <a:ext cx="10953" cy="26016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44" name="Rectangle 43">
            <a:extLst>
              <a:ext uri="{FF2B5EF4-FFF2-40B4-BE49-F238E27FC236}">
                <a16:creationId xmlns:a16="http://schemas.microsoft.com/office/drawing/2014/main" id="{AA06BF40-72CA-659B-206F-B0CC1187CDCD}"/>
              </a:ext>
            </a:extLst>
          </p:cNvPr>
          <p:cNvSpPr/>
          <p:nvPr/>
        </p:nvSpPr>
        <p:spPr bwMode="auto">
          <a:xfrm>
            <a:off x="1780890" y="1129285"/>
            <a:ext cx="9703308" cy="3278757"/>
          </a:xfrm>
          <a:prstGeom prst="rect">
            <a:avLst/>
          </a:prstGeom>
          <a:noFill/>
          <a:ln w="41275"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sp>
        <p:nvSpPr>
          <p:cNvPr id="45" name="TextBox 44">
            <a:extLst>
              <a:ext uri="{FF2B5EF4-FFF2-40B4-BE49-F238E27FC236}">
                <a16:creationId xmlns:a16="http://schemas.microsoft.com/office/drawing/2014/main" id="{0C890831-E0E2-DF6C-D7CF-61B2C7A122DD}"/>
              </a:ext>
            </a:extLst>
          </p:cNvPr>
          <p:cNvSpPr txBox="1"/>
          <p:nvPr/>
        </p:nvSpPr>
        <p:spPr>
          <a:xfrm>
            <a:off x="10235949" y="1518517"/>
            <a:ext cx="800219" cy="830997"/>
          </a:xfrm>
          <a:prstGeom prst="rect">
            <a:avLst/>
          </a:prstGeom>
          <a:noFill/>
        </p:spPr>
        <p:txBody>
          <a:bodyPr wrap="none" rtlCol="0">
            <a:spAutoFit/>
          </a:bodyPr>
          <a:lstStyle/>
          <a:p>
            <a:r>
              <a:rPr lang="en-US" sz="4800" b="1" dirty="0"/>
              <a:t>…</a:t>
            </a:r>
          </a:p>
        </p:txBody>
      </p:sp>
      <p:cxnSp>
        <p:nvCxnSpPr>
          <p:cNvPr id="48" name="Straight Arrow Connector 47">
            <a:extLst>
              <a:ext uri="{FF2B5EF4-FFF2-40B4-BE49-F238E27FC236}">
                <a16:creationId xmlns:a16="http://schemas.microsoft.com/office/drawing/2014/main" id="{8B4EAD66-0E26-CA6C-1ABF-4560A0203444}"/>
              </a:ext>
            </a:extLst>
          </p:cNvPr>
          <p:cNvCxnSpPr>
            <a:cxnSpLocks/>
          </p:cNvCxnSpPr>
          <p:nvPr/>
        </p:nvCxnSpPr>
        <p:spPr bwMode="auto">
          <a:xfrm>
            <a:off x="6655352" y="4423754"/>
            <a:ext cx="0" cy="228600"/>
          </a:xfrm>
          <a:prstGeom prst="straightConnector1">
            <a:avLst/>
          </a:prstGeom>
          <a:solidFill>
            <a:schemeClr val="accent1"/>
          </a:solidFill>
          <a:ln w="28575" cap="flat" cmpd="sng" algn="ctr">
            <a:solidFill>
              <a:srgbClr val="0432FF"/>
            </a:solidFill>
            <a:prstDash val="solid"/>
            <a:round/>
            <a:headEnd type="none" w="med" len="med"/>
            <a:tailEnd type="triangle" w="lg" len="lg"/>
          </a:ln>
          <a:effectLst/>
        </p:spPr>
      </p:cxnSp>
      <p:sp>
        <p:nvSpPr>
          <p:cNvPr id="49" name="TextBox 48">
            <a:extLst>
              <a:ext uri="{FF2B5EF4-FFF2-40B4-BE49-F238E27FC236}">
                <a16:creationId xmlns:a16="http://schemas.microsoft.com/office/drawing/2014/main" id="{0989928C-E67B-0919-05C6-AD1579F3E98A}"/>
              </a:ext>
            </a:extLst>
          </p:cNvPr>
          <p:cNvSpPr txBox="1"/>
          <p:nvPr/>
        </p:nvSpPr>
        <p:spPr>
          <a:xfrm>
            <a:off x="4466964" y="4651483"/>
            <a:ext cx="4395178" cy="369332"/>
          </a:xfrm>
          <a:prstGeom prst="rect">
            <a:avLst/>
          </a:prstGeom>
          <a:noFill/>
          <a:ln w="15875">
            <a:solidFill>
              <a:schemeClr val="tx1"/>
            </a:solidFill>
          </a:ln>
        </p:spPr>
        <p:txBody>
          <a:bodyPr wrap="none" rtlCol="0">
            <a:spAutoFit/>
          </a:bodyPr>
          <a:lstStyle/>
          <a:p>
            <a:r>
              <a:rPr lang="en-US" dirty="0">
                <a:solidFill>
                  <a:srgbClr val="0432FF"/>
                </a:solidFill>
              </a:rPr>
              <a:t>Compute DGL – FIR fit for this realization</a:t>
            </a:r>
          </a:p>
        </p:txBody>
      </p:sp>
      <p:cxnSp>
        <p:nvCxnSpPr>
          <p:cNvPr id="52" name="Straight Arrow Connector 51">
            <a:extLst>
              <a:ext uri="{FF2B5EF4-FFF2-40B4-BE49-F238E27FC236}">
                <a16:creationId xmlns:a16="http://schemas.microsoft.com/office/drawing/2014/main" id="{743796BA-F1DA-5F3B-5D92-48409CB30D4E}"/>
              </a:ext>
            </a:extLst>
          </p:cNvPr>
          <p:cNvCxnSpPr>
            <a:cxnSpLocks/>
          </p:cNvCxnSpPr>
          <p:nvPr/>
        </p:nvCxnSpPr>
        <p:spPr bwMode="auto">
          <a:xfrm>
            <a:off x="6674017" y="5016896"/>
            <a:ext cx="0" cy="228600"/>
          </a:xfrm>
          <a:prstGeom prst="straightConnector1">
            <a:avLst/>
          </a:prstGeom>
          <a:solidFill>
            <a:schemeClr val="accent1"/>
          </a:solidFill>
          <a:ln w="28575" cap="flat" cmpd="sng" algn="ctr">
            <a:solidFill>
              <a:srgbClr val="0432FF"/>
            </a:solidFill>
            <a:prstDash val="solid"/>
            <a:round/>
            <a:headEnd type="none" w="med" len="med"/>
            <a:tailEnd type="triangle" w="lg" len="lg"/>
          </a:ln>
          <a:effectLst/>
        </p:spPr>
      </p:cxnSp>
      <p:sp>
        <p:nvSpPr>
          <p:cNvPr id="54" name="TextBox 53">
            <a:extLst>
              <a:ext uri="{FF2B5EF4-FFF2-40B4-BE49-F238E27FC236}">
                <a16:creationId xmlns:a16="http://schemas.microsoft.com/office/drawing/2014/main" id="{859DFCDC-F5E3-5318-4BF4-8AE52EDC245A}"/>
              </a:ext>
            </a:extLst>
          </p:cNvPr>
          <p:cNvSpPr txBox="1"/>
          <p:nvPr/>
        </p:nvSpPr>
        <p:spPr>
          <a:xfrm>
            <a:off x="4106239" y="5252535"/>
            <a:ext cx="5134739" cy="369332"/>
          </a:xfrm>
          <a:prstGeom prst="rect">
            <a:avLst/>
          </a:prstGeom>
          <a:noFill/>
          <a:ln w="15875">
            <a:solidFill>
              <a:schemeClr val="tx1"/>
            </a:solidFill>
          </a:ln>
        </p:spPr>
        <p:txBody>
          <a:bodyPr wrap="none" rtlCol="0">
            <a:spAutoFit/>
          </a:bodyPr>
          <a:lstStyle/>
          <a:p>
            <a:r>
              <a:rPr lang="en-US" dirty="0">
                <a:solidFill>
                  <a:srgbClr val="0432FF"/>
                </a:solidFill>
              </a:rPr>
              <a:t>Compute COB for each field from this realization</a:t>
            </a:r>
          </a:p>
        </p:txBody>
      </p:sp>
      <p:sp>
        <p:nvSpPr>
          <p:cNvPr id="57" name="Rectangle 56">
            <a:extLst>
              <a:ext uri="{FF2B5EF4-FFF2-40B4-BE49-F238E27FC236}">
                <a16:creationId xmlns:a16="http://schemas.microsoft.com/office/drawing/2014/main" id="{83CF433D-5124-0743-8242-D51900709D3A}"/>
              </a:ext>
            </a:extLst>
          </p:cNvPr>
          <p:cNvSpPr/>
          <p:nvPr/>
        </p:nvSpPr>
        <p:spPr bwMode="auto">
          <a:xfrm>
            <a:off x="1607154" y="964588"/>
            <a:ext cx="10023348" cy="5390369"/>
          </a:xfrm>
          <a:prstGeom prst="rect">
            <a:avLst/>
          </a:prstGeom>
          <a:noFill/>
          <a:ln w="412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sp>
        <p:nvSpPr>
          <p:cNvPr id="58" name="TextBox 57">
            <a:extLst>
              <a:ext uri="{FF2B5EF4-FFF2-40B4-BE49-F238E27FC236}">
                <a16:creationId xmlns:a16="http://schemas.microsoft.com/office/drawing/2014/main" id="{7A1C9C13-C2D3-E822-2DB0-091EDEE7EE7B}"/>
              </a:ext>
            </a:extLst>
          </p:cNvPr>
          <p:cNvSpPr txBox="1"/>
          <p:nvPr/>
        </p:nvSpPr>
        <p:spPr>
          <a:xfrm>
            <a:off x="213025" y="3190365"/>
            <a:ext cx="929309" cy="923330"/>
          </a:xfrm>
          <a:prstGeom prst="rect">
            <a:avLst/>
          </a:prstGeom>
          <a:noFill/>
        </p:spPr>
        <p:txBody>
          <a:bodyPr wrap="square" rtlCol="0">
            <a:spAutoFit/>
          </a:bodyPr>
          <a:lstStyle/>
          <a:p>
            <a:pPr algn="ctr"/>
            <a:r>
              <a:rPr lang="en-US" b="1" dirty="0">
                <a:solidFill>
                  <a:srgbClr val="00B050"/>
                </a:solidFill>
              </a:rPr>
              <a:t>Run 10,000 times</a:t>
            </a:r>
          </a:p>
        </p:txBody>
      </p:sp>
      <p:cxnSp>
        <p:nvCxnSpPr>
          <p:cNvPr id="60" name="Straight Arrow Connector 59">
            <a:extLst>
              <a:ext uri="{FF2B5EF4-FFF2-40B4-BE49-F238E27FC236}">
                <a16:creationId xmlns:a16="http://schemas.microsoft.com/office/drawing/2014/main" id="{D817CBB1-41AA-26B3-58D6-1EF15C690094}"/>
              </a:ext>
            </a:extLst>
          </p:cNvPr>
          <p:cNvCxnSpPr>
            <a:cxnSpLocks/>
            <a:stCxn id="58" idx="3"/>
            <a:endCxn id="57" idx="1"/>
          </p:cNvCxnSpPr>
          <p:nvPr/>
        </p:nvCxnSpPr>
        <p:spPr bwMode="auto">
          <a:xfrm>
            <a:off x="1142334" y="3652030"/>
            <a:ext cx="464820" cy="7743"/>
          </a:xfrm>
          <a:prstGeom prst="straightConnector1">
            <a:avLst/>
          </a:prstGeom>
          <a:solidFill>
            <a:schemeClr val="accent1"/>
          </a:solidFill>
          <a:ln w="31750" cap="flat" cmpd="sng" algn="ctr">
            <a:solidFill>
              <a:srgbClr val="00B050"/>
            </a:solidFill>
            <a:prstDash val="solid"/>
            <a:round/>
            <a:headEnd type="none" w="med" len="med"/>
            <a:tailEnd type="stealth" w="lg" len="lg"/>
          </a:ln>
          <a:effectLst/>
        </p:spPr>
      </p:cxnSp>
      <p:sp>
        <p:nvSpPr>
          <p:cNvPr id="3" name="TextBox 2">
            <a:extLst>
              <a:ext uri="{FF2B5EF4-FFF2-40B4-BE49-F238E27FC236}">
                <a16:creationId xmlns:a16="http://schemas.microsoft.com/office/drawing/2014/main" id="{D5ABD2E4-1254-779C-077C-3452CF9B1EB2}"/>
              </a:ext>
            </a:extLst>
          </p:cNvPr>
          <p:cNvSpPr txBox="1"/>
          <p:nvPr/>
        </p:nvSpPr>
        <p:spPr>
          <a:xfrm>
            <a:off x="2442165" y="1284682"/>
            <a:ext cx="8400569" cy="369332"/>
          </a:xfrm>
          <a:prstGeom prst="rect">
            <a:avLst/>
          </a:prstGeom>
          <a:noFill/>
        </p:spPr>
        <p:txBody>
          <a:bodyPr wrap="none" rtlCol="0">
            <a:spAutoFit/>
          </a:bodyPr>
          <a:lstStyle/>
          <a:p>
            <a:r>
              <a:rPr lang="en-US" dirty="0"/>
              <a:t>Begin with measured total sky, SSL, SGL, IGL, ISL, FIR flux values for each field</a:t>
            </a:r>
          </a:p>
        </p:txBody>
      </p:sp>
      <p:sp>
        <p:nvSpPr>
          <p:cNvPr id="18" name="TextBox 17">
            <a:extLst>
              <a:ext uri="{FF2B5EF4-FFF2-40B4-BE49-F238E27FC236}">
                <a16:creationId xmlns:a16="http://schemas.microsoft.com/office/drawing/2014/main" id="{79DFC568-44FB-45BF-3975-7C664A4BA760}"/>
              </a:ext>
            </a:extLst>
          </p:cNvPr>
          <p:cNvSpPr txBox="1"/>
          <p:nvPr/>
        </p:nvSpPr>
        <p:spPr>
          <a:xfrm>
            <a:off x="955389" y="6410712"/>
            <a:ext cx="10968067" cy="338554"/>
          </a:xfrm>
          <a:prstGeom prst="rect">
            <a:avLst/>
          </a:prstGeom>
          <a:noFill/>
        </p:spPr>
        <p:txBody>
          <a:bodyPr wrap="none" rtlCol="0">
            <a:spAutoFit/>
          </a:bodyPr>
          <a:lstStyle/>
          <a:p>
            <a:r>
              <a:rPr lang="en-US" baseline="30000" dirty="0"/>
              <a:t>**</a:t>
            </a:r>
            <a:r>
              <a:rPr lang="en-US" sz="1600" dirty="0"/>
              <a:t>Random and systematic error values are randomly drawn from Gaussian distributions with the appropriate dispersions.</a:t>
            </a:r>
          </a:p>
        </p:txBody>
      </p:sp>
      <p:sp>
        <p:nvSpPr>
          <p:cNvPr id="28" name="TextBox 27">
            <a:extLst>
              <a:ext uri="{FF2B5EF4-FFF2-40B4-BE49-F238E27FC236}">
                <a16:creationId xmlns:a16="http://schemas.microsoft.com/office/drawing/2014/main" id="{1A2E78D3-EF09-1327-108F-8B683FBC56C2}"/>
              </a:ext>
            </a:extLst>
          </p:cNvPr>
          <p:cNvSpPr txBox="1"/>
          <p:nvPr/>
        </p:nvSpPr>
        <p:spPr>
          <a:xfrm>
            <a:off x="3160826" y="5848267"/>
            <a:ext cx="7019870" cy="369332"/>
          </a:xfrm>
          <a:prstGeom prst="rect">
            <a:avLst/>
          </a:prstGeom>
          <a:noFill/>
          <a:ln w="15875">
            <a:solidFill>
              <a:schemeClr val="tx1"/>
            </a:solidFill>
          </a:ln>
        </p:spPr>
        <p:txBody>
          <a:bodyPr wrap="none" rtlCol="0">
            <a:spAutoFit/>
          </a:bodyPr>
          <a:lstStyle/>
          <a:p>
            <a:r>
              <a:rPr lang="en-US" dirty="0">
                <a:solidFill>
                  <a:srgbClr val="0432FF"/>
                </a:solidFill>
              </a:rPr>
              <a:t>Compute sky residual (COB-IGL) for each field from this realization</a:t>
            </a:r>
          </a:p>
        </p:txBody>
      </p:sp>
      <p:cxnSp>
        <p:nvCxnSpPr>
          <p:cNvPr id="55" name="Straight Arrow Connector 54">
            <a:extLst>
              <a:ext uri="{FF2B5EF4-FFF2-40B4-BE49-F238E27FC236}">
                <a16:creationId xmlns:a16="http://schemas.microsoft.com/office/drawing/2014/main" id="{80F354B7-6DA9-749F-590F-19429705D402}"/>
              </a:ext>
            </a:extLst>
          </p:cNvPr>
          <p:cNvCxnSpPr>
            <a:cxnSpLocks/>
          </p:cNvCxnSpPr>
          <p:nvPr/>
        </p:nvCxnSpPr>
        <p:spPr bwMode="auto">
          <a:xfrm>
            <a:off x="6670761" y="5621867"/>
            <a:ext cx="0" cy="228600"/>
          </a:xfrm>
          <a:prstGeom prst="straightConnector1">
            <a:avLst/>
          </a:prstGeom>
          <a:solidFill>
            <a:schemeClr val="accent1"/>
          </a:solidFill>
          <a:ln w="28575" cap="flat" cmpd="sng" algn="ctr">
            <a:solidFill>
              <a:srgbClr val="0432FF"/>
            </a:solidFill>
            <a:prstDash val="solid"/>
            <a:round/>
            <a:headEnd type="none" w="med" len="med"/>
            <a:tailEnd type="triangle" w="lg" len="lg"/>
          </a:ln>
          <a:effectLst/>
        </p:spPr>
      </p:cxnSp>
    </p:spTree>
    <p:extLst>
      <p:ext uri="{BB962C8B-B14F-4D97-AF65-F5344CB8AC3E}">
        <p14:creationId xmlns:p14="http://schemas.microsoft.com/office/powerpoint/2010/main" val="726465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05C1-C07C-E768-CC10-0F5610841AD4}"/>
              </a:ext>
            </a:extLst>
          </p:cNvPr>
          <p:cNvSpPr>
            <a:spLocks noGrp="1"/>
          </p:cNvSpPr>
          <p:nvPr>
            <p:ph type="title"/>
          </p:nvPr>
        </p:nvSpPr>
        <p:spPr/>
        <p:txBody>
          <a:bodyPr/>
          <a:lstStyle/>
          <a:p>
            <a:r>
              <a:rPr lang="en-US" dirty="0"/>
              <a:t>NH Results: COB detected at 6.7 sigma</a:t>
            </a:r>
          </a:p>
        </p:txBody>
      </p:sp>
      <p:pic>
        <p:nvPicPr>
          <p:cNvPr id="7" name="Picture 6">
            <a:extLst>
              <a:ext uri="{FF2B5EF4-FFF2-40B4-BE49-F238E27FC236}">
                <a16:creationId xmlns:a16="http://schemas.microsoft.com/office/drawing/2014/main" id="{7B35F714-E90F-5CAB-31E5-698740F70AA7}"/>
              </a:ext>
            </a:extLst>
          </p:cNvPr>
          <p:cNvPicPr>
            <a:picLocks noChangeAspect="1"/>
          </p:cNvPicPr>
          <p:nvPr/>
        </p:nvPicPr>
        <p:blipFill>
          <a:blip r:embed="rId2"/>
          <a:srcRect/>
          <a:stretch/>
        </p:blipFill>
        <p:spPr>
          <a:xfrm>
            <a:off x="240918" y="914400"/>
            <a:ext cx="5943600" cy="5943600"/>
          </a:xfrm>
          <a:prstGeom prst="rect">
            <a:avLst/>
          </a:prstGeom>
        </p:spPr>
      </p:pic>
      <p:pic>
        <p:nvPicPr>
          <p:cNvPr id="9" name="Picture 8">
            <a:extLst>
              <a:ext uri="{FF2B5EF4-FFF2-40B4-BE49-F238E27FC236}">
                <a16:creationId xmlns:a16="http://schemas.microsoft.com/office/drawing/2014/main" id="{6C7D8217-CFC5-19DB-2BE3-8AD1E99649DC}"/>
              </a:ext>
            </a:extLst>
          </p:cNvPr>
          <p:cNvPicPr>
            <a:picLocks noChangeAspect="1"/>
          </p:cNvPicPr>
          <p:nvPr/>
        </p:nvPicPr>
        <p:blipFill>
          <a:blip r:embed="rId3"/>
          <a:srcRect/>
          <a:stretch/>
        </p:blipFill>
        <p:spPr>
          <a:xfrm>
            <a:off x="6103403" y="914400"/>
            <a:ext cx="5943600" cy="5943600"/>
          </a:xfrm>
          <a:prstGeom prst="rect">
            <a:avLst/>
          </a:prstGeom>
        </p:spPr>
      </p:pic>
      <p:sp>
        <p:nvSpPr>
          <p:cNvPr id="10" name="TextBox 9">
            <a:extLst>
              <a:ext uri="{FF2B5EF4-FFF2-40B4-BE49-F238E27FC236}">
                <a16:creationId xmlns:a16="http://schemas.microsoft.com/office/drawing/2014/main" id="{E7A0DAA3-C422-4DC6-62F4-ED1325CD90C0}"/>
              </a:ext>
            </a:extLst>
          </p:cNvPr>
          <p:cNvSpPr txBox="1"/>
          <p:nvPr/>
        </p:nvSpPr>
        <p:spPr>
          <a:xfrm>
            <a:off x="4103052" y="1215420"/>
            <a:ext cx="1769780" cy="307777"/>
          </a:xfrm>
          <a:prstGeom prst="rect">
            <a:avLst/>
          </a:prstGeom>
          <a:noFill/>
        </p:spPr>
        <p:txBody>
          <a:bodyPr wrap="none" rtlCol="0">
            <a:spAutoFit/>
          </a:bodyPr>
          <a:lstStyle/>
          <a:p>
            <a:r>
              <a:rPr lang="en-US" sz="1400" b="1" dirty="0">
                <a:solidFill>
                  <a:srgbClr val="0432FF"/>
                </a:solidFill>
              </a:rPr>
              <a:t>COB = 11.08 ± 1.65</a:t>
            </a:r>
          </a:p>
        </p:txBody>
      </p:sp>
      <p:sp>
        <p:nvSpPr>
          <p:cNvPr id="11" name="TextBox 10">
            <a:extLst>
              <a:ext uri="{FF2B5EF4-FFF2-40B4-BE49-F238E27FC236}">
                <a16:creationId xmlns:a16="http://schemas.microsoft.com/office/drawing/2014/main" id="{05E59130-95D5-69A7-30D7-A44DF52D9044}"/>
              </a:ext>
            </a:extLst>
          </p:cNvPr>
          <p:cNvSpPr txBox="1"/>
          <p:nvPr/>
        </p:nvSpPr>
        <p:spPr>
          <a:xfrm>
            <a:off x="9930545" y="1215420"/>
            <a:ext cx="1810112" cy="523220"/>
          </a:xfrm>
          <a:prstGeom prst="rect">
            <a:avLst/>
          </a:prstGeom>
          <a:noFill/>
        </p:spPr>
        <p:txBody>
          <a:bodyPr wrap="none" rtlCol="0">
            <a:spAutoFit/>
          </a:bodyPr>
          <a:lstStyle/>
          <a:p>
            <a:pPr algn="ctr"/>
            <a:r>
              <a:rPr lang="en-US" sz="1400" b="1" dirty="0">
                <a:solidFill>
                  <a:srgbClr val="FF0000"/>
                </a:solidFill>
              </a:rPr>
              <a:t>ΔCOB = COB - IGL</a:t>
            </a:r>
          </a:p>
          <a:p>
            <a:pPr algn="ctr"/>
            <a:r>
              <a:rPr lang="en-US" sz="1400" b="1" dirty="0">
                <a:solidFill>
                  <a:srgbClr val="FF0000"/>
                </a:solidFill>
              </a:rPr>
              <a:t>ΔCOB = 2.91 ± 2.03</a:t>
            </a:r>
          </a:p>
        </p:txBody>
      </p:sp>
      <p:sp>
        <p:nvSpPr>
          <p:cNvPr id="12" name="TextBox 11">
            <a:extLst>
              <a:ext uri="{FF2B5EF4-FFF2-40B4-BE49-F238E27FC236}">
                <a16:creationId xmlns:a16="http://schemas.microsoft.com/office/drawing/2014/main" id="{4EAD8197-B135-3427-2EEF-FEB9668E6258}"/>
              </a:ext>
            </a:extLst>
          </p:cNvPr>
          <p:cNvSpPr txBox="1"/>
          <p:nvPr/>
        </p:nvSpPr>
        <p:spPr>
          <a:xfrm>
            <a:off x="1431300" y="911770"/>
            <a:ext cx="9842759" cy="307777"/>
          </a:xfrm>
          <a:prstGeom prst="rect">
            <a:avLst/>
          </a:prstGeom>
          <a:noFill/>
        </p:spPr>
        <p:txBody>
          <a:bodyPr wrap="none" rtlCol="0">
            <a:spAutoFit/>
          </a:bodyPr>
          <a:lstStyle/>
          <a:p>
            <a:pPr algn="ctr"/>
            <a:r>
              <a:rPr lang="en-US" sz="1400" b="1" dirty="0"/>
              <a:t>Individual field probability distributions are weighted by the inverse square of the uncertainties in COB and ∆COB</a:t>
            </a:r>
          </a:p>
        </p:txBody>
      </p:sp>
      <p:sp>
        <p:nvSpPr>
          <p:cNvPr id="3" name="TextBox 2">
            <a:extLst>
              <a:ext uri="{FF2B5EF4-FFF2-40B4-BE49-F238E27FC236}">
                <a16:creationId xmlns:a16="http://schemas.microsoft.com/office/drawing/2014/main" id="{D5BE6256-70AC-5A2A-2074-3A4BEDEB8553}"/>
              </a:ext>
            </a:extLst>
          </p:cNvPr>
          <p:cNvSpPr txBox="1"/>
          <p:nvPr/>
        </p:nvSpPr>
        <p:spPr>
          <a:xfrm rot="16200000">
            <a:off x="1597368" y="2840656"/>
            <a:ext cx="3125599" cy="369332"/>
          </a:xfrm>
          <a:prstGeom prst="rect">
            <a:avLst/>
          </a:prstGeom>
          <a:noFill/>
        </p:spPr>
        <p:txBody>
          <a:bodyPr wrap="none" rtlCol="0">
            <a:spAutoFit/>
          </a:bodyPr>
          <a:lstStyle/>
          <a:p>
            <a:r>
              <a:rPr lang="en-US" dirty="0"/>
              <a:t>IGL from deep galaxy counts</a:t>
            </a:r>
          </a:p>
        </p:txBody>
      </p:sp>
    </p:spTree>
    <p:extLst>
      <p:ext uri="{BB962C8B-B14F-4D97-AF65-F5344CB8AC3E}">
        <p14:creationId xmlns:p14="http://schemas.microsoft.com/office/powerpoint/2010/main" val="1799254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B811-09FD-CA65-CBDB-339433823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4106D-370B-04EE-AD3C-14E794C9C903}"/>
              </a:ext>
            </a:extLst>
          </p:cNvPr>
          <p:cNvSpPr>
            <a:spLocks noGrp="1"/>
          </p:cNvSpPr>
          <p:nvPr>
            <p:ph type="title"/>
          </p:nvPr>
        </p:nvSpPr>
        <p:spPr/>
        <p:txBody>
          <a:bodyPr/>
          <a:lstStyle/>
          <a:p>
            <a:r>
              <a:rPr lang="en-US" dirty="0"/>
              <a:t>Comparison to Previous Results</a:t>
            </a:r>
          </a:p>
        </p:txBody>
      </p:sp>
      <p:pic>
        <p:nvPicPr>
          <p:cNvPr id="10" name="Picture 9">
            <a:extLst>
              <a:ext uri="{FF2B5EF4-FFF2-40B4-BE49-F238E27FC236}">
                <a16:creationId xmlns:a16="http://schemas.microsoft.com/office/drawing/2014/main" id="{0D07B960-CC9A-C0CF-BEB5-A64A98FF1B08}"/>
              </a:ext>
            </a:extLst>
          </p:cNvPr>
          <p:cNvPicPr>
            <a:picLocks noChangeAspect="1"/>
          </p:cNvPicPr>
          <p:nvPr/>
        </p:nvPicPr>
        <p:blipFill>
          <a:blip r:embed="rId2"/>
          <a:stretch>
            <a:fillRect/>
          </a:stretch>
        </p:blipFill>
        <p:spPr>
          <a:xfrm>
            <a:off x="1392639" y="1048512"/>
            <a:ext cx="9203522" cy="5760720"/>
          </a:xfrm>
          <a:prstGeom prst="rect">
            <a:avLst/>
          </a:prstGeom>
        </p:spPr>
      </p:pic>
    </p:spTree>
    <p:extLst>
      <p:ext uri="{BB962C8B-B14F-4D97-AF65-F5344CB8AC3E}">
        <p14:creationId xmlns:p14="http://schemas.microsoft.com/office/powerpoint/2010/main" val="807852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B811-09FD-CA65-CBDB-339433823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4106D-370B-04EE-AD3C-14E794C9C903}"/>
              </a:ext>
            </a:extLst>
          </p:cNvPr>
          <p:cNvSpPr>
            <a:spLocks noGrp="1"/>
          </p:cNvSpPr>
          <p:nvPr>
            <p:ph type="title"/>
          </p:nvPr>
        </p:nvSpPr>
        <p:spPr/>
        <p:txBody>
          <a:bodyPr/>
          <a:lstStyle/>
          <a:p>
            <a:r>
              <a:rPr lang="en-US" dirty="0"/>
              <a:t>Comparison to Previous Results</a:t>
            </a:r>
          </a:p>
        </p:txBody>
      </p:sp>
      <p:pic>
        <p:nvPicPr>
          <p:cNvPr id="8" name="Picture 7">
            <a:extLst>
              <a:ext uri="{FF2B5EF4-FFF2-40B4-BE49-F238E27FC236}">
                <a16:creationId xmlns:a16="http://schemas.microsoft.com/office/drawing/2014/main" id="{69BA6751-772F-3E61-0717-6D1D7BAA5578}"/>
              </a:ext>
            </a:extLst>
          </p:cNvPr>
          <p:cNvPicPr>
            <a:picLocks noChangeAspect="1"/>
          </p:cNvPicPr>
          <p:nvPr/>
        </p:nvPicPr>
        <p:blipFill>
          <a:blip r:embed="rId2"/>
          <a:stretch>
            <a:fillRect/>
          </a:stretch>
        </p:blipFill>
        <p:spPr>
          <a:xfrm>
            <a:off x="1389888" y="1051560"/>
            <a:ext cx="9203522" cy="5760720"/>
          </a:xfrm>
          <a:prstGeom prst="rect">
            <a:avLst/>
          </a:prstGeom>
        </p:spPr>
      </p:pic>
    </p:spTree>
    <p:extLst>
      <p:ext uri="{BB962C8B-B14F-4D97-AF65-F5344CB8AC3E}">
        <p14:creationId xmlns:p14="http://schemas.microsoft.com/office/powerpoint/2010/main" val="1213681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AA6A-83C2-6238-B3CE-91E528767457}"/>
              </a:ext>
            </a:extLst>
          </p:cNvPr>
          <p:cNvSpPr>
            <a:spLocks noGrp="1"/>
          </p:cNvSpPr>
          <p:nvPr>
            <p:ph type="title"/>
          </p:nvPr>
        </p:nvSpPr>
        <p:spPr/>
        <p:txBody>
          <a:bodyPr/>
          <a:lstStyle/>
          <a:p>
            <a:r>
              <a:rPr lang="en-US" dirty="0"/>
              <a:t>Robustness of Results</a:t>
            </a:r>
          </a:p>
        </p:txBody>
      </p:sp>
      <p:pic>
        <p:nvPicPr>
          <p:cNvPr id="5" name="Content Placeholder 4">
            <a:extLst>
              <a:ext uri="{FF2B5EF4-FFF2-40B4-BE49-F238E27FC236}">
                <a16:creationId xmlns:a16="http://schemas.microsoft.com/office/drawing/2014/main" id="{392F7CE8-C058-50A2-D163-379D92B498EA}"/>
              </a:ext>
            </a:extLst>
          </p:cNvPr>
          <p:cNvPicPr>
            <a:picLocks noGrp="1" noChangeAspect="1"/>
          </p:cNvPicPr>
          <p:nvPr>
            <p:ph idx="1"/>
          </p:nvPr>
        </p:nvPicPr>
        <p:blipFill rotWithShape="1">
          <a:blip r:embed="rId3"/>
          <a:srcRect t="5985"/>
          <a:stretch/>
        </p:blipFill>
        <p:spPr>
          <a:xfrm>
            <a:off x="2146540" y="1127760"/>
            <a:ext cx="7898919" cy="5577840"/>
          </a:xfrm>
        </p:spPr>
      </p:pic>
      <p:sp>
        <p:nvSpPr>
          <p:cNvPr id="6" name="TextBox 5">
            <a:extLst>
              <a:ext uri="{FF2B5EF4-FFF2-40B4-BE49-F238E27FC236}">
                <a16:creationId xmlns:a16="http://schemas.microsoft.com/office/drawing/2014/main" id="{F607B5FD-425C-8C74-5264-660F3A619C65}"/>
              </a:ext>
            </a:extLst>
          </p:cNvPr>
          <p:cNvSpPr txBox="1"/>
          <p:nvPr/>
        </p:nvSpPr>
        <p:spPr>
          <a:xfrm>
            <a:off x="6729984" y="1645920"/>
            <a:ext cx="2743059" cy="369332"/>
          </a:xfrm>
          <a:prstGeom prst="rect">
            <a:avLst/>
          </a:prstGeom>
          <a:noFill/>
        </p:spPr>
        <p:txBody>
          <a:bodyPr wrap="none" rtlCol="0">
            <a:spAutoFit/>
          </a:bodyPr>
          <a:lstStyle/>
          <a:p>
            <a:r>
              <a:rPr lang="en-US" dirty="0"/>
              <a:t>Scatter ~ 0.12 </a:t>
            </a:r>
            <a:r>
              <a:rPr lang="en-US" dirty="0" err="1"/>
              <a:t>nW</a:t>
            </a:r>
            <a:r>
              <a:rPr lang="en-US" dirty="0"/>
              <a:t>/m2/</a:t>
            </a:r>
            <a:r>
              <a:rPr lang="en-US" dirty="0" err="1"/>
              <a:t>sr</a:t>
            </a:r>
            <a:r>
              <a:rPr lang="en-US" dirty="0"/>
              <a:t> </a:t>
            </a:r>
          </a:p>
        </p:txBody>
      </p:sp>
    </p:spTree>
    <p:extLst>
      <p:ext uri="{BB962C8B-B14F-4D97-AF65-F5344CB8AC3E}">
        <p14:creationId xmlns:p14="http://schemas.microsoft.com/office/powerpoint/2010/main" val="860127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8EBB-B251-2D15-65CB-461725A77F3C}"/>
              </a:ext>
            </a:extLst>
          </p:cNvPr>
          <p:cNvSpPr>
            <a:spLocks noGrp="1"/>
          </p:cNvSpPr>
          <p:nvPr>
            <p:ph type="title"/>
          </p:nvPr>
        </p:nvSpPr>
        <p:spPr/>
        <p:txBody>
          <a:bodyPr/>
          <a:lstStyle/>
          <a:p>
            <a:r>
              <a:rPr lang="en-US" dirty="0"/>
              <a:t>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110A6DA-98EC-33B9-1276-69EDF3C50568}"/>
                  </a:ext>
                </a:extLst>
              </p:cNvPr>
              <p:cNvSpPr>
                <a:spLocks noGrp="1"/>
              </p:cNvSpPr>
              <p:nvPr>
                <p:ph idx="1"/>
              </p:nvPr>
            </p:nvSpPr>
            <p:spPr>
              <a:xfrm>
                <a:off x="501656" y="996476"/>
                <a:ext cx="11188688" cy="5861524"/>
              </a:xfrm>
            </p:spPr>
            <p:txBody>
              <a:bodyPr>
                <a:normAutofit/>
              </a:bodyPr>
              <a:lstStyle/>
              <a:p>
                <a:r>
                  <a:rPr lang="en-US" b="1" dirty="0">
                    <a:solidFill>
                      <a:srgbClr val="0432FF"/>
                    </a:solidFill>
                  </a:rPr>
                  <a:t>We have developed a DGL estimator using 350 and 550 micron imaging from the Planck satellite. Scatter is 1.36 </a:t>
                </a:r>
                <a14:m>
                  <m:oMath xmlns:m="http://schemas.openxmlformats.org/officeDocument/2006/math">
                    <m:r>
                      <a:rPr lang="en-US" sz="2400" b="1" i="0" smtClean="0">
                        <a:solidFill>
                          <a:srgbClr val="0432FF"/>
                        </a:solidFill>
                        <a:latin typeface="Cambria Math" panose="02040503050406030204" pitchFamily="18" charset="0"/>
                      </a:rPr>
                      <m:t>𝐧𝐖</m:t>
                    </m:r>
                    <m:r>
                      <a:rPr lang="en-US" sz="2400" b="1" i="0" smtClean="0">
                        <a:solidFill>
                          <a:srgbClr val="0432FF"/>
                        </a:solidFill>
                        <a:latin typeface="Cambria Math" panose="02040503050406030204" pitchFamily="18" charset="0"/>
                      </a:rPr>
                      <m:t> </m:t>
                    </m:r>
                    <m:sSup>
                      <m:sSupPr>
                        <m:ctrlPr>
                          <a:rPr lang="en-US" sz="2400" b="1" i="1" smtClean="0">
                            <a:solidFill>
                              <a:srgbClr val="0432FF"/>
                            </a:solidFill>
                            <a:latin typeface="Cambria Math" panose="02040503050406030204" pitchFamily="18" charset="0"/>
                          </a:rPr>
                        </m:ctrlPr>
                      </m:sSupPr>
                      <m:e>
                        <m:r>
                          <a:rPr lang="en-US" sz="2400" b="1" i="0" smtClean="0">
                            <a:solidFill>
                              <a:srgbClr val="0432FF"/>
                            </a:solidFill>
                            <a:latin typeface="Cambria Math" panose="02040503050406030204" pitchFamily="18" charset="0"/>
                          </a:rPr>
                          <m:t>𝐦</m:t>
                        </m:r>
                      </m:e>
                      <m:sup>
                        <m:r>
                          <a:rPr lang="en-US" sz="2400" b="1" i="0" smtClean="0">
                            <a:solidFill>
                              <a:srgbClr val="0432FF"/>
                            </a:solidFill>
                            <a:latin typeface="Cambria Math" panose="02040503050406030204" pitchFamily="18" charset="0"/>
                          </a:rPr>
                          <m:t>−</m:t>
                        </m:r>
                        <m:r>
                          <a:rPr lang="en-US" sz="2400" b="1" i="0" smtClean="0">
                            <a:solidFill>
                              <a:srgbClr val="0432FF"/>
                            </a:solidFill>
                            <a:latin typeface="Cambria Math" panose="02040503050406030204" pitchFamily="18" charset="0"/>
                          </a:rPr>
                          <m:t>𝟐</m:t>
                        </m:r>
                      </m:sup>
                    </m:sSup>
                    <m:sSup>
                      <m:sSupPr>
                        <m:ctrlPr>
                          <a:rPr lang="en-US" sz="2400" b="1" i="1" smtClean="0">
                            <a:solidFill>
                              <a:srgbClr val="0432FF"/>
                            </a:solidFill>
                            <a:latin typeface="Cambria Math" panose="02040503050406030204" pitchFamily="18" charset="0"/>
                          </a:rPr>
                        </m:ctrlPr>
                      </m:sSupPr>
                      <m:e>
                        <m:r>
                          <a:rPr lang="en-US" sz="2400" b="1" i="0" smtClean="0">
                            <a:solidFill>
                              <a:srgbClr val="0432FF"/>
                            </a:solidFill>
                            <a:latin typeface="Cambria Math" panose="02040503050406030204" pitchFamily="18" charset="0"/>
                          </a:rPr>
                          <m:t>𝐬𝐫</m:t>
                        </m:r>
                      </m:e>
                      <m:sup>
                        <m:r>
                          <a:rPr lang="en-US" sz="2400" b="1" i="0" smtClean="0">
                            <a:solidFill>
                              <a:srgbClr val="0432FF"/>
                            </a:solidFill>
                            <a:latin typeface="Cambria Math" panose="02040503050406030204" pitchFamily="18" charset="0"/>
                          </a:rPr>
                          <m:t>−</m:t>
                        </m:r>
                        <m:r>
                          <a:rPr lang="en-US" sz="2400" b="1" i="0" smtClean="0">
                            <a:solidFill>
                              <a:srgbClr val="0432FF"/>
                            </a:solidFill>
                            <a:latin typeface="Cambria Math" panose="02040503050406030204" pitchFamily="18" charset="0"/>
                          </a:rPr>
                          <m:t>𝟏</m:t>
                        </m:r>
                      </m:sup>
                    </m:sSup>
                    <m:r>
                      <a:rPr lang="en-US" sz="2400" b="1" i="0" smtClean="0">
                        <a:solidFill>
                          <a:srgbClr val="0432FF"/>
                        </a:solidFill>
                        <a:latin typeface="Cambria Math" panose="02040503050406030204" pitchFamily="18" charset="0"/>
                      </a:rPr>
                      <m:t>.</m:t>
                    </m:r>
                  </m:oMath>
                </a14:m>
                <a:r>
                  <a:rPr lang="en-US" b="1" dirty="0">
                    <a:solidFill>
                      <a:srgbClr val="0432FF"/>
                    </a:solidFill>
                  </a:rPr>
                  <a:t> </a:t>
                </a:r>
                <a:r>
                  <a:rPr lang="en-US" dirty="0"/>
                  <a:t>Potentially useful for studies of LSB objects or other EBL surveys as well.</a:t>
                </a:r>
              </a:p>
              <a:p>
                <a:r>
                  <a:rPr lang="en-US" dirty="0"/>
                  <a:t>We have definitively detected (6.7 sigma) the cosmic optical background in the LORRI bandpass (0.4 – 0.9 microns): </a:t>
                </a:r>
              </a:p>
              <a:p>
                <a:pPr marL="0" indent="0" algn="ctr">
                  <a:buNone/>
                </a:pPr>
                <a:r>
                  <a:rPr lang="en-US" b="1" dirty="0">
                    <a:solidFill>
                      <a:srgbClr val="0432FF"/>
                    </a:solidFill>
                  </a:rPr>
                  <a:t>COB = 11.08 ± 1.65 </a:t>
                </a:r>
                <a14:m>
                  <m:oMath xmlns:m="http://schemas.openxmlformats.org/officeDocument/2006/math">
                    <m:r>
                      <a:rPr lang="en-US" sz="2400" b="1" i="0" smtClean="0">
                        <a:solidFill>
                          <a:srgbClr val="0432FF"/>
                        </a:solidFill>
                        <a:latin typeface="Cambria Math" panose="02040503050406030204" pitchFamily="18" charset="0"/>
                      </a:rPr>
                      <m:t>𝐧𝐖</m:t>
                    </m:r>
                    <m:r>
                      <a:rPr lang="en-US" sz="2400" b="1" i="0" smtClean="0">
                        <a:solidFill>
                          <a:srgbClr val="0432FF"/>
                        </a:solidFill>
                        <a:latin typeface="Cambria Math" panose="02040503050406030204" pitchFamily="18" charset="0"/>
                      </a:rPr>
                      <m:t> </m:t>
                    </m:r>
                    <m:sSup>
                      <m:sSupPr>
                        <m:ctrlPr>
                          <a:rPr lang="en-US" sz="2400" b="1" i="1" smtClean="0">
                            <a:solidFill>
                              <a:srgbClr val="0432FF"/>
                            </a:solidFill>
                            <a:latin typeface="Cambria Math" panose="02040503050406030204" pitchFamily="18" charset="0"/>
                          </a:rPr>
                        </m:ctrlPr>
                      </m:sSupPr>
                      <m:e>
                        <m:r>
                          <a:rPr lang="en-US" sz="2400" b="1" i="0" smtClean="0">
                            <a:solidFill>
                              <a:srgbClr val="0432FF"/>
                            </a:solidFill>
                            <a:latin typeface="Cambria Math" panose="02040503050406030204" pitchFamily="18" charset="0"/>
                          </a:rPr>
                          <m:t>𝐦</m:t>
                        </m:r>
                      </m:e>
                      <m:sup>
                        <m:r>
                          <a:rPr lang="en-US" sz="2400" b="1" i="0" smtClean="0">
                            <a:solidFill>
                              <a:srgbClr val="0432FF"/>
                            </a:solidFill>
                            <a:latin typeface="Cambria Math" panose="02040503050406030204" pitchFamily="18" charset="0"/>
                          </a:rPr>
                          <m:t>−</m:t>
                        </m:r>
                        <m:r>
                          <a:rPr lang="en-US" sz="2400" b="1" i="0" smtClean="0">
                            <a:solidFill>
                              <a:srgbClr val="0432FF"/>
                            </a:solidFill>
                            <a:latin typeface="Cambria Math" panose="02040503050406030204" pitchFamily="18" charset="0"/>
                          </a:rPr>
                          <m:t>𝟐</m:t>
                        </m:r>
                      </m:sup>
                    </m:sSup>
                    <m:sSup>
                      <m:sSupPr>
                        <m:ctrlPr>
                          <a:rPr lang="en-US" sz="2400" b="1" i="1" smtClean="0">
                            <a:solidFill>
                              <a:srgbClr val="0432FF"/>
                            </a:solidFill>
                            <a:latin typeface="Cambria Math" panose="02040503050406030204" pitchFamily="18" charset="0"/>
                          </a:rPr>
                        </m:ctrlPr>
                      </m:sSupPr>
                      <m:e>
                        <m:r>
                          <a:rPr lang="en-US" sz="2400" b="1" i="0" smtClean="0">
                            <a:solidFill>
                              <a:srgbClr val="0432FF"/>
                            </a:solidFill>
                            <a:latin typeface="Cambria Math" panose="02040503050406030204" pitchFamily="18" charset="0"/>
                          </a:rPr>
                          <m:t>𝐬𝐫</m:t>
                        </m:r>
                      </m:e>
                      <m:sup>
                        <m:r>
                          <a:rPr lang="en-US" sz="2400" b="1" i="0" smtClean="0">
                            <a:solidFill>
                              <a:srgbClr val="0432FF"/>
                            </a:solidFill>
                            <a:latin typeface="Cambria Math" panose="02040503050406030204" pitchFamily="18" charset="0"/>
                          </a:rPr>
                          <m:t>−</m:t>
                        </m:r>
                        <m:r>
                          <a:rPr lang="en-US" sz="2400" b="1" i="0" smtClean="0">
                            <a:solidFill>
                              <a:srgbClr val="0432FF"/>
                            </a:solidFill>
                            <a:latin typeface="Cambria Math" panose="02040503050406030204" pitchFamily="18" charset="0"/>
                          </a:rPr>
                          <m:t>𝟏</m:t>
                        </m:r>
                      </m:sup>
                    </m:sSup>
                    <m:r>
                      <a:rPr lang="en-US" sz="2400" b="0" i="0" smtClean="0">
                        <a:solidFill>
                          <a:srgbClr val="0432FF"/>
                        </a:solidFill>
                        <a:latin typeface="Cambria Math" panose="02040503050406030204" pitchFamily="18" charset="0"/>
                      </a:rPr>
                      <m:t> </m:t>
                    </m:r>
                  </m:oMath>
                </a14:m>
                <a:endParaRPr lang="en-US" b="1" dirty="0">
                  <a:solidFill>
                    <a:srgbClr val="0432FF"/>
                  </a:solidFill>
                </a:endParaRPr>
              </a:p>
              <a:p>
                <a:r>
                  <a:rPr lang="en-US" dirty="0"/>
                  <a:t>Our derived COB is higher than that predicted from deep galaxy counts (8.17 ± 1.18 </a:t>
                </a:r>
                <a14:m>
                  <m:oMath xmlns:m="http://schemas.openxmlformats.org/officeDocument/2006/math">
                    <m:r>
                      <m:rPr>
                        <m:sty m:val="p"/>
                      </m:rPr>
                      <a:rPr lang="en-US" sz="2400" b="0" i="0" smtClean="0">
                        <a:solidFill>
                          <a:schemeClr val="tx1"/>
                        </a:solidFill>
                        <a:latin typeface="Cambria Math" panose="02040503050406030204" pitchFamily="18" charset="0"/>
                      </a:rPr>
                      <m:t>nW</m:t>
                    </m:r>
                    <m:r>
                      <a:rPr lang="en-US" sz="2400" b="0" i="0" smtClean="0">
                        <a:solidFill>
                          <a:schemeClr val="tx1"/>
                        </a:solidFill>
                        <a:latin typeface="Cambria Math" panose="02040503050406030204" pitchFamily="18" charset="0"/>
                      </a:rPr>
                      <m:t> </m:t>
                    </m:r>
                    <m:sSup>
                      <m:sSupPr>
                        <m:ctrlPr>
                          <a:rPr lang="en-US" sz="240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m</m:t>
                        </m:r>
                      </m:e>
                      <m:sup>
                        <m:r>
                          <a:rPr lang="en-US" sz="2400" b="0" i="0" smtClean="0">
                            <a:solidFill>
                              <a:schemeClr val="tx1"/>
                            </a:solidFill>
                            <a:latin typeface="Cambria Math" panose="02040503050406030204" pitchFamily="18" charset="0"/>
                          </a:rPr>
                          <m:t>−2</m:t>
                        </m:r>
                      </m:sup>
                    </m:sSup>
                    <m:sSup>
                      <m:sSupPr>
                        <m:ctrlPr>
                          <a:rPr lang="en-US" sz="240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sr</m:t>
                        </m:r>
                      </m:e>
                      <m:sup>
                        <m:r>
                          <a:rPr lang="en-US" sz="2400" b="0" i="0" smtClean="0">
                            <a:solidFill>
                              <a:schemeClr val="tx1"/>
                            </a:solidFill>
                            <a:latin typeface="Cambria Math" panose="02040503050406030204" pitchFamily="18" charset="0"/>
                          </a:rPr>
                          <m:t>−1</m:t>
                        </m:r>
                      </m:sup>
                    </m:sSup>
                  </m:oMath>
                </a14:m>
                <a:r>
                  <a:rPr lang="en-US" dirty="0"/>
                  <a:t>) </a:t>
                </a:r>
                <a:r>
                  <a:rPr lang="en-US" u="sng" dirty="0"/>
                  <a:t>but the difference is not significant </a:t>
                </a:r>
                <a:r>
                  <a:rPr lang="en-US" dirty="0"/>
                  <a:t>(1.4 sigma):</a:t>
                </a:r>
              </a:p>
              <a:p>
                <a:pPr marL="0" indent="0" algn="ctr">
                  <a:buNone/>
                </a:pPr>
                <a:r>
                  <a:rPr lang="en-US" b="1" dirty="0">
                    <a:solidFill>
                      <a:srgbClr val="0432FF"/>
                    </a:solidFill>
                  </a:rPr>
                  <a:t>∆COB = (COB – IGL) = 2.91 ± 2.03 </a:t>
                </a:r>
                <a14:m>
                  <m:oMath xmlns:m="http://schemas.openxmlformats.org/officeDocument/2006/math">
                    <m:r>
                      <a:rPr lang="en-US" sz="2400" b="1" i="0" smtClean="0">
                        <a:solidFill>
                          <a:srgbClr val="0432FF"/>
                        </a:solidFill>
                        <a:latin typeface="Cambria Math" panose="02040503050406030204" pitchFamily="18" charset="0"/>
                      </a:rPr>
                      <m:t>𝐧𝐖</m:t>
                    </m:r>
                    <m:r>
                      <a:rPr lang="en-US" sz="2400" b="1" i="0" smtClean="0">
                        <a:solidFill>
                          <a:srgbClr val="0432FF"/>
                        </a:solidFill>
                        <a:latin typeface="Cambria Math" panose="02040503050406030204" pitchFamily="18" charset="0"/>
                      </a:rPr>
                      <m:t> </m:t>
                    </m:r>
                    <m:sSup>
                      <m:sSupPr>
                        <m:ctrlPr>
                          <a:rPr lang="en-US" sz="2400" b="1" i="1" smtClean="0">
                            <a:solidFill>
                              <a:srgbClr val="0432FF"/>
                            </a:solidFill>
                            <a:latin typeface="Cambria Math" panose="02040503050406030204" pitchFamily="18" charset="0"/>
                          </a:rPr>
                        </m:ctrlPr>
                      </m:sSupPr>
                      <m:e>
                        <m:r>
                          <a:rPr lang="en-US" sz="2400" b="1" i="0" smtClean="0">
                            <a:solidFill>
                              <a:srgbClr val="0432FF"/>
                            </a:solidFill>
                            <a:latin typeface="Cambria Math" panose="02040503050406030204" pitchFamily="18" charset="0"/>
                          </a:rPr>
                          <m:t>𝐦</m:t>
                        </m:r>
                      </m:e>
                      <m:sup>
                        <m:r>
                          <a:rPr lang="en-US" sz="2400" b="1" i="0" smtClean="0">
                            <a:solidFill>
                              <a:srgbClr val="0432FF"/>
                            </a:solidFill>
                            <a:latin typeface="Cambria Math" panose="02040503050406030204" pitchFamily="18" charset="0"/>
                          </a:rPr>
                          <m:t>−</m:t>
                        </m:r>
                        <m:r>
                          <a:rPr lang="en-US" sz="2400" b="1" i="0" smtClean="0">
                            <a:solidFill>
                              <a:srgbClr val="0432FF"/>
                            </a:solidFill>
                            <a:latin typeface="Cambria Math" panose="02040503050406030204" pitchFamily="18" charset="0"/>
                          </a:rPr>
                          <m:t>𝟐</m:t>
                        </m:r>
                      </m:sup>
                    </m:sSup>
                    <m:sSup>
                      <m:sSupPr>
                        <m:ctrlPr>
                          <a:rPr lang="en-US" sz="2400" b="1" i="1" smtClean="0">
                            <a:solidFill>
                              <a:srgbClr val="0432FF"/>
                            </a:solidFill>
                            <a:latin typeface="Cambria Math" panose="02040503050406030204" pitchFamily="18" charset="0"/>
                          </a:rPr>
                        </m:ctrlPr>
                      </m:sSupPr>
                      <m:e>
                        <m:r>
                          <a:rPr lang="en-US" sz="2400" b="1" i="0" smtClean="0">
                            <a:solidFill>
                              <a:srgbClr val="0432FF"/>
                            </a:solidFill>
                            <a:latin typeface="Cambria Math" panose="02040503050406030204" pitchFamily="18" charset="0"/>
                          </a:rPr>
                          <m:t>𝐬𝐫</m:t>
                        </m:r>
                      </m:e>
                      <m:sup>
                        <m:r>
                          <a:rPr lang="en-US" sz="2400" b="1" i="0" smtClean="0">
                            <a:solidFill>
                              <a:srgbClr val="0432FF"/>
                            </a:solidFill>
                            <a:latin typeface="Cambria Math" panose="02040503050406030204" pitchFamily="18" charset="0"/>
                          </a:rPr>
                          <m:t>−</m:t>
                        </m:r>
                        <m:r>
                          <a:rPr lang="en-US" sz="2400" b="1" i="0" smtClean="0">
                            <a:solidFill>
                              <a:srgbClr val="0432FF"/>
                            </a:solidFill>
                            <a:latin typeface="Cambria Math" panose="02040503050406030204" pitchFamily="18" charset="0"/>
                          </a:rPr>
                          <m:t>𝟏</m:t>
                        </m:r>
                      </m:sup>
                    </m:sSup>
                  </m:oMath>
                </a14:m>
                <a:endParaRPr lang="en-US" b="1" dirty="0">
                  <a:solidFill>
                    <a:srgbClr val="0432FF"/>
                  </a:solidFill>
                </a:endParaRPr>
              </a:p>
              <a:p>
                <a:r>
                  <a:rPr lang="en-US" dirty="0"/>
                  <a:t>To explain the above residual as extragalactic in origin would require a ~30% increase in light from galaxies or intergalactic space. Driver et al. (2016) suggested a diffuse component to the optical EBL could be present at the 20% level, possibly due to low surface brightness galaxies and/or intrahalo light.</a:t>
                </a:r>
              </a:p>
              <a:p>
                <a:r>
                  <a:rPr lang="en-US" dirty="0">
                    <a:solidFill>
                      <a:srgbClr val="FF0000"/>
                    </a:solidFill>
                  </a:rPr>
                  <a:t>Paper submitted to the </a:t>
                </a:r>
                <a:r>
                  <a:rPr lang="en-US" i="1" dirty="0">
                    <a:solidFill>
                      <a:srgbClr val="FF0000"/>
                    </a:solidFill>
                  </a:rPr>
                  <a:t>Astrophysical Journal </a:t>
                </a:r>
                <a:r>
                  <a:rPr lang="en-US" dirty="0">
                    <a:solidFill>
                      <a:srgbClr val="FF0000"/>
                    </a:solidFill>
                  </a:rPr>
                  <a:t>on April 4, 2024</a:t>
                </a:r>
              </a:p>
            </p:txBody>
          </p:sp>
        </mc:Choice>
        <mc:Fallback xmlns="">
          <p:sp>
            <p:nvSpPr>
              <p:cNvPr id="3" name="Content Placeholder 2">
                <a:extLst>
                  <a:ext uri="{FF2B5EF4-FFF2-40B4-BE49-F238E27FC236}">
                    <a16:creationId xmlns:a16="http://schemas.microsoft.com/office/drawing/2014/main" id="{2110A6DA-98EC-33B9-1276-69EDF3C50568}"/>
                  </a:ext>
                </a:extLst>
              </p:cNvPr>
              <p:cNvSpPr>
                <a:spLocks noGrp="1" noRot="1" noChangeAspect="1" noMove="1" noResize="1" noEditPoints="1" noAdjustHandles="1" noChangeArrowheads="1" noChangeShapeType="1" noTextEdit="1"/>
              </p:cNvSpPr>
              <p:nvPr>
                <p:ph idx="1"/>
              </p:nvPr>
            </p:nvSpPr>
            <p:spPr>
              <a:xfrm>
                <a:off x="501656" y="996476"/>
                <a:ext cx="11188688" cy="5861524"/>
              </a:xfrm>
              <a:blipFill>
                <a:blip r:embed="rId3"/>
                <a:stretch>
                  <a:fillRect l="-680" t="-866" r="-1020"/>
                </a:stretch>
              </a:blipFill>
            </p:spPr>
            <p:txBody>
              <a:bodyPr/>
              <a:lstStyle/>
              <a:p>
                <a:r>
                  <a:rPr lang="en-US">
                    <a:noFill/>
                  </a:rPr>
                  <a:t> </a:t>
                </a:r>
              </a:p>
            </p:txBody>
          </p:sp>
        </mc:Fallback>
      </mc:AlternateContent>
    </p:spTree>
    <p:extLst>
      <p:ext uri="{BB962C8B-B14F-4D97-AF65-F5344CB8AC3E}">
        <p14:creationId xmlns:p14="http://schemas.microsoft.com/office/powerpoint/2010/main" val="1135786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5B8399-3786-2E78-F9D4-4B802220C17F}"/>
              </a:ext>
            </a:extLst>
          </p:cNvPr>
          <p:cNvPicPr>
            <a:picLocks/>
          </p:cNvPicPr>
          <p:nvPr/>
        </p:nvPicPr>
        <p:blipFill>
          <a:blip r:embed="rId2">
            <a:alphaModFix/>
          </a:blip>
          <a:stretch>
            <a:fillRect/>
          </a:stretch>
        </p:blipFill>
        <p:spPr>
          <a:xfrm>
            <a:off x="291273" y="516835"/>
            <a:ext cx="11512296" cy="5788152"/>
          </a:xfrm>
          <a:prstGeom prst="rect">
            <a:avLst/>
          </a:prstGeom>
        </p:spPr>
      </p:pic>
      <p:pic>
        <p:nvPicPr>
          <p:cNvPr id="25" name="Picture 24">
            <a:extLst>
              <a:ext uri="{FF2B5EF4-FFF2-40B4-BE49-F238E27FC236}">
                <a16:creationId xmlns:a16="http://schemas.microsoft.com/office/drawing/2014/main" id="{6F9745FA-4590-5D64-1654-064F245ECCD6}"/>
              </a:ext>
            </a:extLst>
          </p:cNvPr>
          <p:cNvPicPr>
            <a:picLocks/>
          </p:cNvPicPr>
          <p:nvPr/>
        </p:nvPicPr>
        <p:blipFill>
          <a:blip r:embed="rId3"/>
          <a:srcRect/>
          <a:stretch/>
        </p:blipFill>
        <p:spPr>
          <a:xfrm>
            <a:off x="310939" y="496956"/>
            <a:ext cx="11512296" cy="5870713"/>
          </a:xfrm>
          <a:prstGeom prst="rect">
            <a:avLst/>
          </a:prstGeom>
        </p:spPr>
      </p:pic>
      <p:grpSp>
        <p:nvGrpSpPr>
          <p:cNvPr id="6" name="Group 5">
            <a:extLst>
              <a:ext uri="{FF2B5EF4-FFF2-40B4-BE49-F238E27FC236}">
                <a16:creationId xmlns:a16="http://schemas.microsoft.com/office/drawing/2014/main" id="{4ED496E2-E913-0D99-22A9-040D79D123CA}"/>
              </a:ext>
            </a:extLst>
          </p:cNvPr>
          <p:cNvGrpSpPr/>
          <p:nvPr/>
        </p:nvGrpSpPr>
        <p:grpSpPr>
          <a:xfrm>
            <a:off x="1278834" y="3147390"/>
            <a:ext cx="9724742" cy="345180"/>
            <a:chOff x="1278834" y="3147390"/>
            <a:chExt cx="9724742" cy="345180"/>
          </a:xfrm>
        </p:grpSpPr>
        <p:sp>
          <p:nvSpPr>
            <p:cNvPr id="7" name="TextBox 6">
              <a:extLst>
                <a:ext uri="{FF2B5EF4-FFF2-40B4-BE49-F238E27FC236}">
                  <a16:creationId xmlns:a16="http://schemas.microsoft.com/office/drawing/2014/main" id="{32728740-7346-8849-D292-B935C382F1B5}"/>
                </a:ext>
              </a:extLst>
            </p:cNvPr>
            <p:cNvSpPr txBox="1"/>
            <p:nvPr/>
          </p:nvSpPr>
          <p:spPr>
            <a:xfrm>
              <a:off x="1278834" y="3147390"/>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150</a:t>
              </a:r>
            </a:p>
          </p:txBody>
        </p:sp>
        <p:sp>
          <p:nvSpPr>
            <p:cNvPr id="8" name="TextBox 7">
              <a:extLst>
                <a:ext uri="{FF2B5EF4-FFF2-40B4-BE49-F238E27FC236}">
                  <a16:creationId xmlns:a16="http://schemas.microsoft.com/office/drawing/2014/main" id="{9A24CD2C-1B06-3D45-6409-B63F15ED0405}"/>
                </a:ext>
              </a:extLst>
            </p:cNvPr>
            <p:cNvSpPr txBox="1"/>
            <p:nvPr/>
          </p:nvSpPr>
          <p:spPr>
            <a:xfrm>
              <a:off x="2199860" y="3147390"/>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120</a:t>
              </a:r>
            </a:p>
          </p:txBody>
        </p:sp>
        <p:sp>
          <p:nvSpPr>
            <p:cNvPr id="9" name="TextBox 8">
              <a:extLst>
                <a:ext uri="{FF2B5EF4-FFF2-40B4-BE49-F238E27FC236}">
                  <a16:creationId xmlns:a16="http://schemas.microsoft.com/office/drawing/2014/main" id="{369AA33E-A02F-ADE8-A9DE-DD02BACA167F}"/>
                </a:ext>
              </a:extLst>
            </p:cNvPr>
            <p:cNvSpPr txBox="1"/>
            <p:nvPr/>
          </p:nvSpPr>
          <p:spPr>
            <a:xfrm>
              <a:off x="3173893" y="3154016"/>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90</a:t>
              </a:r>
            </a:p>
          </p:txBody>
        </p:sp>
        <p:sp>
          <p:nvSpPr>
            <p:cNvPr id="10" name="TextBox 9">
              <a:extLst>
                <a:ext uri="{FF2B5EF4-FFF2-40B4-BE49-F238E27FC236}">
                  <a16:creationId xmlns:a16="http://schemas.microsoft.com/office/drawing/2014/main" id="{9BF6DC88-F9AB-A6B4-0C63-83674EB26AE0}"/>
                </a:ext>
              </a:extLst>
            </p:cNvPr>
            <p:cNvSpPr txBox="1"/>
            <p:nvPr/>
          </p:nvSpPr>
          <p:spPr>
            <a:xfrm>
              <a:off x="4101545" y="3154016"/>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60</a:t>
              </a:r>
            </a:p>
          </p:txBody>
        </p:sp>
        <p:sp>
          <p:nvSpPr>
            <p:cNvPr id="11" name="TextBox 10">
              <a:extLst>
                <a:ext uri="{FF2B5EF4-FFF2-40B4-BE49-F238E27FC236}">
                  <a16:creationId xmlns:a16="http://schemas.microsoft.com/office/drawing/2014/main" id="{1C1536E1-A7AD-78E0-5B7B-C7BBADEB22C8}"/>
                </a:ext>
              </a:extLst>
            </p:cNvPr>
            <p:cNvSpPr txBox="1"/>
            <p:nvPr/>
          </p:nvSpPr>
          <p:spPr>
            <a:xfrm>
              <a:off x="5022571" y="3154016"/>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30</a:t>
              </a:r>
            </a:p>
          </p:txBody>
        </p:sp>
        <p:sp>
          <p:nvSpPr>
            <p:cNvPr id="12" name="TextBox 11">
              <a:extLst>
                <a:ext uri="{FF2B5EF4-FFF2-40B4-BE49-F238E27FC236}">
                  <a16:creationId xmlns:a16="http://schemas.microsoft.com/office/drawing/2014/main" id="{970AE448-A923-0BFF-2167-921AA453B228}"/>
                </a:ext>
              </a:extLst>
            </p:cNvPr>
            <p:cNvSpPr txBox="1"/>
            <p:nvPr/>
          </p:nvSpPr>
          <p:spPr>
            <a:xfrm>
              <a:off x="5995945" y="3154016"/>
              <a:ext cx="288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0</a:t>
              </a:r>
            </a:p>
          </p:txBody>
        </p:sp>
        <p:sp>
          <p:nvSpPr>
            <p:cNvPr id="13" name="TextBox 12">
              <a:extLst>
                <a:ext uri="{FF2B5EF4-FFF2-40B4-BE49-F238E27FC236}">
                  <a16:creationId xmlns:a16="http://schemas.microsoft.com/office/drawing/2014/main" id="{9003CAA0-C5EA-FE33-B558-5DF05E32E938}"/>
                </a:ext>
              </a:extLst>
            </p:cNvPr>
            <p:cNvSpPr txBox="1"/>
            <p:nvPr/>
          </p:nvSpPr>
          <p:spPr>
            <a:xfrm>
              <a:off x="6819882" y="3154016"/>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330</a:t>
              </a:r>
            </a:p>
          </p:txBody>
        </p:sp>
        <p:sp>
          <p:nvSpPr>
            <p:cNvPr id="14" name="TextBox 13">
              <a:extLst>
                <a:ext uri="{FF2B5EF4-FFF2-40B4-BE49-F238E27FC236}">
                  <a16:creationId xmlns:a16="http://schemas.microsoft.com/office/drawing/2014/main" id="{73EE8B58-C7FE-D68B-00D9-B9C9ADCB3EB5}"/>
                </a:ext>
              </a:extLst>
            </p:cNvPr>
            <p:cNvSpPr txBox="1"/>
            <p:nvPr/>
          </p:nvSpPr>
          <p:spPr>
            <a:xfrm>
              <a:off x="7737157" y="3154016"/>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300</a:t>
              </a:r>
            </a:p>
          </p:txBody>
        </p:sp>
        <p:sp>
          <p:nvSpPr>
            <p:cNvPr id="15" name="TextBox 14">
              <a:extLst>
                <a:ext uri="{FF2B5EF4-FFF2-40B4-BE49-F238E27FC236}">
                  <a16:creationId xmlns:a16="http://schemas.microsoft.com/office/drawing/2014/main" id="{D7FDF6CF-B703-65F3-4384-D9998B99660E}"/>
                </a:ext>
              </a:extLst>
            </p:cNvPr>
            <p:cNvSpPr txBox="1"/>
            <p:nvPr/>
          </p:nvSpPr>
          <p:spPr>
            <a:xfrm>
              <a:off x="8658004" y="3154016"/>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270</a:t>
              </a:r>
            </a:p>
          </p:txBody>
        </p:sp>
        <p:sp>
          <p:nvSpPr>
            <p:cNvPr id="16" name="TextBox 15">
              <a:extLst>
                <a:ext uri="{FF2B5EF4-FFF2-40B4-BE49-F238E27FC236}">
                  <a16:creationId xmlns:a16="http://schemas.microsoft.com/office/drawing/2014/main" id="{8ADE708A-5592-BD5D-C028-B2D7495E325D}"/>
                </a:ext>
              </a:extLst>
            </p:cNvPr>
            <p:cNvSpPr txBox="1"/>
            <p:nvPr/>
          </p:nvSpPr>
          <p:spPr>
            <a:xfrm>
              <a:off x="9578851" y="3154016"/>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240</a:t>
              </a:r>
            </a:p>
          </p:txBody>
        </p:sp>
        <p:sp>
          <p:nvSpPr>
            <p:cNvPr id="17" name="TextBox 16">
              <a:extLst>
                <a:ext uri="{FF2B5EF4-FFF2-40B4-BE49-F238E27FC236}">
                  <a16:creationId xmlns:a16="http://schemas.microsoft.com/office/drawing/2014/main" id="{918F9D4D-C80C-E0A1-4697-37AB580FB456}"/>
                </a:ext>
              </a:extLst>
            </p:cNvPr>
            <p:cNvSpPr txBox="1"/>
            <p:nvPr/>
          </p:nvSpPr>
          <p:spPr>
            <a:xfrm>
              <a:off x="10506324" y="3154016"/>
              <a:ext cx="49725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210</a:t>
              </a:r>
            </a:p>
          </p:txBody>
        </p:sp>
      </p:grpSp>
      <p:grpSp>
        <p:nvGrpSpPr>
          <p:cNvPr id="32" name="Group 31">
            <a:extLst>
              <a:ext uri="{FF2B5EF4-FFF2-40B4-BE49-F238E27FC236}">
                <a16:creationId xmlns:a16="http://schemas.microsoft.com/office/drawing/2014/main" id="{1E128B51-DA15-E0F6-5E4F-5FDBD77B95F4}"/>
              </a:ext>
            </a:extLst>
          </p:cNvPr>
          <p:cNvGrpSpPr/>
          <p:nvPr/>
        </p:nvGrpSpPr>
        <p:grpSpPr>
          <a:xfrm>
            <a:off x="9998305" y="184718"/>
            <a:ext cx="1951368" cy="881742"/>
            <a:chOff x="10250093" y="244352"/>
            <a:chExt cx="1951368" cy="881742"/>
          </a:xfrm>
        </p:grpSpPr>
        <p:sp>
          <p:nvSpPr>
            <p:cNvPr id="26" name="Oval 25">
              <a:extLst>
                <a:ext uri="{FF2B5EF4-FFF2-40B4-BE49-F238E27FC236}">
                  <a16:creationId xmlns:a16="http://schemas.microsoft.com/office/drawing/2014/main" id="{4E2B7A71-0B31-9865-137E-FFC93038917E}"/>
                </a:ext>
              </a:extLst>
            </p:cNvPr>
            <p:cNvSpPr>
              <a:spLocks noChangeAspect="1"/>
            </p:cNvSpPr>
            <p:nvPr/>
          </p:nvSpPr>
          <p:spPr>
            <a:xfrm>
              <a:off x="10263809" y="311426"/>
              <a:ext cx="182880" cy="182880"/>
            </a:xfrm>
            <a:prstGeom prst="ellipse">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riangle 26">
              <a:extLst>
                <a:ext uri="{FF2B5EF4-FFF2-40B4-BE49-F238E27FC236}">
                  <a16:creationId xmlns:a16="http://schemas.microsoft.com/office/drawing/2014/main" id="{FFF6D58B-60E7-729D-E658-8687827B3E9E}"/>
                </a:ext>
              </a:extLst>
            </p:cNvPr>
            <p:cNvSpPr>
              <a:spLocks noChangeAspect="1"/>
            </p:cNvSpPr>
            <p:nvPr/>
          </p:nvSpPr>
          <p:spPr>
            <a:xfrm rot="10800000">
              <a:off x="10250093" y="601656"/>
              <a:ext cx="210312" cy="181303"/>
            </a:xfrm>
            <a:prstGeom prst="triangl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riangle 27">
              <a:extLst>
                <a:ext uri="{FF2B5EF4-FFF2-40B4-BE49-F238E27FC236}">
                  <a16:creationId xmlns:a16="http://schemas.microsoft.com/office/drawing/2014/main" id="{9FC8B551-8CEE-517D-5F70-AE28FE8355EB}"/>
                </a:ext>
              </a:extLst>
            </p:cNvPr>
            <p:cNvSpPr>
              <a:spLocks noChangeAspect="1"/>
            </p:cNvSpPr>
            <p:nvPr/>
          </p:nvSpPr>
          <p:spPr>
            <a:xfrm rot="10800000">
              <a:off x="10250093" y="878931"/>
              <a:ext cx="210312" cy="181303"/>
            </a:xfrm>
            <a:prstGeom prst="triangle">
              <a:avLst/>
            </a:prstGeom>
            <a:solidFill>
              <a:srgbClr val="73FE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6E4984D-8621-E62D-FF44-7A4D6540095E}"/>
                </a:ext>
              </a:extLst>
            </p:cNvPr>
            <p:cNvSpPr txBox="1"/>
            <p:nvPr/>
          </p:nvSpPr>
          <p:spPr>
            <a:xfrm>
              <a:off x="10420717" y="244352"/>
              <a:ext cx="14221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KEM2 COB Fields</a:t>
              </a:r>
            </a:p>
          </p:txBody>
        </p:sp>
        <p:sp>
          <p:nvSpPr>
            <p:cNvPr id="30" name="TextBox 29">
              <a:extLst>
                <a:ext uri="{FF2B5EF4-FFF2-40B4-BE49-F238E27FC236}">
                  <a16:creationId xmlns:a16="http://schemas.microsoft.com/office/drawing/2014/main" id="{B6125D10-B2BA-563E-2FC1-180A03F10D06}"/>
                </a:ext>
              </a:extLst>
            </p:cNvPr>
            <p:cNvSpPr txBox="1"/>
            <p:nvPr/>
          </p:nvSpPr>
          <p:spPr>
            <a:xfrm>
              <a:off x="10420717" y="527859"/>
              <a:ext cx="17807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DGL Calibration Fields</a:t>
              </a:r>
            </a:p>
          </p:txBody>
        </p:sp>
        <p:sp>
          <p:nvSpPr>
            <p:cNvPr id="31" name="TextBox 30">
              <a:extLst>
                <a:ext uri="{FF2B5EF4-FFF2-40B4-BE49-F238E27FC236}">
                  <a16:creationId xmlns:a16="http://schemas.microsoft.com/office/drawing/2014/main" id="{DF9EFCB0-6D11-02F3-35E7-7A4F309FAB59}"/>
                </a:ext>
              </a:extLst>
            </p:cNvPr>
            <p:cNvSpPr txBox="1"/>
            <p:nvPr/>
          </p:nvSpPr>
          <p:spPr>
            <a:xfrm>
              <a:off x="10425709" y="818317"/>
              <a:ext cx="17198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SSL Calibration Fields</a:t>
              </a:r>
            </a:p>
          </p:txBody>
        </p:sp>
      </p:grpSp>
      <p:sp>
        <p:nvSpPr>
          <p:cNvPr id="2" name="TextBox 1">
            <a:extLst>
              <a:ext uri="{FF2B5EF4-FFF2-40B4-BE49-F238E27FC236}">
                <a16:creationId xmlns:a16="http://schemas.microsoft.com/office/drawing/2014/main" id="{D41A8F6E-FFD6-46D8-7E9D-209345820491}"/>
              </a:ext>
            </a:extLst>
          </p:cNvPr>
          <p:cNvSpPr txBox="1"/>
          <p:nvPr/>
        </p:nvSpPr>
        <p:spPr>
          <a:xfrm>
            <a:off x="3461084" y="96482"/>
            <a:ext cx="5358583" cy="369332"/>
          </a:xfrm>
          <a:prstGeom prst="rect">
            <a:avLst/>
          </a:prstGeom>
          <a:noFill/>
        </p:spPr>
        <p:txBody>
          <a:bodyPr wrap="none" rtlCol="0">
            <a:spAutoFit/>
          </a:bodyPr>
          <a:lstStyle/>
          <a:p>
            <a:r>
              <a:rPr lang="en-US" b="1" dirty="0"/>
              <a:t>KEM2 COSMIC OPTICAL BACKGROUND SURVEY FIELDS</a:t>
            </a:r>
          </a:p>
        </p:txBody>
      </p:sp>
      <p:sp>
        <p:nvSpPr>
          <p:cNvPr id="3" name="TextBox 2">
            <a:extLst>
              <a:ext uri="{FF2B5EF4-FFF2-40B4-BE49-F238E27FC236}">
                <a16:creationId xmlns:a16="http://schemas.microsoft.com/office/drawing/2014/main" id="{BD34AD9F-2C99-EC86-891D-0F44423A13C0}"/>
              </a:ext>
            </a:extLst>
          </p:cNvPr>
          <p:cNvSpPr txBox="1"/>
          <p:nvPr/>
        </p:nvSpPr>
        <p:spPr>
          <a:xfrm>
            <a:off x="11834" y="6488668"/>
            <a:ext cx="4924105" cy="369332"/>
          </a:xfrm>
          <a:prstGeom prst="rect">
            <a:avLst/>
          </a:prstGeom>
          <a:noFill/>
        </p:spPr>
        <p:txBody>
          <a:bodyPr wrap="none" rtlCol="0">
            <a:spAutoFit/>
          </a:bodyPr>
          <a:lstStyle/>
          <a:p>
            <a:r>
              <a:rPr lang="en-US" dirty="0"/>
              <a:t>Sky image: Planck 350 micron all-sky intensity map</a:t>
            </a:r>
          </a:p>
        </p:txBody>
      </p:sp>
    </p:spTree>
    <p:extLst>
      <p:ext uri="{BB962C8B-B14F-4D97-AF65-F5344CB8AC3E}">
        <p14:creationId xmlns:p14="http://schemas.microsoft.com/office/powerpoint/2010/main" val="32779530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CF8D-C442-2EE3-E47D-863826979399}"/>
              </a:ext>
            </a:extLst>
          </p:cNvPr>
          <p:cNvSpPr>
            <a:spLocks noGrp="1"/>
          </p:cNvSpPr>
          <p:nvPr>
            <p:ph type="title"/>
          </p:nvPr>
        </p:nvSpPr>
        <p:spPr/>
        <p:txBody>
          <a:bodyPr/>
          <a:lstStyle/>
          <a:p>
            <a:r>
              <a:rPr lang="en-US" dirty="0"/>
              <a:t>Detection of the Cosmic Optical Background</a:t>
            </a:r>
          </a:p>
        </p:txBody>
      </p:sp>
      <p:pic>
        <p:nvPicPr>
          <p:cNvPr id="4" name="Picture 3">
            <a:extLst>
              <a:ext uri="{FF2B5EF4-FFF2-40B4-BE49-F238E27FC236}">
                <a16:creationId xmlns:a16="http://schemas.microsoft.com/office/drawing/2014/main" id="{5487336A-5712-ED5D-C2C2-6C9B78A5DEDD}"/>
              </a:ext>
            </a:extLst>
          </p:cNvPr>
          <p:cNvPicPr>
            <a:picLocks noChangeAspect="1"/>
          </p:cNvPicPr>
          <p:nvPr/>
        </p:nvPicPr>
        <p:blipFill>
          <a:blip r:embed="rId3"/>
          <a:stretch>
            <a:fillRect/>
          </a:stretch>
        </p:blipFill>
        <p:spPr>
          <a:xfrm>
            <a:off x="632968" y="1020064"/>
            <a:ext cx="7772400" cy="5837936"/>
          </a:xfrm>
          <a:prstGeom prst="rect">
            <a:avLst/>
          </a:prstGeom>
        </p:spPr>
      </p:pic>
      <p:sp>
        <p:nvSpPr>
          <p:cNvPr id="5" name="TextBox 4">
            <a:extLst>
              <a:ext uri="{FF2B5EF4-FFF2-40B4-BE49-F238E27FC236}">
                <a16:creationId xmlns:a16="http://schemas.microsoft.com/office/drawing/2014/main" id="{08A94102-B53B-6423-BCB5-AB1928FC61F9}"/>
              </a:ext>
            </a:extLst>
          </p:cNvPr>
          <p:cNvSpPr txBox="1"/>
          <p:nvPr/>
        </p:nvSpPr>
        <p:spPr>
          <a:xfrm>
            <a:off x="8193024" y="2182368"/>
            <a:ext cx="3728725" cy="3046988"/>
          </a:xfrm>
          <a:prstGeom prst="rect">
            <a:avLst/>
          </a:prstGeom>
          <a:noFill/>
        </p:spPr>
        <p:txBody>
          <a:bodyPr wrap="square" rtlCol="0">
            <a:spAutoFit/>
          </a:bodyPr>
          <a:lstStyle/>
          <a:p>
            <a:r>
              <a:rPr lang="en-US" sz="2400" dirty="0"/>
              <a:t>Can we account for all the flux in every field from known instrumental and astrophysical sources?</a:t>
            </a:r>
          </a:p>
          <a:p>
            <a:endParaRPr lang="en-US" sz="2400" dirty="0"/>
          </a:p>
          <a:p>
            <a:r>
              <a:rPr lang="en-US" sz="2400" dirty="0"/>
              <a:t>If so, then the source of the COB is the known census of galaxies.</a:t>
            </a:r>
          </a:p>
        </p:txBody>
      </p:sp>
    </p:spTree>
    <p:extLst>
      <p:ext uri="{BB962C8B-B14F-4D97-AF65-F5344CB8AC3E}">
        <p14:creationId xmlns:p14="http://schemas.microsoft.com/office/powerpoint/2010/main" val="2008867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1991-A6AA-B62B-AE85-7E9E360CEE4A}"/>
              </a:ext>
            </a:extLst>
          </p:cNvPr>
          <p:cNvSpPr>
            <a:spLocks noGrp="1"/>
          </p:cNvSpPr>
          <p:nvPr>
            <p:ph type="title"/>
          </p:nvPr>
        </p:nvSpPr>
        <p:spPr/>
        <p:txBody>
          <a:bodyPr/>
          <a:lstStyle/>
          <a:p>
            <a:r>
              <a:rPr lang="en-US" dirty="0"/>
              <a:t>Detection of the Cosmic Optical Background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D669B82-C492-B88C-1FA5-AFEEDAEF697E}"/>
                  </a:ext>
                </a:extLst>
              </p:cNvPr>
              <p:cNvSpPr txBox="1"/>
              <p:nvPr/>
            </p:nvSpPr>
            <p:spPr>
              <a:xfrm>
                <a:off x="4747072" y="1982757"/>
                <a:ext cx="7107936" cy="4163319"/>
              </a:xfrm>
              <a:prstGeom prst="rect">
                <a:avLst/>
              </a:prstGeom>
              <a:noFill/>
              <a:ln>
                <a:solidFill>
                  <a:srgbClr val="0432FF"/>
                </a:solidFill>
              </a:ln>
            </p:spPr>
            <p:txBody>
              <a:bodyPr wrap="square" rtlCol="0">
                <a:spAutoFit/>
              </a:bodyPr>
              <a:lstStyle/>
              <a:p>
                <a:r>
                  <a:rPr lang="en-US" sz="2400" dirty="0">
                    <a:solidFill>
                      <a:srgbClr val="0432FF"/>
                    </a:solidFill>
                  </a:rPr>
                  <a:t> Preview of results: 	</a:t>
                </a:r>
              </a:p>
              <a:p>
                <a:endParaRPr lang="en-US" sz="2400" dirty="0">
                  <a:solidFill>
                    <a:srgbClr val="0432FF"/>
                  </a:solidFill>
                </a:endParaRPr>
              </a:p>
              <a:p>
                <a:r>
                  <a:rPr lang="en-US" sz="2400" dirty="0">
                    <a:solidFill>
                      <a:srgbClr val="0432FF"/>
                    </a:solidFill>
                  </a:rPr>
                  <a:t>          COB = 11.08 ± 1.65 </a:t>
                </a:r>
                <a14:m>
                  <m:oMath xmlns:m="http://schemas.openxmlformats.org/officeDocument/2006/math">
                    <m:r>
                      <m:rPr>
                        <m:sty m:val="p"/>
                      </m:rPr>
                      <a:rPr lang="en-US" sz="2400" b="0" i="0" smtClean="0">
                        <a:solidFill>
                          <a:srgbClr val="0432FF"/>
                        </a:solidFill>
                        <a:latin typeface="Cambria Math" panose="02040503050406030204" pitchFamily="18" charset="0"/>
                      </a:rPr>
                      <m:t>nW</m:t>
                    </m:r>
                    <m:r>
                      <a:rPr lang="en-US" sz="2400" b="0" i="0" smtClean="0">
                        <a:solidFill>
                          <a:srgbClr val="0432FF"/>
                        </a:solidFill>
                        <a:latin typeface="Cambria Math" panose="02040503050406030204" pitchFamily="18" charset="0"/>
                      </a:rPr>
                      <m:t> </m:t>
                    </m:r>
                    <m:sSup>
                      <m:sSupPr>
                        <m:ctrlPr>
                          <a:rPr lang="en-US" sz="2400" b="0" i="1" smtClean="0">
                            <a:solidFill>
                              <a:srgbClr val="0432FF"/>
                            </a:solidFill>
                            <a:latin typeface="Cambria Math" panose="02040503050406030204" pitchFamily="18" charset="0"/>
                          </a:rPr>
                        </m:ctrlPr>
                      </m:sSupPr>
                      <m:e>
                        <m:r>
                          <m:rPr>
                            <m:sty m:val="p"/>
                          </m:rPr>
                          <a:rPr lang="en-US" sz="2400" b="0" i="0" smtClean="0">
                            <a:solidFill>
                              <a:srgbClr val="0432FF"/>
                            </a:solidFill>
                            <a:latin typeface="Cambria Math" panose="02040503050406030204" pitchFamily="18" charset="0"/>
                          </a:rPr>
                          <m:t>m</m:t>
                        </m:r>
                      </m:e>
                      <m:sup>
                        <m:r>
                          <a:rPr lang="en-US" sz="2400" b="0" i="0" smtClean="0">
                            <a:solidFill>
                              <a:srgbClr val="0432FF"/>
                            </a:solidFill>
                            <a:latin typeface="Cambria Math" panose="02040503050406030204" pitchFamily="18" charset="0"/>
                          </a:rPr>
                          <m:t>−2</m:t>
                        </m:r>
                      </m:sup>
                    </m:sSup>
                    <m:sSup>
                      <m:sSupPr>
                        <m:ctrlPr>
                          <a:rPr lang="en-US" sz="2400" b="0" i="1" smtClean="0">
                            <a:solidFill>
                              <a:srgbClr val="0432FF"/>
                            </a:solidFill>
                            <a:latin typeface="Cambria Math" panose="02040503050406030204" pitchFamily="18" charset="0"/>
                          </a:rPr>
                        </m:ctrlPr>
                      </m:sSupPr>
                      <m:e>
                        <m:r>
                          <m:rPr>
                            <m:sty m:val="p"/>
                          </m:rPr>
                          <a:rPr lang="en-US" sz="2400" b="0" i="0" smtClean="0">
                            <a:solidFill>
                              <a:srgbClr val="0432FF"/>
                            </a:solidFill>
                            <a:latin typeface="Cambria Math" panose="02040503050406030204" pitchFamily="18" charset="0"/>
                          </a:rPr>
                          <m:t>sr</m:t>
                        </m:r>
                      </m:e>
                      <m:sup>
                        <m:r>
                          <a:rPr lang="en-US" sz="2400" b="0" i="0" smtClean="0">
                            <a:solidFill>
                              <a:srgbClr val="0432FF"/>
                            </a:solidFill>
                            <a:latin typeface="Cambria Math" panose="02040503050406030204" pitchFamily="18" charset="0"/>
                          </a:rPr>
                          <m:t>−1</m:t>
                        </m:r>
                      </m:sup>
                    </m:sSup>
                    <m:r>
                      <a:rPr lang="en-US" sz="2400" b="0" i="0" smtClean="0">
                        <a:solidFill>
                          <a:srgbClr val="0432FF"/>
                        </a:solidFill>
                        <a:latin typeface="Cambria Math" panose="02040503050406030204" pitchFamily="18" charset="0"/>
                      </a:rPr>
                      <m:t> </m:t>
                    </m:r>
                  </m:oMath>
                </a14:m>
                <a:r>
                  <a:rPr lang="en-US" sz="2400" dirty="0">
                    <a:solidFill>
                      <a:srgbClr val="0432FF"/>
                    </a:solidFill>
                  </a:rPr>
                  <a:t>(6.7σ)</a:t>
                </a:r>
              </a:p>
              <a:p>
                <a:r>
                  <a:rPr lang="en-US" sz="2400" dirty="0">
                    <a:solidFill>
                      <a:srgbClr val="0432FF"/>
                    </a:solidFill>
                  </a:rPr>
                  <a:t>COB – IGL =   2.81 ± 2.03 </a:t>
                </a:r>
                <a14:m>
                  <m:oMath xmlns:m="http://schemas.openxmlformats.org/officeDocument/2006/math">
                    <m:r>
                      <m:rPr>
                        <m:sty m:val="p"/>
                      </m:rPr>
                      <a:rPr lang="en-US" sz="2400">
                        <a:solidFill>
                          <a:srgbClr val="0432FF"/>
                        </a:solidFill>
                        <a:latin typeface="Cambria Math" panose="02040503050406030204" pitchFamily="18" charset="0"/>
                      </a:rPr>
                      <m:t>nW</m:t>
                    </m:r>
                    <m:r>
                      <a:rPr lang="en-US" sz="2400">
                        <a:solidFill>
                          <a:srgbClr val="0432FF"/>
                        </a:solidFill>
                        <a:latin typeface="Cambria Math" panose="02040503050406030204" pitchFamily="18" charset="0"/>
                      </a:rPr>
                      <m:t> </m:t>
                    </m:r>
                    <m:sSup>
                      <m:sSupPr>
                        <m:ctrlPr>
                          <a:rPr lang="en-US" sz="2400" i="1">
                            <a:solidFill>
                              <a:srgbClr val="0432FF"/>
                            </a:solidFill>
                            <a:latin typeface="Cambria Math" panose="02040503050406030204" pitchFamily="18" charset="0"/>
                          </a:rPr>
                        </m:ctrlPr>
                      </m:sSupPr>
                      <m:e>
                        <m:r>
                          <m:rPr>
                            <m:sty m:val="p"/>
                          </m:rPr>
                          <a:rPr lang="en-US" sz="2400">
                            <a:solidFill>
                              <a:srgbClr val="0432FF"/>
                            </a:solidFill>
                            <a:latin typeface="Cambria Math" panose="02040503050406030204" pitchFamily="18" charset="0"/>
                          </a:rPr>
                          <m:t>m</m:t>
                        </m:r>
                      </m:e>
                      <m:sup>
                        <m:r>
                          <a:rPr lang="en-US" sz="2400">
                            <a:solidFill>
                              <a:srgbClr val="0432FF"/>
                            </a:solidFill>
                            <a:latin typeface="Cambria Math" panose="02040503050406030204" pitchFamily="18" charset="0"/>
                          </a:rPr>
                          <m:t>−2</m:t>
                        </m:r>
                      </m:sup>
                    </m:sSup>
                    <m:sSup>
                      <m:sSupPr>
                        <m:ctrlPr>
                          <a:rPr lang="en-US" sz="2400" i="1">
                            <a:solidFill>
                              <a:srgbClr val="0432FF"/>
                            </a:solidFill>
                            <a:latin typeface="Cambria Math" panose="02040503050406030204" pitchFamily="18" charset="0"/>
                          </a:rPr>
                        </m:ctrlPr>
                      </m:sSupPr>
                      <m:e>
                        <m:r>
                          <m:rPr>
                            <m:sty m:val="p"/>
                          </m:rPr>
                          <a:rPr lang="en-US" sz="2400">
                            <a:solidFill>
                              <a:srgbClr val="0432FF"/>
                            </a:solidFill>
                            <a:latin typeface="Cambria Math" panose="02040503050406030204" pitchFamily="18" charset="0"/>
                          </a:rPr>
                          <m:t>sr</m:t>
                        </m:r>
                      </m:e>
                      <m:sup>
                        <m:r>
                          <a:rPr lang="en-US" sz="2400">
                            <a:solidFill>
                              <a:srgbClr val="0432FF"/>
                            </a:solidFill>
                            <a:latin typeface="Cambria Math" panose="02040503050406030204" pitchFamily="18" charset="0"/>
                          </a:rPr>
                          <m:t>−1</m:t>
                        </m:r>
                      </m:sup>
                    </m:sSup>
                    <m:r>
                      <a:rPr lang="en-US" sz="2400">
                        <a:solidFill>
                          <a:srgbClr val="0432FF"/>
                        </a:solidFill>
                        <a:latin typeface="Cambria Math" panose="02040503050406030204" pitchFamily="18" charset="0"/>
                      </a:rPr>
                      <m:t> </m:t>
                    </m:r>
                  </m:oMath>
                </a14:m>
                <a:r>
                  <a:rPr lang="en-US" sz="2400" dirty="0">
                    <a:solidFill>
                      <a:srgbClr val="0432FF"/>
                    </a:solidFill>
                  </a:rPr>
                  <a:t>(1.4σ)</a:t>
                </a:r>
              </a:p>
              <a:p>
                <a:endParaRPr lang="en-US" sz="2400" dirty="0">
                  <a:solidFill>
                    <a:srgbClr val="0432FF"/>
                  </a:solidFill>
                </a:endParaRPr>
              </a:p>
              <a:p>
                <a:pPr algn="ctr"/>
                <a:r>
                  <a:rPr lang="en-US" sz="2400" dirty="0">
                    <a:solidFill>
                      <a:srgbClr val="0432FF"/>
                    </a:solidFill>
                  </a:rPr>
                  <a:t>Where IGL = integrated light from known galaxies with V ≤ 30 mag (8.17 ± 1.18 </a:t>
                </a:r>
                <a14:m>
                  <m:oMath xmlns:m="http://schemas.openxmlformats.org/officeDocument/2006/math">
                    <m:r>
                      <m:rPr>
                        <m:sty m:val="p"/>
                      </m:rPr>
                      <a:rPr lang="en-US" sz="2400">
                        <a:solidFill>
                          <a:srgbClr val="0432FF"/>
                        </a:solidFill>
                        <a:latin typeface="Cambria Math" panose="02040503050406030204" pitchFamily="18" charset="0"/>
                      </a:rPr>
                      <m:t>nW</m:t>
                    </m:r>
                    <m:r>
                      <a:rPr lang="en-US" sz="2400">
                        <a:solidFill>
                          <a:srgbClr val="0432FF"/>
                        </a:solidFill>
                        <a:latin typeface="Cambria Math" panose="02040503050406030204" pitchFamily="18" charset="0"/>
                      </a:rPr>
                      <m:t> </m:t>
                    </m:r>
                    <m:sSup>
                      <m:sSupPr>
                        <m:ctrlPr>
                          <a:rPr lang="en-US" sz="2400" i="1">
                            <a:solidFill>
                              <a:srgbClr val="0432FF"/>
                            </a:solidFill>
                            <a:latin typeface="Cambria Math" panose="02040503050406030204" pitchFamily="18" charset="0"/>
                          </a:rPr>
                        </m:ctrlPr>
                      </m:sSupPr>
                      <m:e>
                        <m:r>
                          <m:rPr>
                            <m:sty m:val="p"/>
                          </m:rPr>
                          <a:rPr lang="en-US" sz="2400">
                            <a:solidFill>
                              <a:srgbClr val="0432FF"/>
                            </a:solidFill>
                            <a:latin typeface="Cambria Math" panose="02040503050406030204" pitchFamily="18" charset="0"/>
                          </a:rPr>
                          <m:t>m</m:t>
                        </m:r>
                      </m:e>
                      <m:sup>
                        <m:r>
                          <a:rPr lang="en-US" sz="2400">
                            <a:solidFill>
                              <a:srgbClr val="0432FF"/>
                            </a:solidFill>
                            <a:latin typeface="Cambria Math" panose="02040503050406030204" pitchFamily="18" charset="0"/>
                          </a:rPr>
                          <m:t>−2</m:t>
                        </m:r>
                      </m:sup>
                    </m:sSup>
                    <m:sSup>
                      <m:sSupPr>
                        <m:ctrlPr>
                          <a:rPr lang="en-US" sz="2400" i="1">
                            <a:solidFill>
                              <a:srgbClr val="0432FF"/>
                            </a:solidFill>
                            <a:latin typeface="Cambria Math" panose="02040503050406030204" pitchFamily="18" charset="0"/>
                          </a:rPr>
                        </m:ctrlPr>
                      </m:sSupPr>
                      <m:e>
                        <m:r>
                          <m:rPr>
                            <m:sty m:val="p"/>
                          </m:rPr>
                          <a:rPr lang="en-US" sz="2400">
                            <a:solidFill>
                              <a:srgbClr val="0432FF"/>
                            </a:solidFill>
                            <a:latin typeface="Cambria Math" panose="02040503050406030204" pitchFamily="18" charset="0"/>
                          </a:rPr>
                          <m:t>sr</m:t>
                        </m:r>
                      </m:e>
                      <m:sup>
                        <m:r>
                          <a:rPr lang="en-US" sz="2400">
                            <a:solidFill>
                              <a:srgbClr val="0432FF"/>
                            </a:solidFill>
                            <a:latin typeface="Cambria Math" panose="02040503050406030204" pitchFamily="18" charset="0"/>
                          </a:rPr>
                          <m:t>−1</m:t>
                        </m:r>
                      </m:sup>
                    </m:sSup>
                  </m:oMath>
                </a14:m>
                <a:r>
                  <a:rPr lang="en-US" sz="2400" dirty="0">
                    <a:solidFill>
                      <a:srgbClr val="0432FF"/>
                    </a:solidFill>
                  </a:rPr>
                  <a:t>)</a:t>
                </a:r>
              </a:p>
              <a:p>
                <a:endParaRPr lang="en-US" sz="2400" dirty="0">
                  <a:solidFill>
                    <a:srgbClr val="0432FF"/>
                  </a:solidFill>
                </a:endParaRPr>
              </a:p>
              <a:p>
                <a:pPr algn="ctr"/>
                <a:r>
                  <a:rPr lang="en-US" sz="2400" dirty="0">
                    <a:solidFill>
                      <a:srgbClr val="0432FF"/>
                    </a:solidFill>
                  </a:rPr>
                  <a:t>We thus cannot falsify the hypothesis that the COB is due entirely to the integrated light from galaxies. </a:t>
                </a:r>
              </a:p>
              <a:p>
                <a:pPr algn="ctr"/>
                <a:endParaRPr lang="en-US" sz="2400" dirty="0">
                  <a:solidFill>
                    <a:srgbClr val="0432FF"/>
                  </a:solidFill>
                </a:endParaRPr>
              </a:p>
            </p:txBody>
          </p:sp>
        </mc:Choice>
        <mc:Fallback xmlns="">
          <p:sp>
            <p:nvSpPr>
              <p:cNvPr id="5" name="TextBox 4">
                <a:extLst>
                  <a:ext uri="{FF2B5EF4-FFF2-40B4-BE49-F238E27FC236}">
                    <a16:creationId xmlns:a16="http://schemas.microsoft.com/office/drawing/2014/main" id="{AD669B82-C492-B88C-1FA5-AFEEDAEF697E}"/>
                  </a:ext>
                </a:extLst>
              </p:cNvPr>
              <p:cNvSpPr txBox="1">
                <a:spLocks noRot="1" noChangeAspect="1" noMove="1" noResize="1" noEditPoints="1" noAdjustHandles="1" noChangeArrowheads="1" noChangeShapeType="1" noTextEdit="1"/>
              </p:cNvSpPr>
              <p:nvPr/>
            </p:nvSpPr>
            <p:spPr>
              <a:xfrm>
                <a:off x="4747072" y="1982757"/>
                <a:ext cx="7107936" cy="4163319"/>
              </a:xfrm>
              <a:prstGeom prst="rect">
                <a:avLst/>
              </a:prstGeom>
              <a:blipFill>
                <a:blip r:embed="rId3"/>
                <a:stretch>
                  <a:fillRect l="-1246" t="-909" r="-1957"/>
                </a:stretch>
              </a:blipFill>
              <a:ln>
                <a:solidFill>
                  <a:srgbClr val="0432FF"/>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1A44E45E-D1D8-1EC6-2B75-40D28CE3D3EF}"/>
              </a:ext>
            </a:extLst>
          </p:cNvPr>
          <p:cNvPicPr>
            <a:picLocks noChangeAspect="1"/>
          </p:cNvPicPr>
          <p:nvPr/>
        </p:nvPicPr>
        <p:blipFill rotWithShape="1">
          <a:blip r:embed="rId4"/>
          <a:srcRect b="1180"/>
          <a:stretch/>
        </p:blipFill>
        <p:spPr>
          <a:xfrm>
            <a:off x="336992" y="905359"/>
            <a:ext cx="4033057" cy="5940449"/>
          </a:xfrm>
          <a:prstGeom prst="rect">
            <a:avLst/>
          </a:prstGeom>
        </p:spPr>
      </p:pic>
    </p:spTree>
    <p:extLst>
      <p:ext uri="{BB962C8B-B14F-4D97-AF65-F5344CB8AC3E}">
        <p14:creationId xmlns:p14="http://schemas.microsoft.com/office/powerpoint/2010/main" val="1952251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F5C2-A909-4493-2B6D-FF03CC2ED82C}"/>
              </a:ext>
            </a:extLst>
          </p:cNvPr>
          <p:cNvSpPr>
            <a:spLocks noGrp="1"/>
          </p:cNvSpPr>
          <p:nvPr>
            <p:ph type="title"/>
          </p:nvPr>
        </p:nvSpPr>
        <p:spPr/>
        <p:txBody>
          <a:bodyPr/>
          <a:lstStyle/>
          <a:p>
            <a:r>
              <a:rPr lang="en-US" dirty="0"/>
              <a:t>The Components of the Detected Sky Level</a:t>
            </a:r>
          </a:p>
        </p:txBody>
      </p:sp>
      <p:sp>
        <p:nvSpPr>
          <p:cNvPr id="3" name="Content Placeholder 2">
            <a:extLst>
              <a:ext uri="{FF2B5EF4-FFF2-40B4-BE49-F238E27FC236}">
                <a16:creationId xmlns:a16="http://schemas.microsoft.com/office/drawing/2014/main" id="{A4F3F42D-F6F1-30EB-FFC2-59AFD0BEC678}"/>
              </a:ext>
            </a:extLst>
          </p:cNvPr>
          <p:cNvSpPr>
            <a:spLocks noGrp="1"/>
          </p:cNvSpPr>
          <p:nvPr>
            <p:ph idx="1"/>
          </p:nvPr>
        </p:nvSpPr>
        <p:spPr>
          <a:xfrm>
            <a:off x="914400" y="1197864"/>
            <a:ext cx="10570464" cy="4898136"/>
          </a:xfrm>
        </p:spPr>
        <p:txBody>
          <a:bodyPr/>
          <a:lstStyle/>
          <a:p>
            <a:r>
              <a:rPr lang="en-US" dirty="0">
                <a:solidFill>
                  <a:srgbClr val="0432FF"/>
                </a:solidFill>
              </a:rPr>
              <a:t>Integrated Starlight (ISL) = light from faint stars below the LORRI detection limit (V=19.9).</a:t>
            </a:r>
            <a:endParaRPr lang="en-US" dirty="0"/>
          </a:p>
          <a:p>
            <a:r>
              <a:rPr lang="en-US" dirty="0"/>
              <a:t>Integrated Galaxy Light (IGL) = light from faint galaxies below the LORRI detection limit (V=19.9).</a:t>
            </a:r>
          </a:p>
          <a:p>
            <a:r>
              <a:rPr lang="en-US" dirty="0">
                <a:solidFill>
                  <a:srgbClr val="0432FF"/>
                </a:solidFill>
              </a:rPr>
              <a:t>Diffuse Galactic Light (DGL) = optical starlight reflected/scattered off of dust in the Milky Way.</a:t>
            </a:r>
          </a:p>
          <a:p>
            <a:r>
              <a:rPr lang="en-US" dirty="0"/>
              <a:t>H-alpha emission from the interplanetary and interstellar medium (from WHAM survey).</a:t>
            </a:r>
          </a:p>
          <a:p>
            <a:r>
              <a:rPr lang="en-US" dirty="0">
                <a:solidFill>
                  <a:schemeClr val="bg2">
                    <a:lumMod val="75000"/>
                  </a:schemeClr>
                </a:solidFill>
              </a:rPr>
              <a:t>Scattered Light (SSL + SGL) = light that is scattered into the LORRI detector from off-axis stars and bright galaxies.</a:t>
            </a:r>
          </a:p>
          <a:p>
            <a:r>
              <a:rPr lang="en-US" dirty="0">
                <a:solidFill>
                  <a:srgbClr val="FF0000"/>
                </a:solidFill>
              </a:rPr>
              <a:t>Stars and galaxies within the LORRI FOV that are above the detection limit (V=19.9) are masked out and excluded from total sky signal.</a:t>
            </a:r>
          </a:p>
          <a:p>
            <a:endParaRPr lang="en-US" dirty="0"/>
          </a:p>
        </p:txBody>
      </p:sp>
    </p:spTree>
    <p:extLst>
      <p:ext uri="{BB962C8B-B14F-4D97-AF65-F5344CB8AC3E}">
        <p14:creationId xmlns:p14="http://schemas.microsoft.com/office/powerpoint/2010/main" val="2575249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DEFD76-C582-AEE8-5089-5C1A809203C3}"/>
              </a:ext>
            </a:extLst>
          </p:cNvPr>
          <p:cNvPicPr>
            <a:picLocks noChangeAspect="1"/>
          </p:cNvPicPr>
          <p:nvPr/>
        </p:nvPicPr>
        <p:blipFill>
          <a:blip r:embed="rId3"/>
          <a:srcRect/>
          <a:stretch/>
        </p:blipFill>
        <p:spPr>
          <a:xfrm>
            <a:off x="395043" y="2962655"/>
            <a:ext cx="3707258" cy="3579891"/>
          </a:xfrm>
          <a:prstGeom prst="rect">
            <a:avLst/>
          </a:prstGeom>
        </p:spPr>
      </p:pic>
      <p:sp>
        <p:nvSpPr>
          <p:cNvPr id="2" name="Title 1">
            <a:extLst>
              <a:ext uri="{FF2B5EF4-FFF2-40B4-BE49-F238E27FC236}">
                <a16:creationId xmlns:a16="http://schemas.microsoft.com/office/drawing/2014/main" id="{E8A1F8DE-941E-321E-671D-6F16AF1D665F}"/>
              </a:ext>
            </a:extLst>
          </p:cNvPr>
          <p:cNvSpPr>
            <a:spLocks noGrp="1"/>
          </p:cNvSpPr>
          <p:nvPr>
            <p:ph type="title"/>
          </p:nvPr>
        </p:nvSpPr>
        <p:spPr>
          <a:xfrm>
            <a:off x="609600" y="134112"/>
            <a:ext cx="10972800" cy="780288"/>
          </a:xfrm>
        </p:spPr>
        <p:txBody>
          <a:bodyPr/>
          <a:lstStyle/>
          <a:p>
            <a:r>
              <a:rPr lang="en-US" dirty="0"/>
              <a:t>Integrated Star and Galaxy Light</a:t>
            </a:r>
          </a:p>
        </p:txBody>
      </p:sp>
      <p:pic>
        <p:nvPicPr>
          <p:cNvPr id="9" name="Picture 8">
            <a:extLst>
              <a:ext uri="{FF2B5EF4-FFF2-40B4-BE49-F238E27FC236}">
                <a16:creationId xmlns:a16="http://schemas.microsoft.com/office/drawing/2014/main" id="{7CEA2539-2575-6876-7E09-041C0E75364F}"/>
              </a:ext>
            </a:extLst>
          </p:cNvPr>
          <p:cNvPicPr>
            <a:picLocks noChangeAspect="1"/>
          </p:cNvPicPr>
          <p:nvPr/>
        </p:nvPicPr>
        <p:blipFill rotWithShape="1">
          <a:blip r:embed="rId4"/>
          <a:srcRect l="5910" t="4088" r="5378" b="5067"/>
          <a:stretch/>
        </p:blipFill>
        <p:spPr>
          <a:xfrm>
            <a:off x="4407123" y="2877311"/>
            <a:ext cx="3597948" cy="3684472"/>
          </a:xfrm>
          <a:prstGeom prst="rect">
            <a:avLst/>
          </a:prstGeom>
        </p:spPr>
      </p:pic>
      <p:sp>
        <p:nvSpPr>
          <p:cNvPr id="10" name="TextBox 9">
            <a:extLst>
              <a:ext uri="{FF2B5EF4-FFF2-40B4-BE49-F238E27FC236}">
                <a16:creationId xmlns:a16="http://schemas.microsoft.com/office/drawing/2014/main" id="{AAAF2566-59B8-5708-04AE-B239290D4D81}"/>
              </a:ext>
            </a:extLst>
          </p:cNvPr>
          <p:cNvSpPr txBox="1"/>
          <p:nvPr/>
        </p:nvSpPr>
        <p:spPr>
          <a:xfrm>
            <a:off x="271270" y="999744"/>
            <a:ext cx="1164945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a:t>
            </a:r>
            <a:r>
              <a:rPr lang="en-US" b="0" dirty="0"/>
              <a:t>ource counts are computed over range 19.9 &lt; V ≤ 30 </a:t>
            </a:r>
            <a:r>
              <a:rPr lang="en-US" dirty="0"/>
              <a:t>b</a:t>
            </a:r>
            <a:r>
              <a:rPr lang="en-US" b="0" dirty="0"/>
              <a:t>ased on power law fits to either observed or simulated source counts. We then compute the integrated V-band SB from these sources on the sky over that flux range. </a:t>
            </a:r>
          </a:p>
          <a:p>
            <a:pPr marL="285750" indent="-285750">
              <a:buFont typeface="Arial" panose="020B0604020202020204" pitchFamily="34" charset="0"/>
              <a:buChar char="•"/>
            </a:pPr>
            <a:r>
              <a:rPr lang="en-US" dirty="0"/>
              <a:t>SEDs are derived using UBVRIZJHK photometry as a function of magnitude, normalized to the above SB.</a:t>
            </a:r>
          </a:p>
          <a:p>
            <a:pPr marL="285750" indent="-285750">
              <a:buFont typeface="Arial" panose="020B0604020202020204" pitchFamily="34" charset="0"/>
              <a:buChar char="•"/>
            </a:pPr>
            <a:r>
              <a:rPr lang="en-US" b="0" dirty="0"/>
              <a:t>For galaxies: we use COSMOS201</a:t>
            </a:r>
            <a:r>
              <a:rPr lang="en-US" dirty="0"/>
              <a:t>6 and a variety of other catalogs. </a:t>
            </a:r>
            <a:r>
              <a:rPr lang="en-US" b="0" dirty="0"/>
              <a:t>For stars: we use TRILEGAL simulations.</a:t>
            </a:r>
            <a:endParaRPr lang="en-US" dirty="0"/>
          </a:p>
          <a:p>
            <a:pPr marL="285750" indent="-285750">
              <a:buFont typeface="Arial" panose="020B0604020202020204" pitchFamily="34" charset="0"/>
              <a:buChar char="•"/>
            </a:pPr>
            <a:r>
              <a:rPr lang="en-US" dirty="0"/>
              <a:t>The </a:t>
            </a:r>
            <a:r>
              <a:rPr lang="en-US" b="0" dirty="0"/>
              <a:t>IGL and IS</a:t>
            </a:r>
            <a:r>
              <a:rPr lang="en-US" dirty="0"/>
              <a:t>L are then computed using normalized SEDs over the LORRI response (weighted by N(m)).</a:t>
            </a:r>
          </a:p>
          <a:p>
            <a:pPr marL="285750" indent="-285750">
              <a:buFont typeface="Arial" panose="020B0604020202020204" pitchFamily="34" charset="0"/>
              <a:buChar char="•"/>
            </a:pPr>
            <a:r>
              <a:rPr lang="en-US" dirty="0"/>
              <a:t>Total IGL shown below includes bright (V ≤ 19.9) galaxies (from DESI / </a:t>
            </a:r>
            <a:r>
              <a:rPr lang="en-US" dirty="0" err="1"/>
              <a:t>DECam</a:t>
            </a:r>
            <a:r>
              <a:rPr lang="en-US" dirty="0"/>
              <a:t> Legacy Survey data).</a:t>
            </a:r>
          </a:p>
        </p:txBody>
      </p:sp>
      <p:sp>
        <p:nvSpPr>
          <p:cNvPr id="13" name="TextBox 12">
            <a:extLst>
              <a:ext uri="{FF2B5EF4-FFF2-40B4-BE49-F238E27FC236}">
                <a16:creationId xmlns:a16="http://schemas.microsoft.com/office/drawing/2014/main" id="{1CB12BA6-6876-2A1E-6A91-37A781598A39}"/>
              </a:ext>
            </a:extLst>
          </p:cNvPr>
          <p:cNvSpPr txBox="1"/>
          <p:nvPr/>
        </p:nvSpPr>
        <p:spPr>
          <a:xfrm>
            <a:off x="5100388" y="3026663"/>
            <a:ext cx="2454518" cy="646331"/>
          </a:xfrm>
          <a:prstGeom prst="rect">
            <a:avLst/>
          </a:prstGeom>
          <a:noFill/>
        </p:spPr>
        <p:txBody>
          <a:bodyPr wrap="none" rtlCol="0">
            <a:spAutoFit/>
          </a:bodyPr>
          <a:lstStyle/>
          <a:p>
            <a:r>
              <a:rPr lang="en-US" dirty="0"/>
              <a:t>Mag-dependent SEDs</a:t>
            </a:r>
          </a:p>
          <a:p>
            <a:r>
              <a:rPr lang="en-US" dirty="0"/>
              <a:t>(from COSMOS2016)</a:t>
            </a:r>
          </a:p>
        </p:txBody>
      </p:sp>
      <p:pic>
        <p:nvPicPr>
          <p:cNvPr id="4" name="Picture 3">
            <a:extLst>
              <a:ext uri="{FF2B5EF4-FFF2-40B4-BE49-F238E27FC236}">
                <a16:creationId xmlns:a16="http://schemas.microsoft.com/office/drawing/2014/main" id="{87406D74-A736-3C98-9D73-F46259FF3C27}"/>
              </a:ext>
            </a:extLst>
          </p:cNvPr>
          <p:cNvPicPr>
            <a:picLocks noChangeAspect="1"/>
          </p:cNvPicPr>
          <p:nvPr/>
        </p:nvPicPr>
        <p:blipFill>
          <a:blip r:embed="rId5"/>
          <a:srcRect l="781" r="781"/>
          <a:stretch/>
        </p:blipFill>
        <p:spPr>
          <a:xfrm>
            <a:off x="8076565" y="2755498"/>
            <a:ext cx="3781948" cy="4090310"/>
          </a:xfrm>
          <a:prstGeom prst="rect">
            <a:avLst/>
          </a:prstGeom>
        </p:spPr>
      </p:pic>
    </p:spTree>
    <p:extLst>
      <p:ext uri="{BB962C8B-B14F-4D97-AF65-F5344CB8AC3E}">
        <p14:creationId xmlns:p14="http://schemas.microsoft.com/office/powerpoint/2010/main" val="244639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FD2CB571-DE84-011E-AEE8-F1617807015D}"/>
              </a:ext>
            </a:extLst>
          </p:cNvPr>
          <p:cNvPicPr>
            <a:picLocks noChangeAspect="1"/>
          </p:cNvPicPr>
          <p:nvPr/>
        </p:nvPicPr>
        <p:blipFill>
          <a:blip r:embed="rId3"/>
          <a:srcRect l="415" r="415"/>
          <a:stretch/>
        </p:blipFill>
        <p:spPr>
          <a:xfrm>
            <a:off x="6254568" y="946922"/>
            <a:ext cx="5760720" cy="2983145"/>
          </a:xfrm>
          <a:prstGeom prst="rect">
            <a:avLst/>
          </a:prstGeom>
        </p:spPr>
      </p:pic>
      <p:sp>
        <p:nvSpPr>
          <p:cNvPr id="2" name="Title 1">
            <a:extLst>
              <a:ext uri="{FF2B5EF4-FFF2-40B4-BE49-F238E27FC236}">
                <a16:creationId xmlns:a16="http://schemas.microsoft.com/office/drawing/2014/main" id="{A5D829CD-5C8C-18A5-874C-2C02B44F3579}"/>
              </a:ext>
            </a:extLst>
          </p:cNvPr>
          <p:cNvSpPr>
            <a:spLocks noGrp="1"/>
          </p:cNvSpPr>
          <p:nvPr>
            <p:ph type="title"/>
          </p:nvPr>
        </p:nvSpPr>
        <p:spPr/>
        <p:txBody>
          <a:bodyPr/>
          <a:lstStyle/>
          <a:p>
            <a:r>
              <a:rPr lang="en-US" dirty="0"/>
              <a:t>The Diffuse Galactic Light – FIR Intensity Relation</a:t>
            </a:r>
          </a:p>
        </p:txBody>
      </p:sp>
      <p:sp>
        <p:nvSpPr>
          <p:cNvPr id="3" name="Content Placeholder 2">
            <a:extLst>
              <a:ext uri="{FF2B5EF4-FFF2-40B4-BE49-F238E27FC236}">
                <a16:creationId xmlns:a16="http://schemas.microsoft.com/office/drawing/2014/main" id="{424FB08B-2DD1-DC0E-4B2E-8CA74DC0DCE4}"/>
              </a:ext>
            </a:extLst>
          </p:cNvPr>
          <p:cNvSpPr>
            <a:spLocks noGrp="1"/>
          </p:cNvSpPr>
          <p:nvPr>
            <p:ph idx="1"/>
          </p:nvPr>
        </p:nvSpPr>
        <p:spPr>
          <a:xfrm>
            <a:off x="298918" y="1156238"/>
            <a:ext cx="5830239" cy="5549362"/>
          </a:xfrm>
        </p:spPr>
        <p:txBody>
          <a:bodyPr/>
          <a:lstStyle/>
          <a:p>
            <a:r>
              <a:rPr lang="en-US" dirty="0"/>
              <a:t>We use FIR emission to estimate the amount of diffuse optical light that scatters off of dust in the Milky Way.</a:t>
            </a:r>
          </a:p>
          <a:p>
            <a:r>
              <a:rPr lang="en-US" dirty="0">
                <a:solidFill>
                  <a:srgbClr val="0432FF"/>
                </a:solidFill>
              </a:rPr>
              <a:t>This diffuse optical light can account for 30% - 50% of the total sky signal we detect with LORRI.</a:t>
            </a:r>
          </a:p>
          <a:p>
            <a:r>
              <a:rPr lang="en-US" dirty="0"/>
              <a:t>We initially used the 100 </a:t>
            </a:r>
            <a:r>
              <a:rPr lang="en-US" dirty="0" err="1"/>
              <a:t>μm</a:t>
            </a:r>
            <a:r>
              <a:rPr lang="en-US" dirty="0"/>
              <a:t> data from IRAS but we switched to 350 </a:t>
            </a:r>
            <a:r>
              <a:rPr lang="en-US" dirty="0" err="1"/>
              <a:t>μm</a:t>
            </a:r>
            <a:r>
              <a:rPr lang="en-US" dirty="0"/>
              <a:t> and 550 </a:t>
            </a:r>
            <a:r>
              <a:rPr lang="en-US" dirty="0" err="1"/>
              <a:t>μm</a:t>
            </a:r>
            <a:r>
              <a:rPr lang="en-US" dirty="0"/>
              <a:t> data from Planck for the current work:</a:t>
            </a:r>
          </a:p>
          <a:p>
            <a:pPr lvl="1"/>
            <a:r>
              <a:rPr lang="en-US" dirty="0">
                <a:solidFill>
                  <a:srgbClr val="C00000"/>
                </a:solidFill>
              </a:rPr>
              <a:t>100 </a:t>
            </a:r>
            <a:r>
              <a:rPr lang="en-US" dirty="0" err="1">
                <a:solidFill>
                  <a:srgbClr val="C00000"/>
                </a:solidFill>
              </a:rPr>
              <a:t>μm</a:t>
            </a:r>
            <a:r>
              <a:rPr lang="en-US" dirty="0">
                <a:solidFill>
                  <a:srgbClr val="C00000"/>
                </a:solidFill>
              </a:rPr>
              <a:t> lies on the Wien side of the BB curve for interstellar dust whereas 350, 550 </a:t>
            </a:r>
            <a:r>
              <a:rPr lang="en-US" dirty="0" err="1">
                <a:solidFill>
                  <a:srgbClr val="C00000"/>
                </a:solidFill>
              </a:rPr>
              <a:t>μm</a:t>
            </a:r>
            <a:r>
              <a:rPr lang="en-US" dirty="0">
                <a:solidFill>
                  <a:srgbClr val="C00000"/>
                </a:solidFill>
              </a:rPr>
              <a:t> lie on the Rayleigh-Jeans side.</a:t>
            </a:r>
          </a:p>
          <a:p>
            <a:pPr lvl="1"/>
            <a:r>
              <a:rPr lang="en-US" dirty="0">
                <a:solidFill>
                  <a:srgbClr val="C00000"/>
                </a:solidFill>
              </a:rPr>
              <a:t>350, 550 </a:t>
            </a:r>
            <a:r>
              <a:rPr lang="en-US" dirty="0" err="1">
                <a:solidFill>
                  <a:srgbClr val="C00000"/>
                </a:solidFill>
              </a:rPr>
              <a:t>μm</a:t>
            </a:r>
            <a:r>
              <a:rPr lang="en-US" dirty="0">
                <a:solidFill>
                  <a:srgbClr val="C00000"/>
                </a:solidFill>
              </a:rPr>
              <a:t> flux is less susceptible to dust temperature variations than 100 </a:t>
            </a:r>
            <a:r>
              <a:rPr lang="en-US" dirty="0" err="1">
                <a:solidFill>
                  <a:srgbClr val="C00000"/>
                </a:solidFill>
              </a:rPr>
              <a:t>μm</a:t>
            </a:r>
            <a:r>
              <a:rPr lang="en-US" dirty="0">
                <a:solidFill>
                  <a:srgbClr val="C00000"/>
                </a:solidFill>
              </a:rPr>
              <a:t> flux.</a:t>
            </a:r>
          </a:p>
        </p:txBody>
      </p:sp>
      <p:sp>
        <p:nvSpPr>
          <p:cNvPr id="4" name="Rectangle 3">
            <a:extLst>
              <a:ext uri="{FF2B5EF4-FFF2-40B4-BE49-F238E27FC236}">
                <a16:creationId xmlns:a16="http://schemas.microsoft.com/office/drawing/2014/main" id="{CE1A78D3-40BC-258C-4B90-D0277A6D5A1C}"/>
              </a:ext>
            </a:extLst>
          </p:cNvPr>
          <p:cNvSpPr/>
          <p:nvPr/>
        </p:nvSpPr>
        <p:spPr bwMode="auto">
          <a:xfrm>
            <a:off x="10252890" y="3935469"/>
            <a:ext cx="1541670" cy="2482151"/>
          </a:xfrm>
          <a:prstGeom prst="rect">
            <a:avLst/>
          </a:prstGeom>
          <a:gradFill flip="none" rotWithShape="1">
            <a:gsLst>
              <a:gs pos="0">
                <a:schemeClr val="accent3">
                  <a:lumMod val="67000"/>
                  <a:alpha val="69616"/>
                </a:schemeClr>
              </a:gs>
              <a:gs pos="100000">
                <a:schemeClr val="accent3">
                  <a:lumMod val="60000"/>
                  <a:lumOff val="40000"/>
                  <a:alpha val="64640"/>
                </a:schemeClr>
              </a:gs>
            </a:gsLst>
            <a:lin ang="108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sp>
        <p:nvSpPr>
          <p:cNvPr id="12" name="Rectangle 11">
            <a:extLst>
              <a:ext uri="{FF2B5EF4-FFF2-40B4-BE49-F238E27FC236}">
                <a16:creationId xmlns:a16="http://schemas.microsoft.com/office/drawing/2014/main" id="{D8D5847B-DB81-58DB-F741-A928A6B2753D}"/>
              </a:ext>
            </a:extLst>
          </p:cNvPr>
          <p:cNvSpPr/>
          <p:nvPr/>
        </p:nvSpPr>
        <p:spPr bwMode="auto">
          <a:xfrm>
            <a:off x="10847989" y="5675509"/>
            <a:ext cx="924855" cy="481632"/>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pic>
        <p:nvPicPr>
          <p:cNvPr id="7" name="Picture 6">
            <a:extLst>
              <a:ext uri="{FF2B5EF4-FFF2-40B4-BE49-F238E27FC236}">
                <a16:creationId xmlns:a16="http://schemas.microsoft.com/office/drawing/2014/main" id="{EAB323C6-306D-41E5-9F91-39C30C4624C6}"/>
              </a:ext>
            </a:extLst>
          </p:cNvPr>
          <p:cNvPicPr>
            <a:picLocks noChangeAspect="1"/>
          </p:cNvPicPr>
          <p:nvPr/>
        </p:nvPicPr>
        <p:blipFill>
          <a:blip r:embed="rId4">
            <a:clrChange>
              <a:clrFrom>
                <a:srgbClr val="FFFFFF"/>
              </a:clrFrom>
              <a:clrTo>
                <a:srgbClr val="FFFFFF">
                  <a:alpha val="0"/>
                </a:srgbClr>
              </a:clrTo>
            </a:clrChange>
          </a:blip>
          <a:srcRect/>
          <a:stretch/>
        </p:blipFill>
        <p:spPr>
          <a:xfrm>
            <a:off x="6180021" y="3834932"/>
            <a:ext cx="5861304" cy="3017701"/>
          </a:xfrm>
          <a:prstGeom prst="rect">
            <a:avLst/>
          </a:prstGeom>
        </p:spPr>
      </p:pic>
      <p:sp>
        <p:nvSpPr>
          <p:cNvPr id="14" name="Right Arrow 13">
            <a:extLst>
              <a:ext uri="{FF2B5EF4-FFF2-40B4-BE49-F238E27FC236}">
                <a16:creationId xmlns:a16="http://schemas.microsoft.com/office/drawing/2014/main" id="{8B2F6EF4-7351-7015-A00C-25BB825BD392}"/>
              </a:ext>
            </a:extLst>
          </p:cNvPr>
          <p:cNvSpPr/>
          <p:nvPr/>
        </p:nvSpPr>
        <p:spPr bwMode="auto">
          <a:xfrm>
            <a:off x="10918556" y="4611755"/>
            <a:ext cx="822995" cy="230832"/>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sp>
        <p:nvSpPr>
          <p:cNvPr id="15" name="TextBox 14">
            <a:extLst>
              <a:ext uri="{FF2B5EF4-FFF2-40B4-BE49-F238E27FC236}">
                <a16:creationId xmlns:a16="http://schemas.microsoft.com/office/drawing/2014/main" id="{8BFDF41D-9DC3-BFF3-87DC-3BCBDDC9BA03}"/>
              </a:ext>
            </a:extLst>
          </p:cNvPr>
          <p:cNvSpPr txBox="1"/>
          <p:nvPr/>
        </p:nvSpPr>
        <p:spPr>
          <a:xfrm>
            <a:off x="10847989" y="4755749"/>
            <a:ext cx="1027949" cy="369332"/>
          </a:xfrm>
          <a:prstGeom prst="rect">
            <a:avLst/>
          </a:prstGeom>
          <a:noFill/>
        </p:spPr>
        <p:txBody>
          <a:bodyPr wrap="square" rtlCol="0">
            <a:spAutoFit/>
          </a:bodyPr>
          <a:lstStyle/>
          <a:p>
            <a:r>
              <a:rPr lang="en-US" sz="900" dirty="0"/>
              <a:t>CMB dominates background</a:t>
            </a:r>
          </a:p>
        </p:txBody>
      </p:sp>
    </p:spTree>
    <p:extLst>
      <p:ext uri="{BB962C8B-B14F-4D97-AF65-F5344CB8AC3E}">
        <p14:creationId xmlns:p14="http://schemas.microsoft.com/office/powerpoint/2010/main" val="3050361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29CD-5C8C-18A5-874C-2C02B44F3579}"/>
              </a:ext>
            </a:extLst>
          </p:cNvPr>
          <p:cNvSpPr>
            <a:spLocks noGrp="1"/>
          </p:cNvSpPr>
          <p:nvPr>
            <p:ph type="title"/>
          </p:nvPr>
        </p:nvSpPr>
        <p:spPr/>
        <p:txBody>
          <a:bodyPr/>
          <a:lstStyle/>
          <a:p>
            <a:r>
              <a:rPr lang="en-US" dirty="0"/>
              <a:t>The Diffuse Galactic Light – FIR Intensity Relation</a:t>
            </a:r>
          </a:p>
        </p:txBody>
      </p:sp>
      <p:grpSp>
        <p:nvGrpSpPr>
          <p:cNvPr id="10" name="Group 9">
            <a:extLst>
              <a:ext uri="{FF2B5EF4-FFF2-40B4-BE49-F238E27FC236}">
                <a16:creationId xmlns:a16="http://schemas.microsoft.com/office/drawing/2014/main" id="{D5F9170A-E9AC-4672-0258-60A97E527FBA}"/>
              </a:ext>
            </a:extLst>
          </p:cNvPr>
          <p:cNvGrpSpPr/>
          <p:nvPr/>
        </p:nvGrpSpPr>
        <p:grpSpPr>
          <a:xfrm>
            <a:off x="7021651" y="3518183"/>
            <a:ext cx="4214366" cy="2729635"/>
            <a:chOff x="6793471" y="1332411"/>
            <a:chExt cx="4214366" cy="2729635"/>
          </a:xfrm>
        </p:grpSpPr>
        <p:cxnSp>
          <p:nvCxnSpPr>
            <p:cNvPr id="5" name="Straight Connector 4">
              <a:extLst>
                <a:ext uri="{FF2B5EF4-FFF2-40B4-BE49-F238E27FC236}">
                  <a16:creationId xmlns:a16="http://schemas.microsoft.com/office/drawing/2014/main" id="{EB65F6E1-580D-5813-D369-04CA30494213}"/>
                </a:ext>
              </a:extLst>
            </p:cNvPr>
            <p:cNvCxnSpPr>
              <a:cxnSpLocks/>
            </p:cNvCxnSpPr>
            <p:nvPr/>
          </p:nvCxnSpPr>
          <p:spPr bwMode="auto">
            <a:xfrm>
              <a:off x="7162803" y="1332411"/>
              <a:ext cx="0" cy="272963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4B7AADFA-B648-6ACE-6324-EBAB94414DBE}"/>
                </a:ext>
              </a:extLst>
            </p:cNvPr>
            <p:cNvCxnSpPr>
              <a:cxnSpLocks/>
            </p:cNvCxnSpPr>
            <p:nvPr/>
          </p:nvCxnSpPr>
          <p:spPr bwMode="auto">
            <a:xfrm flipH="1">
              <a:off x="7162803" y="3559112"/>
              <a:ext cx="384503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207E1647-E0FE-FD6F-6FF8-F833B2B515F7}"/>
                </a:ext>
              </a:extLst>
            </p:cNvPr>
            <p:cNvSpPr txBox="1"/>
            <p:nvPr/>
          </p:nvSpPr>
          <p:spPr>
            <a:xfrm>
              <a:off x="8595442" y="3593828"/>
              <a:ext cx="979755" cy="369332"/>
            </a:xfrm>
            <a:prstGeom prst="rect">
              <a:avLst/>
            </a:prstGeom>
            <a:noFill/>
          </p:spPr>
          <p:txBody>
            <a:bodyPr wrap="none" rtlCol="0">
              <a:spAutoFit/>
            </a:bodyPr>
            <a:lstStyle/>
            <a:p>
              <a:r>
                <a:rPr lang="en-US" dirty="0"/>
                <a:t>FIR flux</a:t>
              </a:r>
            </a:p>
          </p:txBody>
        </p:sp>
        <p:sp>
          <p:nvSpPr>
            <p:cNvPr id="9" name="TextBox 8">
              <a:extLst>
                <a:ext uri="{FF2B5EF4-FFF2-40B4-BE49-F238E27FC236}">
                  <a16:creationId xmlns:a16="http://schemas.microsoft.com/office/drawing/2014/main" id="{DB458996-8467-F1F5-B703-5C8063B07328}"/>
                </a:ext>
              </a:extLst>
            </p:cNvPr>
            <p:cNvSpPr txBox="1"/>
            <p:nvPr/>
          </p:nvSpPr>
          <p:spPr>
            <a:xfrm rot="16200000">
              <a:off x="6581233" y="2197241"/>
              <a:ext cx="793807" cy="369332"/>
            </a:xfrm>
            <a:prstGeom prst="rect">
              <a:avLst/>
            </a:prstGeom>
            <a:noFill/>
          </p:spPr>
          <p:txBody>
            <a:bodyPr wrap="none" rtlCol="0">
              <a:spAutoFit/>
            </a:bodyPr>
            <a:lstStyle/>
            <a:p>
              <a:r>
                <a:rPr lang="en-US" dirty="0"/>
                <a:t>DGL+</a:t>
              </a:r>
            </a:p>
          </p:txBody>
        </p:sp>
      </p:grpSp>
      <p:grpSp>
        <p:nvGrpSpPr>
          <p:cNvPr id="95" name="Group 94">
            <a:extLst>
              <a:ext uri="{FF2B5EF4-FFF2-40B4-BE49-F238E27FC236}">
                <a16:creationId xmlns:a16="http://schemas.microsoft.com/office/drawing/2014/main" id="{9AD6B3DF-A726-485D-5624-9E09AE886AA7}"/>
              </a:ext>
            </a:extLst>
          </p:cNvPr>
          <p:cNvGrpSpPr/>
          <p:nvPr/>
        </p:nvGrpSpPr>
        <p:grpSpPr>
          <a:xfrm>
            <a:off x="7390983" y="3670992"/>
            <a:ext cx="4009775" cy="2281681"/>
            <a:chOff x="6435975" y="1485220"/>
            <a:chExt cx="4009775" cy="2281681"/>
          </a:xfrm>
        </p:grpSpPr>
        <p:cxnSp>
          <p:nvCxnSpPr>
            <p:cNvPr id="13" name="Straight Connector 12">
              <a:extLst>
                <a:ext uri="{FF2B5EF4-FFF2-40B4-BE49-F238E27FC236}">
                  <a16:creationId xmlns:a16="http://schemas.microsoft.com/office/drawing/2014/main" id="{77E39F26-517E-2D96-C077-717DDCFA65D2}"/>
                </a:ext>
              </a:extLst>
            </p:cNvPr>
            <p:cNvCxnSpPr>
              <a:cxnSpLocks/>
            </p:cNvCxnSpPr>
            <p:nvPr/>
          </p:nvCxnSpPr>
          <p:spPr bwMode="auto">
            <a:xfrm flipV="1">
              <a:off x="6435975" y="1622724"/>
              <a:ext cx="4009775" cy="2144177"/>
            </a:xfrm>
            <a:prstGeom prst="line">
              <a:avLst/>
            </a:prstGeom>
            <a:solidFill>
              <a:schemeClr val="accent1"/>
            </a:solidFill>
            <a:ln w="12700" cap="flat" cmpd="sng" algn="ctr">
              <a:solidFill>
                <a:srgbClr val="0432FF"/>
              </a:solidFill>
              <a:prstDash val="dash"/>
              <a:round/>
              <a:headEnd type="none" w="med" len="med"/>
              <a:tailEnd type="none" w="med" len="med"/>
            </a:ln>
            <a:effectLst/>
          </p:spPr>
        </p:cxnSp>
        <p:grpSp>
          <p:nvGrpSpPr>
            <p:cNvPr id="22" name="Group 21">
              <a:extLst>
                <a:ext uri="{FF2B5EF4-FFF2-40B4-BE49-F238E27FC236}">
                  <a16:creationId xmlns:a16="http://schemas.microsoft.com/office/drawing/2014/main" id="{37D611AD-D597-2559-BF2C-8423A3F18A7F}"/>
                </a:ext>
              </a:extLst>
            </p:cNvPr>
            <p:cNvGrpSpPr/>
            <p:nvPr/>
          </p:nvGrpSpPr>
          <p:grpSpPr>
            <a:xfrm>
              <a:off x="8097872" y="2893961"/>
              <a:ext cx="95561" cy="326103"/>
              <a:chOff x="8097872" y="2893961"/>
              <a:chExt cx="95561" cy="326103"/>
            </a:xfrm>
          </p:grpSpPr>
          <p:sp>
            <p:nvSpPr>
              <p:cNvPr id="11" name="Oval 10">
                <a:extLst>
                  <a:ext uri="{FF2B5EF4-FFF2-40B4-BE49-F238E27FC236}">
                    <a16:creationId xmlns:a16="http://schemas.microsoft.com/office/drawing/2014/main" id="{8891FB24-5A08-BCD1-B74C-0D2284839B15}"/>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16" name="Straight Connector 15">
                <a:extLst>
                  <a:ext uri="{FF2B5EF4-FFF2-40B4-BE49-F238E27FC236}">
                    <a16:creationId xmlns:a16="http://schemas.microsoft.com/office/drawing/2014/main" id="{80F68292-C247-10F9-62FD-3685555F5F60}"/>
                  </a:ext>
                </a:extLst>
              </p:cNvPr>
              <p:cNvCxnSpPr>
                <a:stCxn id="11"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6C1788B-136D-8BFE-D166-77B363E39E2B}"/>
                  </a:ext>
                </a:extLst>
              </p:cNvPr>
              <p:cNvCxnSpPr>
                <a:stCxn id="11"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EE62312E-C3A0-38C9-A2A1-85C2C7F19339}"/>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B176BD6-7154-EA97-78E4-603BC37CC5D1}"/>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3" name="Group 22">
              <a:extLst>
                <a:ext uri="{FF2B5EF4-FFF2-40B4-BE49-F238E27FC236}">
                  <a16:creationId xmlns:a16="http://schemas.microsoft.com/office/drawing/2014/main" id="{2E8B930B-2DD2-E117-06FA-3BFCC8634810}"/>
                </a:ext>
              </a:extLst>
            </p:cNvPr>
            <p:cNvGrpSpPr/>
            <p:nvPr/>
          </p:nvGrpSpPr>
          <p:grpSpPr>
            <a:xfrm>
              <a:off x="8247281" y="2629244"/>
              <a:ext cx="95561" cy="326103"/>
              <a:chOff x="8097872" y="2893961"/>
              <a:chExt cx="95561" cy="326103"/>
            </a:xfrm>
          </p:grpSpPr>
          <p:sp>
            <p:nvSpPr>
              <p:cNvPr id="24" name="Oval 23">
                <a:extLst>
                  <a:ext uri="{FF2B5EF4-FFF2-40B4-BE49-F238E27FC236}">
                    <a16:creationId xmlns:a16="http://schemas.microsoft.com/office/drawing/2014/main" id="{F93631D8-5E3B-0849-C418-8F775E3F1AC6}"/>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25" name="Straight Connector 24">
                <a:extLst>
                  <a:ext uri="{FF2B5EF4-FFF2-40B4-BE49-F238E27FC236}">
                    <a16:creationId xmlns:a16="http://schemas.microsoft.com/office/drawing/2014/main" id="{D2898358-39D1-AA04-FB7A-7E66D55DEFE7}"/>
                  </a:ext>
                </a:extLst>
              </p:cNvPr>
              <p:cNvCxnSpPr>
                <a:stCxn id="24"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941DB95-6050-F707-6D44-B3748F081751}"/>
                  </a:ext>
                </a:extLst>
              </p:cNvPr>
              <p:cNvCxnSpPr>
                <a:stCxn id="24"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81141E2-7531-E89E-BA10-20F8633AA98C}"/>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9B351A6D-1D66-7AB3-7465-4EB08A422199}"/>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9" name="Group 28">
              <a:extLst>
                <a:ext uri="{FF2B5EF4-FFF2-40B4-BE49-F238E27FC236}">
                  <a16:creationId xmlns:a16="http://schemas.microsoft.com/office/drawing/2014/main" id="{A6F92FDE-0C65-9666-B1DD-542FE1CFF75C}"/>
                </a:ext>
              </a:extLst>
            </p:cNvPr>
            <p:cNvGrpSpPr/>
            <p:nvPr/>
          </p:nvGrpSpPr>
          <p:grpSpPr>
            <a:xfrm>
              <a:off x="8348910" y="2694226"/>
              <a:ext cx="95561" cy="326103"/>
              <a:chOff x="8097872" y="2893961"/>
              <a:chExt cx="95561" cy="326103"/>
            </a:xfrm>
          </p:grpSpPr>
          <p:sp>
            <p:nvSpPr>
              <p:cNvPr id="30" name="Oval 29">
                <a:extLst>
                  <a:ext uri="{FF2B5EF4-FFF2-40B4-BE49-F238E27FC236}">
                    <a16:creationId xmlns:a16="http://schemas.microsoft.com/office/drawing/2014/main" id="{F3835992-7BB3-5A54-319A-84868D9524D6}"/>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31" name="Straight Connector 30">
                <a:extLst>
                  <a:ext uri="{FF2B5EF4-FFF2-40B4-BE49-F238E27FC236}">
                    <a16:creationId xmlns:a16="http://schemas.microsoft.com/office/drawing/2014/main" id="{F2692B00-DF90-ACC5-2CA3-130472D6BE1D}"/>
                  </a:ext>
                </a:extLst>
              </p:cNvPr>
              <p:cNvCxnSpPr>
                <a:stCxn id="30"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CC800BE-23C5-7332-F892-149BFF12E745}"/>
                  </a:ext>
                </a:extLst>
              </p:cNvPr>
              <p:cNvCxnSpPr>
                <a:stCxn id="30"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610F6C31-AA51-7B1A-CCE0-4B9AEDB168E5}"/>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B84BD614-2DA6-8024-487A-595BA91E242D}"/>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5" name="Group 34">
              <a:extLst>
                <a:ext uri="{FF2B5EF4-FFF2-40B4-BE49-F238E27FC236}">
                  <a16:creationId xmlns:a16="http://schemas.microsoft.com/office/drawing/2014/main" id="{3D93D3FA-5446-6A5A-023E-260A4804F3C4}"/>
                </a:ext>
              </a:extLst>
            </p:cNvPr>
            <p:cNvGrpSpPr/>
            <p:nvPr/>
          </p:nvGrpSpPr>
          <p:grpSpPr>
            <a:xfrm>
              <a:off x="8516948" y="2259780"/>
              <a:ext cx="95561" cy="326103"/>
              <a:chOff x="8097872" y="2893961"/>
              <a:chExt cx="95561" cy="326103"/>
            </a:xfrm>
          </p:grpSpPr>
          <p:sp>
            <p:nvSpPr>
              <p:cNvPr id="36" name="Oval 35">
                <a:extLst>
                  <a:ext uri="{FF2B5EF4-FFF2-40B4-BE49-F238E27FC236}">
                    <a16:creationId xmlns:a16="http://schemas.microsoft.com/office/drawing/2014/main" id="{89B1B728-4132-02E5-234A-3979B9DCD776}"/>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37" name="Straight Connector 36">
                <a:extLst>
                  <a:ext uri="{FF2B5EF4-FFF2-40B4-BE49-F238E27FC236}">
                    <a16:creationId xmlns:a16="http://schemas.microsoft.com/office/drawing/2014/main" id="{98D949A3-C05F-A5A7-B270-F5A0A6A99A08}"/>
                  </a:ext>
                </a:extLst>
              </p:cNvPr>
              <p:cNvCxnSpPr>
                <a:stCxn id="36"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832B75C1-8F9E-E71D-651B-E0D61DEE89CE}"/>
                  </a:ext>
                </a:extLst>
              </p:cNvPr>
              <p:cNvCxnSpPr>
                <a:stCxn id="36"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4DB9A90C-5B0B-B65E-A9A2-0E5724401567}"/>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C97F6878-14BC-1D10-4F73-C45A2357B75A}"/>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1" name="Group 40">
              <a:extLst>
                <a:ext uri="{FF2B5EF4-FFF2-40B4-BE49-F238E27FC236}">
                  <a16:creationId xmlns:a16="http://schemas.microsoft.com/office/drawing/2014/main" id="{7A41B8E5-DB5D-4E47-7931-237E10B1530E}"/>
                </a:ext>
              </a:extLst>
            </p:cNvPr>
            <p:cNvGrpSpPr/>
            <p:nvPr/>
          </p:nvGrpSpPr>
          <p:grpSpPr>
            <a:xfrm>
              <a:off x="8649987" y="2349804"/>
              <a:ext cx="95561" cy="326103"/>
              <a:chOff x="8097872" y="2893961"/>
              <a:chExt cx="95561" cy="326103"/>
            </a:xfrm>
          </p:grpSpPr>
          <p:sp>
            <p:nvSpPr>
              <p:cNvPr id="42" name="Oval 41">
                <a:extLst>
                  <a:ext uri="{FF2B5EF4-FFF2-40B4-BE49-F238E27FC236}">
                    <a16:creationId xmlns:a16="http://schemas.microsoft.com/office/drawing/2014/main" id="{21360A84-28BB-8862-0A8A-CB03E99149D1}"/>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43" name="Straight Connector 42">
                <a:extLst>
                  <a:ext uri="{FF2B5EF4-FFF2-40B4-BE49-F238E27FC236}">
                    <a16:creationId xmlns:a16="http://schemas.microsoft.com/office/drawing/2014/main" id="{3ABE87E4-8933-DAF6-7527-8C4941F2EC25}"/>
                  </a:ext>
                </a:extLst>
              </p:cNvPr>
              <p:cNvCxnSpPr>
                <a:stCxn id="42"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263AB97-53FA-F00F-D7DA-A3C67AA386DC}"/>
                  </a:ext>
                </a:extLst>
              </p:cNvPr>
              <p:cNvCxnSpPr>
                <a:stCxn id="42"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DD02F999-52CF-C1C9-2BDB-4CF56F441DB4}"/>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C0E19ED4-52AC-A879-39DB-B72B33A07CCA}"/>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101DF0C7-F446-919D-7015-0B62E199BAD7}"/>
                </a:ext>
              </a:extLst>
            </p:cNvPr>
            <p:cNvGrpSpPr/>
            <p:nvPr/>
          </p:nvGrpSpPr>
          <p:grpSpPr>
            <a:xfrm>
              <a:off x="7788417" y="2589283"/>
              <a:ext cx="95561" cy="326103"/>
              <a:chOff x="8097872" y="2893961"/>
              <a:chExt cx="95561" cy="326103"/>
            </a:xfrm>
          </p:grpSpPr>
          <p:sp>
            <p:nvSpPr>
              <p:cNvPr id="48" name="Oval 47">
                <a:extLst>
                  <a:ext uri="{FF2B5EF4-FFF2-40B4-BE49-F238E27FC236}">
                    <a16:creationId xmlns:a16="http://schemas.microsoft.com/office/drawing/2014/main" id="{A4A702B3-F5FB-6F16-B2BA-FFDD3D2CC642}"/>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49" name="Straight Connector 48">
                <a:extLst>
                  <a:ext uri="{FF2B5EF4-FFF2-40B4-BE49-F238E27FC236}">
                    <a16:creationId xmlns:a16="http://schemas.microsoft.com/office/drawing/2014/main" id="{99979D38-8747-D5D7-CE6D-9D23F3AA257F}"/>
                  </a:ext>
                </a:extLst>
              </p:cNvPr>
              <p:cNvCxnSpPr>
                <a:stCxn id="48"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206BE05-C4F9-A335-0BD2-8E102FE62AF2}"/>
                  </a:ext>
                </a:extLst>
              </p:cNvPr>
              <p:cNvCxnSpPr>
                <a:stCxn id="48"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58BD6438-C734-0D9A-77E8-00A87743608F}"/>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40066B5-BB7F-2F03-A64E-ED78DFF6D5D5}"/>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id="{45AB3C30-C768-32C0-4A41-B527C3E4FD89}"/>
                </a:ext>
              </a:extLst>
            </p:cNvPr>
            <p:cNvGrpSpPr/>
            <p:nvPr/>
          </p:nvGrpSpPr>
          <p:grpSpPr>
            <a:xfrm>
              <a:off x="9223993" y="1971246"/>
              <a:ext cx="95561" cy="326103"/>
              <a:chOff x="8097872" y="2893961"/>
              <a:chExt cx="95561" cy="326103"/>
            </a:xfrm>
          </p:grpSpPr>
          <p:sp>
            <p:nvSpPr>
              <p:cNvPr id="54" name="Oval 53">
                <a:extLst>
                  <a:ext uri="{FF2B5EF4-FFF2-40B4-BE49-F238E27FC236}">
                    <a16:creationId xmlns:a16="http://schemas.microsoft.com/office/drawing/2014/main" id="{A82EB7E4-1B8C-8EAB-56AC-227168ACE287}"/>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55" name="Straight Connector 54">
                <a:extLst>
                  <a:ext uri="{FF2B5EF4-FFF2-40B4-BE49-F238E27FC236}">
                    <a16:creationId xmlns:a16="http://schemas.microsoft.com/office/drawing/2014/main" id="{9DC82A51-0B67-2F9D-6AF9-08AFBA8F777C}"/>
                  </a:ext>
                </a:extLst>
              </p:cNvPr>
              <p:cNvCxnSpPr>
                <a:stCxn id="54"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7725CCB7-F4C1-0FF5-AE16-EDDE1CC50389}"/>
                  </a:ext>
                </a:extLst>
              </p:cNvPr>
              <p:cNvCxnSpPr>
                <a:stCxn id="54"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9E7DF5F2-536F-CC6C-FDC3-CE0F5B2BBD5E}"/>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31C8CEA3-2B13-09BB-09E5-0807154C0CA0}"/>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9" name="Group 58">
              <a:extLst>
                <a:ext uri="{FF2B5EF4-FFF2-40B4-BE49-F238E27FC236}">
                  <a16:creationId xmlns:a16="http://schemas.microsoft.com/office/drawing/2014/main" id="{65967E64-3F5F-6C9C-64E2-006978BB8E22}"/>
                </a:ext>
              </a:extLst>
            </p:cNvPr>
            <p:cNvGrpSpPr/>
            <p:nvPr/>
          </p:nvGrpSpPr>
          <p:grpSpPr>
            <a:xfrm>
              <a:off x="10111964" y="1485220"/>
              <a:ext cx="95561" cy="326103"/>
              <a:chOff x="8097872" y="2893961"/>
              <a:chExt cx="95561" cy="326103"/>
            </a:xfrm>
          </p:grpSpPr>
          <p:sp>
            <p:nvSpPr>
              <p:cNvPr id="60" name="Oval 59">
                <a:extLst>
                  <a:ext uri="{FF2B5EF4-FFF2-40B4-BE49-F238E27FC236}">
                    <a16:creationId xmlns:a16="http://schemas.microsoft.com/office/drawing/2014/main" id="{D7709126-A28E-5D01-322C-01B5915D8DA2}"/>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61" name="Straight Connector 60">
                <a:extLst>
                  <a:ext uri="{FF2B5EF4-FFF2-40B4-BE49-F238E27FC236}">
                    <a16:creationId xmlns:a16="http://schemas.microsoft.com/office/drawing/2014/main" id="{C26274D4-536A-A9C3-0C04-EE85EBFDFDDE}"/>
                  </a:ext>
                </a:extLst>
              </p:cNvPr>
              <p:cNvCxnSpPr>
                <a:stCxn id="60"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7AD644E-406A-5AB6-31FE-1A5BAE56EFBF}"/>
                  </a:ext>
                </a:extLst>
              </p:cNvPr>
              <p:cNvCxnSpPr>
                <a:stCxn id="60"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71CC0F3F-C261-F68B-6770-5421BE823CEF}"/>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2E7F9ED5-497C-44C0-6D03-DF11EB956A2B}"/>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5" name="Group 64">
              <a:extLst>
                <a:ext uri="{FF2B5EF4-FFF2-40B4-BE49-F238E27FC236}">
                  <a16:creationId xmlns:a16="http://schemas.microsoft.com/office/drawing/2014/main" id="{DA71B639-0A9E-0CB7-4038-AE343C1A5E29}"/>
                </a:ext>
              </a:extLst>
            </p:cNvPr>
            <p:cNvGrpSpPr/>
            <p:nvPr/>
          </p:nvGrpSpPr>
          <p:grpSpPr>
            <a:xfrm>
              <a:off x="9736581" y="1717707"/>
              <a:ext cx="95561" cy="326103"/>
              <a:chOff x="8097872" y="2893961"/>
              <a:chExt cx="95561" cy="326103"/>
            </a:xfrm>
          </p:grpSpPr>
          <p:sp>
            <p:nvSpPr>
              <p:cNvPr id="66" name="Oval 65">
                <a:extLst>
                  <a:ext uri="{FF2B5EF4-FFF2-40B4-BE49-F238E27FC236}">
                    <a16:creationId xmlns:a16="http://schemas.microsoft.com/office/drawing/2014/main" id="{E106DF26-9587-5DF8-EFF5-FEAAD9987C67}"/>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67" name="Straight Connector 66">
                <a:extLst>
                  <a:ext uri="{FF2B5EF4-FFF2-40B4-BE49-F238E27FC236}">
                    <a16:creationId xmlns:a16="http://schemas.microsoft.com/office/drawing/2014/main" id="{53FAD42F-F643-67A8-38E7-BDE7783CB640}"/>
                  </a:ext>
                </a:extLst>
              </p:cNvPr>
              <p:cNvCxnSpPr>
                <a:stCxn id="66"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4D5E31CF-8CBB-33F2-92BA-F57A2D38166B}"/>
                  </a:ext>
                </a:extLst>
              </p:cNvPr>
              <p:cNvCxnSpPr>
                <a:stCxn id="66"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8F2FE47D-C7FB-F0C5-3804-8BAE1097A8CD}"/>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1A875A19-C5D8-FB0D-3E3F-C04C3A84E1C3}"/>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1" name="Group 70">
              <a:extLst>
                <a:ext uri="{FF2B5EF4-FFF2-40B4-BE49-F238E27FC236}">
                  <a16:creationId xmlns:a16="http://schemas.microsoft.com/office/drawing/2014/main" id="{E57647B9-D1B8-3BEC-780D-816CE3C08B41}"/>
                </a:ext>
              </a:extLst>
            </p:cNvPr>
            <p:cNvGrpSpPr/>
            <p:nvPr/>
          </p:nvGrpSpPr>
          <p:grpSpPr>
            <a:xfrm>
              <a:off x="9518110" y="2050528"/>
              <a:ext cx="95561" cy="326103"/>
              <a:chOff x="8097872" y="2893961"/>
              <a:chExt cx="95561" cy="326103"/>
            </a:xfrm>
          </p:grpSpPr>
          <p:sp>
            <p:nvSpPr>
              <p:cNvPr id="72" name="Oval 71">
                <a:extLst>
                  <a:ext uri="{FF2B5EF4-FFF2-40B4-BE49-F238E27FC236}">
                    <a16:creationId xmlns:a16="http://schemas.microsoft.com/office/drawing/2014/main" id="{2AC7D80A-A323-458B-6F68-CC0FD238A651}"/>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73" name="Straight Connector 72">
                <a:extLst>
                  <a:ext uri="{FF2B5EF4-FFF2-40B4-BE49-F238E27FC236}">
                    <a16:creationId xmlns:a16="http://schemas.microsoft.com/office/drawing/2014/main" id="{845B9E9E-8705-52CB-D2F6-CEA5A8176FE3}"/>
                  </a:ext>
                </a:extLst>
              </p:cNvPr>
              <p:cNvCxnSpPr>
                <a:stCxn id="72"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D6CDD83D-4ACF-0E92-62F4-E97216D29DAB}"/>
                  </a:ext>
                </a:extLst>
              </p:cNvPr>
              <p:cNvCxnSpPr>
                <a:stCxn id="72"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96FA98C6-2822-F753-4C85-84F8129203A4}"/>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C2A26EDE-79C0-A048-730E-6C9783ED8810}"/>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7" name="Group 76">
              <a:extLst>
                <a:ext uri="{FF2B5EF4-FFF2-40B4-BE49-F238E27FC236}">
                  <a16:creationId xmlns:a16="http://schemas.microsoft.com/office/drawing/2014/main" id="{1913F50F-5E6C-28AA-A390-A99C8A797466}"/>
                </a:ext>
              </a:extLst>
            </p:cNvPr>
            <p:cNvGrpSpPr/>
            <p:nvPr/>
          </p:nvGrpSpPr>
          <p:grpSpPr>
            <a:xfrm>
              <a:off x="8175834" y="2602513"/>
              <a:ext cx="95561" cy="326103"/>
              <a:chOff x="8097872" y="2893961"/>
              <a:chExt cx="95561" cy="326103"/>
            </a:xfrm>
          </p:grpSpPr>
          <p:sp>
            <p:nvSpPr>
              <p:cNvPr id="78" name="Oval 77">
                <a:extLst>
                  <a:ext uri="{FF2B5EF4-FFF2-40B4-BE49-F238E27FC236}">
                    <a16:creationId xmlns:a16="http://schemas.microsoft.com/office/drawing/2014/main" id="{269EF067-4D0A-4FF2-878C-0E81F5424B06}"/>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79" name="Straight Connector 78">
                <a:extLst>
                  <a:ext uri="{FF2B5EF4-FFF2-40B4-BE49-F238E27FC236}">
                    <a16:creationId xmlns:a16="http://schemas.microsoft.com/office/drawing/2014/main" id="{E0413EEB-E405-D7D6-4B16-7561D930980F}"/>
                  </a:ext>
                </a:extLst>
              </p:cNvPr>
              <p:cNvCxnSpPr>
                <a:stCxn id="78"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71FAA913-7B12-12B4-29F0-7268A225CF20}"/>
                  </a:ext>
                </a:extLst>
              </p:cNvPr>
              <p:cNvCxnSpPr>
                <a:stCxn id="78"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3DB25CC9-6A4A-FAD2-DD0E-EFDC79E59005}"/>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4A49DD49-8062-0E4E-1752-2B9D7CC2EEF9}"/>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3" name="Group 82">
              <a:extLst>
                <a:ext uri="{FF2B5EF4-FFF2-40B4-BE49-F238E27FC236}">
                  <a16:creationId xmlns:a16="http://schemas.microsoft.com/office/drawing/2014/main" id="{27B5230B-0930-7996-1E8F-0B37F3152EC5}"/>
                </a:ext>
              </a:extLst>
            </p:cNvPr>
            <p:cNvGrpSpPr/>
            <p:nvPr/>
          </p:nvGrpSpPr>
          <p:grpSpPr>
            <a:xfrm>
              <a:off x="8017848" y="2821587"/>
              <a:ext cx="95561" cy="326103"/>
              <a:chOff x="8097872" y="2893961"/>
              <a:chExt cx="95561" cy="326103"/>
            </a:xfrm>
          </p:grpSpPr>
          <p:sp>
            <p:nvSpPr>
              <p:cNvPr id="84" name="Oval 83">
                <a:extLst>
                  <a:ext uri="{FF2B5EF4-FFF2-40B4-BE49-F238E27FC236}">
                    <a16:creationId xmlns:a16="http://schemas.microsoft.com/office/drawing/2014/main" id="{3DFC88E5-EDED-38C6-9E44-E65130B251C9}"/>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85" name="Straight Connector 84">
                <a:extLst>
                  <a:ext uri="{FF2B5EF4-FFF2-40B4-BE49-F238E27FC236}">
                    <a16:creationId xmlns:a16="http://schemas.microsoft.com/office/drawing/2014/main" id="{1F53FB1F-043D-C17F-FE38-194DA5F520B1}"/>
                  </a:ext>
                </a:extLst>
              </p:cNvPr>
              <p:cNvCxnSpPr>
                <a:stCxn id="84"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83E961F5-FB3E-2AFD-0958-A00245D79B41}"/>
                  </a:ext>
                </a:extLst>
              </p:cNvPr>
              <p:cNvCxnSpPr>
                <a:stCxn id="84"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5A57FF3-70E3-CB6D-111C-D06B6629E64F}"/>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F7889288-3ABD-98AA-A9B3-909E1BA9BA01}"/>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89" name="Group 88">
              <a:extLst>
                <a:ext uri="{FF2B5EF4-FFF2-40B4-BE49-F238E27FC236}">
                  <a16:creationId xmlns:a16="http://schemas.microsoft.com/office/drawing/2014/main" id="{0083BACB-0A14-81A1-D52B-C9D4A11D1EC6}"/>
                </a:ext>
              </a:extLst>
            </p:cNvPr>
            <p:cNvGrpSpPr/>
            <p:nvPr/>
          </p:nvGrpSpPr>
          <p:grpSpPr>
            <a:xfrm>
              <a:off x="8934214" y="2302971"/>
              <a:ext cx="95561" cy="326103"/>
              <a:chOff x="8097872" y="2893961"/>
              <a:chExt cx="95561" cy="326103"/>
            </a:xfrm>
          </p:grpSpPr>
          <p:sp>
            <p:nvSpPr>
              <p:cNvPr id="90" name="Oval 89">
                <a:extLst>
                  <a:ext uri="{FF2B5EF4-FFF2-40B4-BE49-F238E27FC236}">
                    <a16:creationId xmlns:a16="http://schemas.microsoft.com/office/drawing/2014/main" id="{15405CF3-1256-BE7C-1EAC-544C16819C47}"/>
                  </a:ext>
                </a:extLst>
              </p:cNvPr>
              <p:cNvSpPr>
                <a:spLocks noChangeAspect="1"/>
              </p:cNvSpPr>
              <p:nvPr/>
            </p:nvSpPr>
            <p:spPr bwMode="auto">
              <a:xfrm>
                <a:off x="8097872" y="3010180"/>
                <a:ext cx="91440" cy="9144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91" name="Straight Connector 90">
                <a:extLst>
                  <a:ext uri="{FF2B5EF4-FFF2-40B4-BE49-F238E27FC236}">
                    <a16:creationId xmlns:a16="http://schemas.microsoft.com/office/drawing/2014/main" id="{AA09AB87-131D-71C9-14DC-C74586D6CE4D}"/>
                  </a:ext>
                </a:extLst>
              </p:cNvPr>
              <p:cNvCxnSpPr>
                <a:stCxn id="90" idx="0"/>
              </p:cNvCxnSpPr>
              <p:nvPr/>
            </p:nvCxnSpPr>
            <p:spPr bwMode="auto">
              <a:xfrm flipV="1">
                <a:off x="8143592" y="2893961"/>
                <a:ext cx="0" cy="11621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2168EF1F-254E-ADE9-DFB4-674F25345AF6}"/>
                  </a:ext>
                </a:extLst>
              </p:cNvPr>
              <p:cNvCxnSpPr>
                <a:stCxn id="90" idx="4"/>
              </p:cNvCxnSpPr>
              <p:nvPr/>
            </p:nvCxnSpPr>
            <p:spPr bwMode="auto">
              <a:xfrm>
                <a:off x="8143592" y="3101620"/>
                <a:ext cx="0" cy="1168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8ED2BD07-30F4-DC88-5BC6-9708C94E42D7}"/>
                  </a:ext>
                </a:extLst>
              </p:cNvPr>
              <p:cNvCxnSpPr/>
              <p:nvPr/>
            </p:nvCxnSpPr>
            <p:spPr bwMode="auto">
              <a:xfrm>
                <a:off x="8097872" y="2893961"/>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B68D8B34-633D-F8AC-74A8-2EC9A4747273}"/>
                  </a:ext>
                </a:extLst>
              </p:cNvPr>
              <p:cNvCxnSpPr/>
              <p:nvPr/>
            </p:nvCxnSpPr>
            <p:spPr bwMode="auto">
              <a:xfrm>
                <a:off x="8101993" y="3220064"/>
                <a:ext cx="914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98" name="TextBox 97">
            <a:extLst>
              <a:ext uri="{FF2B5EF4-FFF2-40B4-BE49-F238E27FC236}">
                <a16:creationId xmlns:a16="http://schemas.microsoft.com/office/drawing/2014/main" id="{969C2FAE-F8F1-1C8F-49F0-D86457F3E569}"/>
              </a:ext>
            </a:extLst>
          </p:cNvPr>
          <p:cNvSpPr txBox="1"/>
          <p:nvPr/>
        </p:nvSpPr>
        <p:spPr>
          <a:xfrm>
            <a:off x="9682831" y="5774594"/>
            <a:ext cx="710451" cy="369332"/>
          </a:xfrm>
          <a:prstGeom prst="rect">
            <a:avLst/>
          </a:prstGeom>
          <a:noFill/>
        </p:spPr>
        <p:txBody>
          <a:bodyPr wrap="none" rtlCol="0">
            <a:spAutoFit/>
          </a:bodyPr>
          <a:lstStyle/>
          <a:p>
            <a:r>
              <a:rPr lang="en-US" dirty="0">
                <a:solidFill>
                  <a:srgbClr val="FF0000"/>
                </a:solidFill>
              </a:rPr>
              <a:t>- CIB</a:t>
            </a:r>
          </a:p>
        </p:txBody>
      </p:sp>
      <p:sp>
        <p:nvSpPr>
          <p:cNvPr id="101" name="Rectangle 100">
            <a:extLst>
              <a:ext uri="{FF2B5EF4-FFF2-40B4-BE49-F238E27FC236}">
                <a16:creationId xmlns:a16="http://schemas.microsoft.com/office/drawing/2014/main" id="{8B8DA9F0-329D-C485-E8FF-BF812CA79280}"/>
              </a:ext>
            </a:extLst>
          </p:cNvPr>
          <p:cNvSpPr/>
          <p:nvPr/>
        </p:nvSpPr>
        <p:spPr bwMode="auto">
          <a:xfrm>
            <a:off x="6019358" y="5253677"/>
            <a:ext cx="1349233" cy="9941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ndParaRPr>
          </a:p>
        </p:txBody>
      </p:sp>
      <p:cxnSp>
        <p:nvCxnSpPr>
          <p:cNvPr id="100" name="Straight Arrow Connector 99">
            <a:extLst>
              <a:ext uri="{FF2B5EF4-FFF2-40B4-BE49-F238E27FC236}">
                <a16:creationId xmlns:a16="http://schemas.microsoft.com/office/drawing/2014/main" id="{789833E2-7BFA-687E-6374-FF8D6B270576}"/>
              </a:ext>
            </a:extLst>
          </p:cNvPr>
          <p:cNvCxnSpPr/>
          <p:nvPr/>
        </p:nvCxnSpPr>
        <p:spPr bwMode="auto">
          <a:xfrm>
            <a:off x="6905816" y="5969207"/>
            <a:ext cx="411061" cy="0"/>
          </a:xfrm>
          <a:prstGeom prst="straightConnector1">
            <a:avLst/>
          </a:prstGeom>
          <a:solidFill>
            <a:schemeClr val="accent1"/>
          </a:solidFill>
          <a:ln w="38100" cap="flat" cmpd="sng" algn="ctr">
            <a:solidFill>
              <a:schemeClr val="accent6">
                <a:lumMod val="60000"/>
                <a:lumOff val="40000"/>
              </a:schemeClr>
            </a:solidFill>
            <a:prstDash val="solid"/>
            <a:round/>
            <a:headEnd type="none" w="med" len="med"/>
            <a:tailEnd type="triangle"/>
          </a:ln>
          <a:effectLst/>
        </p:spPr>
      </p:cxnSp>
      <p:sp>
        <p:nvSpPr>
          <p:cNvPr id="17" name="TextBox 16">
            <a:extLst>
              <a:ext uri="{FF2B5EF4-FFF2-40B4-BE49-F238E27FC236}">
                <a16:creationId xmlns:a16="http://schemas.microsoft.com/office/drawing/2014/main" id="{293385C3-920B-5EE9-CD45-DD6EB6FC87A5}"/>
              </a:ext>
            </a:extLst>
          </p:cNvPr>
          <p:cNvSpPr txBox="1"/>
          <p:nvPr/>
        </p:nvSpPr>
        <p:spPr>
          <a:xfrm>
            <a:off x="6623690" y="1345936"/>
            <a:ext cx="5178021" cy="369332"/>
          </a:xfrm>
          <a:prstGeom prst="rect">
            <a:avLst/>
          </a:prstGeom>
          <a:noFill/>
        </p:spPr>
        <p:txBody>
          <a:bodyPr wrap="none" rtlCol="0">
            <a:spAutoFit/>
          </a:bodyPr>
          <a:lstStyle/>
          <a:p>
            <a:r>
              <a:rPr lang="en-US" dirty="0"/>
              <a:t>DGL+ = Total Sky – IGL – ISL – SSL – SGL - Hα</a:t>
            </a:r>
          </a:p>
        </p:txBody>
      </p:sp>
      <p:sp>
        <p:nvSpPr>
          <p:cNvPr id="19" name="TextBox 18">
            <a:extLst>
              <a:ext uri="{FF2B5EF4-FFF2-40B4-BE49-F238E27FC236}">
                <a16:creationId xmlns:a16="http://schemas.microsoft.com/office/drawing/2014/main" id="{6231277A-D048-EA17-AB1B-E34326BFD228}"/>
              </a:ext>
            </a:extLst>
          </p:cNvPr>
          <p:cNvSpPr txBox="1"/>
          <p:nvPr/>
        </p:nvSpPr>
        <p:spPr>
          <a:xfrm>
            <a:off x="6625433" y="1735014"/>
            <a:ext cx="5312095" cy="1754326"/>
          </a:xfrm>
          <a:prstGeom prst="rect">
            <a:avLst/>
          </a:prstGeom>
          <a:noFill/>
        </p:spPr>
        <p:txBody>
          <a:bodyPr wrap="none" rtlCol="0">
            <a:spAutoFit/>
          </a:bodyPr>
          <a:lstStyle/>
          <a:p>
            <a:r>
              <a:rPr lang="en-US" dirty="0"/>
              <a:t>where</a:t>
            </a:r>
          </a:p>
          <a:p>
            <a:r>
              <a:rPr lang="en-US" dirty="0"/>
              <a:t>IGL = light from faint galaxies below detection limit</a:t>
            </a:r>
          </a:p>
          <a:p>
            <a:r>
              <a:rPr lang="en-US" dirty="0"/>
              <a:t>ISL = light from faint stars below detection limit</a:t>
            </a:r>
          </a:p>
          <a:p>
            <a:r>
              <a:rPr lang="en-US" dirty="0"/>
              <a:t>SSL = Scattered light from off axis bright stars</a:t>
            </a:r>
          </a:p>
          <a:p>
            <a:r>
              <a:rPr lang="en-US" dirty="0"/>
              <a:t>SGL = Scattered light from off axis bright galaxies</a:t>
            </a:r>
          </a:p>
          <a:p>
            <a:r>
              <a:rPr lang="en-US" dirty="0"/>
              <a:t>Hα = local emission from ISM (&lt;0.3 </a:t>
            </a:r>
            <a:r>
              <a:rPr lang="en-US" dirty="0" err="1"/>
              <a:t>nW</a:t>
            </a:r>
            <a:r>
              <a:rPr lang="en-US" dirty="0"/>
              <a:t> m</a:t>
            </a:r>
            <a:r>
              <a:rPr lang="en-US" baseline="30000" dirty="0"/>
              <a:t>-2</a:t>
            </a:r>
            <a:r>
              <a:rPr lang="en-US" dirty="0"/>
              <a:t> sr</a:t>
            </a:r>
            <a:r>
              <a:rPr lang="en-US" baseline="30000" dirty="0"/>
              <a:t>-1</a:t>
            </a:r>
            <a:r>
              <a:rPr lang="en-US" dirty="0"/>
              <a:t>)</a:t>
            </a:r>
          </a:p>
        </p:txBody>
      </p:sp>
      <p:sp>
        <p:nvSpPr>
          <p:cNvPr id="12" name="Content Placeholder 2">
            <a:extLst>
              <a:ext uri="{FF2B5EF4-FFF2-40B4-BE49-F238E27FC236}">
                <a16:creationId xmlns:a16="http://schemas.microsoft.com/office/drawing/2014/main" id="{6F665339-865A-CC6C-19FF-85B992B85D54}"/>
              </a:ext>
            </a:extLst>
          </p:cNvPr>
          <p:cNvSpPr>
            <a:spLocks noGrp="1"/>
          </p:cNvSpPr>
          <p:nvPr>
            <p:ph idx="1"/>
          </p:nvPr>
        </p:nvSpPr>
        <p:spPr>
          <a:xfrm>
            <a:off x="298918" y="1156238"/>
            <a:ext cx="5830239" cy="5549362"/>
          </a:xfrm>
        </p:spPr>
        <p:txBody>
          <a:bodyPr/>
          <a:lstStyle/>
          <a:p>
            <a:r>
              <a:rPr lang="en-US" dirty="0"/>
              <a:t>We use FIR emission to estimate the amount of diffuse optical light that scatters off of dust in the Milky Way.</a:t>
            </a:r>
          </a:p>
          <a:p>
            <a:r>
              <a:rPr lang="en-US" dirty="0">
                <a:solidFill>
                  <a:srgbClr val="0432FF"/>
                </a:solidFill>
              </a:rPr>
              <a:t>This diffuse optical light can account for 30% - 50% of the total sky signal we detect with LORRI.</a:t>
            </a:r>
          </a:p>
          <a:p>
            <a:r>
              <a:rPr lang="en-US" dirty="0"/>
              <a:t>We initially used the 100 </a:t>
            </a:r>
            <a:r>
              <a:rPr lang="en-US" dirty="0" err="1"/>
              <a:t>μm</a:t>
            </a:r>
            <a:r>
              <a:rPr lang="en-US" dirty="0"/>
              <a:t> data from IRAS but we switched to 350 </a:t>
            </a:r>
            <a:r>
              <a:rPr lang="en-US" dirty="0" err="1"/>
              <a:t>μm</a:t>
            </a:r>
            <a:r>
              <a:rPr lang="en-US" dirty="0"/>
              <a:t> and 550 </a:t>
            </a:r>
            <a:r>
              <a:rPr lang="en-US" dirty="0" err="1"/>
              <a:t>μm</a:t>
            </a:r>
            <a:r>
              <a:rPr lang="en-US" dirty="0"/>
              <a:t> data from Planck for the current work:</a:t>
            </a:r>
          </a:p>
          <a:p>
            <a:pPr lvl="1"/>
            <a:r>
              <a:rPr lang="en-US" dirty="0">
                <a:solidFill>
                  <a:srgbClr val="C00000"/>
                </a:solidFill>
              </a:rPr>
              <a:t>The mean cosmic infrared background (CIB) level is more precisely measured at these longer wavelengths. The CIB level must be subtracted from all FIR fluxes to get the MW dust component.</a:t>
            </a:r>
          </a:p>
        </p:txBody>
      </p:sp>
    </p:spTree>
    <p:extLst>
      <p:ext uri="{BB962C8B-B14F-4D97-AF65-F5344CB8AC3E}">
        <p14:creationId xmlns:p14="http://schemas.microsoft.com/office/powerpoint/2010/main" val="1708881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0794 -0.0044 L -0.07474 -0.0044 " pathEditMode="relative" rAng="0" ptsTypes="AA">
                                      <p:cBhvr>
                                        <p:cTn id="6" dur="2000" fill="hold"/>
                                        <p:tgtEl>
                                          <p:spTgt spid="95"/>
                                        </p:tgtEl>
                                        <p:attrNameLst>
                                          <p:attrName>ppt_x</p:attrName>
                                          <p:attrName>ppt_y</p:attrName>
                                        </p:attrNameLst>
                                      </p:cBhvr>
                                      <p:rCtr x="-4141" y="0"/>
                                    </p:animMotion>
                                  </p:childTnLst>
                                </p:cTn>
                              </p:par>
                              <p:par>
                                <p:cTn id="7" presetID="1" presetClass="entr" presetSubtype="0" fill="hold" grpId="0" nodeType="withEffect">
                                  <p:stCondLst>
                                    <p:cond delay="500"/>
                                  </p:stCondLst>
                                  <p:iterate type="lt">
                                    <p:tmAbs val="0"/>
                                  </p:iterate>
                                  <p:childTnLst>
                                    <p:set>
                                      <p:cBhvr>
                                        <p:cTn id="8" dur="1" fill="hold">
                                          <p:stCondLst>
                                            <p:cond delay="0"/>
                                          </p:stCondLst>
                                        </p:cTn>
                                        <p:tgtEl>
                                          <p:spTgt spid="98"/>
                                        </p:tgtEl>
                                        <p:attrNameLst>
                                          <p:attrName>style.visibility</p:attrName>
                                        </p:attrNameLst>
                                      </p:cBhvr>
                                      <p:to>
                                        <p:strVal val="visible"/>
                                      </p:to>
                                    </p:set>
                                  </p:childTnLst>
                                </p:cTn>
                              </p:par>
                              <p:par>
                                <p:cTn id="9" presetID="18" presetClass="emph" presetSubtype="0" fill="hold" grpId="1" nodeType="withEffect">
                                  <p:stCondLst>
                                    <p:cond delay="500"/>
                                  </p:stCondLst>
                                  <p:iterate type="lt">
                                    <p:tmPct val="4000"/>
                                  </p:iterate>
                                  <p:childTnLst>
                                    <p:set>
                                      <p:cBhvr override="childStyle">
                                        <p:cTn id="10" dur="500" fill="hold"/>
                                        <p:tgtEl>
                                          <p:spTgt spid="98"/>
                                        </p:tgtEl>
                                        <p:attrNameLst>
                                          <p:attrName>style.textDecorationUnderline</p:attrName>
                                        </p:attrNameLst>
                                      </p:cBhvr>
                                      <p:to>
                                        <p:strVal val="true"/>
                                      </p:to>
                                    </p:set>
                                  </p:childTnLst>
                                </p:cTn>
                              </p:par>
                              <p:par>
                                <p:cTn id="11" presetID="0" presetClass="path" presetSubtype="0" fill="hold" nodeType="withEffect">
                                  <p:stCondLst>
                                    <p:cond delay="0"/>
                                  </p:stCondLst>
                                  <p:childTnLst>
                                    <p:animMotion origin="layout" path="M -0.00091 -0.00231 L -0.00091 -0.08241 " pathEditMode="relative" rAng="0" ptsTypes="AA">
                                      <p:cBhvr>
                                        <p:cTn id="12" dur="2000" fill="hold"/>
                                        <p:tgtEl>
                                          <p:spTgt spid="100"/>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4F36-6BA4-B638-4619-1DFA2F267A98}"/>
              </a:ext>
            </a:extLst>
          </p:cNvPr>
          <p:cNvSpPr>
            <a:spLocks noGrp="1"/>
          </p:cNvSpPr>
          <p:nvPr>
            <p:ph type="title"/>
          </p:nvPr>
        </p:nvSpPr>
        <p:spPr/>
        <p:txBody>
          <a:bodyPr/>
          <a:lstStyle/>
          <a:p>
            <a:r>
              <a:rPr lang="en-US" sz="2800" dirty="0"/>
              <a:t>Determining the Cosmic IR Background (CIB) level for each field</a:t>
            </a:r>
          </a:p>
        </p:txBody>
      </p:sp>
      <p:pic>
        <p:nvPicPr>
          <p:cNvPr id="4" name="Picture 3">
            <a:extLst>
              <a:ext uri="{FF2B5EF4-FFF2-40B4-BE49-F238E27FC236}">
                <a16:creationId xmlns:a16="http://schemas.microsoft.com/office/drawing/2014/main" id="{755D84CA-D948-AC0D-5273-B4C5CD509925}"/>
              </a:ext>
            </a:extLst>
          </p:cNvPr>
          <p:cNvPicPr>
            <a:picLocks noChangeAspect="1"/>
          </p:cNvPicPr>
          <p:nvPr/>
        </p:nvPicPr>
        <p:blipFill>
          <a:blip r:embed="rId3"/>
          <a:srcRect/>
          <a:stretch/>
        </p:blipFill>
        <p:spPr>
          <a:xfrm>
            <a:off x="6418279" y="909145"/>
            <a:ext cx="5682050" cy="4735041"/>
          </a:xfrm>
          <a:prstGeom prst="rect">
            <a:avLst/>
          </a:prstGeom>
        </p:spPr>
      </p:pic>
      <p:pic>
        <p:nvPicPr>
          <p:cNvPr id="5" name="Picture 4">
            <a:extLst>
              <a:ext uri="{FF2B5EF4-FFF2-40B4-BE49-F238E27FC236}">
                <a16:creationId xmlns:a16="http://schemas.microsoft.com/office/drawing/2014/main" id="{D24252E3-F609-8C97-D8A5-84BC227859BF}"/>
              </a:ext>
            </a:extLst>
          </p:cNvPr>
          <p:cNvPicPr>
            <a:picLocks noChangeAspect="1"/>
          </p:cNvPicPr>
          <p:nvPr/>
        </p:nvPicPr>
        <p:blipFill>
          <a:blip r:embed="rId4"/>
          <a:stretch>
            <a:fillRect/>
          </a:stretch>
        </p:blipFill>
        <p:spPr>
          <a:xfrm>
            <a:off x="216027" y="1471448"/>
            <a:ext cx="6588371" cy="3322583"/>
          </a:xfrm>
          <a:prstGeom prst="rect">
            <a:avLst/>
          </a:prstGeom>
        </p:spPr>
      </p:pic>
      <p:sp>
        <p:nvSpPr>
          <p:cNvPr id="6" name="Content Placeholder 6">
            <a:extLst>
              <a:ext uri="{FF2B5EF4-FFF2-40B4-BE49-F238E27FC236}">
                <a16:creationId xmlns:a16="http://schemas.microsoft.com/office/drawing/2014/main" id="{2089EE12-E3CB-BA47-959E-D711CAC1DBBF}"/>
              </a:ext>
            </a:extLst>
          </p:cNvPr>
          <p:cNvSpPr txBox="1">
            <a:spLocks/>
          </p:cNvSpPr>
          <p:nvPr/>
        </p:nvSpPr>
        <p:spPr bwMode="auto">
          <a:xfrm>
            <a:off x="471340" y="5469051"/>
            <a:ext cx="11379074" cy="116139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2400">
                <a:solidFill>
                  <a:schemeClr val="tx1"/>
                </a:solidFill>
                <a:latin typeface="+mn-lt"/>
                <a:ea typeface="ＭＳ Ｐゴシック" pitchFamily="-106" charset="-128"/>
                <a:cs typeface="ＭＳ Ｐゴシック" pitchFamily="-106" charset="-128"/>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ＭＳ Ｐゴシック" pitchFamily="-106" charset="-128"/>
              </a:defRPr>
            </a:lvl2pPr>
            <a:lvl3pPr marL="1143000" indent="-228600" algn="l" rtl="0" eaLnBrk="1" fontAlgn="base" hangingPunct="1">
              <a:spcBef>
                <a:spcPct val="20000"/>
              </a:spcBef>
              <a:spcAft>
                <a:spcPct val="0"/>
              </a:spcAft>
              <a:buFont typeface="Arial" charset="0"/>
              <a:buChar char="•"/>
              <a:defRPr>
                <a:solidFill>
                  <a:schemeClr val="tx1"/>
                </a:solidFill>
                <a:latin typeface="+mn-lt"/>
                <a:ea typeface="ＭＳ Ｐゴシック" pitchFamily="-106" charset="-128"/>
              </a:defRPr>
            </a:lvl3pPr>
            <a:lvl4pPr marL="1600200" indent="-228600" algn="l" rtl="0" eaLnBrk="1" fontAlgn="base" hangingPunct="1">
              <a:spcBef>
                <a:spcPct val="20000"/>
              </a:spcBef>
              <a:spcAft>
                <a:spcPct val="0"/>
              </a:spcAft>
              <a:buFont typeface="Arial" charset="0"/>
              <a:buChar char="•"/>
              <a:defRPr sz="1600">
                <a:solidFill>
                  <a:schemeClr val="tx1"/>
                </a:solidFill>
                <a:latin typeface="+mn-lt"/>
                <a:ea typeface="ＭＳ Ｐゴシック" pitchFamily="-106" charset="-128"/>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har char="»"/>
              <a:defRPr>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har char="»"/>
              <a:defRPr>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har char="»"/>
              <a:defRPr>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har char="»"/>
              <a:defRPr>
                <a:solidFill>
                  <a:schemeClr val="tx1"/>
                </a:solidFill>
                <a:latin typeface="+mn-lt"/>
                <a:ea typeface="ＭＳ Ｐゴシック" pitchFamily="-106" charset="-128"/>
              </a:defRPr>
            </a:lvl9pPr>
          </a:lstStyle>
          <a:p>
            <a:r>
              <a:rPr lang="en-US" kern="0" dirty="0"/>
              <a:t>Adopt the 857 GHz (350 </a:t>
            </a:r>
            <a:r>
              <a:rPr lang="en-US" kern="0" dirty="0" err="1"/>
              <a:t>μm</a:t>
            </a:r>
            <a:r>
              <a:rPr lang="en-US" kern="0" dirty="0"/>
              <a:t>) monopole value = 0.576 ± 0.034 </a:t>
            </a:r>
            <a:r>
              <a:rPr lang="en-US" kern="0" dirty="0" err="1"/>
              <a:t>MJy</a:t>
            </a:r>
            <a:r>
              <a:rPr lang="en-US" kern="0" dirty="0"/>
              <a:t>/</a:t>
            </a:r>
            <a:r>
              <a:rPr lang="en-US" kern="0" dirty="0" err="1"/>
              <a:t>sr</a:t>
            </a:r>
            <a:endParaRPr lang="en-US" kern="0" dirty="0"/>
          </a:p>
          <a:p>
            <a:r>
              <a:rPr lang="en-US" kern="0" dirty="0"/>
              <a:t>Adopt the 545 GHz (550 </a:t>
            </a:r>
            <a:r>
              <a:rPr lang="en-US" kern="0" dirty="0" err="1"/>
              <a:t>μm</a:t>
            </a:r>
            <a:r>
              <a:rPr lang="en-US" kern="0" dirty="0"/>
              <a:t>) monopole value = 0.371 ± 0.009 </a:t>
            </a:r>
            <a:r>
              <a:rPr lang="en-US" kern="0" dirty="0" err="1"/>
              <a:t>MJy</a:t>
            </a:r>
            <a:r>
              <a:rPr lang="en-US" kern="0" dirty="0"/>
              <a:t>/</a:t>
            </a:r>
            <a:r>
              <a:rPr lang="en-US" kern="0" dirty="0" err="1"/>
              <a:t>sr</a:t>
            </a:r>
            <a:r>
              <a:rPr lang="en-US" kern="0" dirty="0"/>
              <a:t> </a:t>
            </a:r>
          </a:p>
          <a:p>
            <a:r>
              <a:rPr lang="en-US" kern="0" dirty="0"/>
              <a:t>Use Planck GNILC CIB residual maps to add the observed deviations from these monopole levels.</a:t>
            </a:r>
          </a:p>
          <a:p>
            <a:pPr lvl="1"/>
            <a:r>
              <a:rPr lang="en-US" kern="0" dirty="0">
                <a:solidFill>
                  <a:srgbClr val="0432FF"/>
                </a:solidFill>
              </a:rPr>
              <a:t>GNILC = Generalized </a:t>
            </a:r>
            <a:r>
              <a:rPr lang="en-US" kern="0" dirty="0" err="1">
                <a:solidFill>
                  <a:srgbClr val="0432FF"/>
                </a:solidFill>
              </a:rPr>
              <a:t>Needlet</a:t>
            </a:r>
            <a:r>
              <a:rPr lang="en-US" kern="0" dirty="0">
                <a:solidFill>
                  <a:srgbClr val="0432FF"/>
                </a:solidFill>
              </a:rPr>
              <a:t> Internal Linear Combination (Planck Collaboration 2016)</a:t>
            </a:r>
          </a:p>
        </p:txBody>
      </p:sp>
      <p:sp>
        <p:nvSpPr>
          <p:cNvPr id="7" name="TextBox 6">
            <a:extLst>
              <a:ext uri="{FF2B5EF4-FFF2-40B4-BE49-F238E27FC236}">
                <a16:creationId xmlns:a16="http://schemas.microsoft.com/office/drawing/2014/main" id="{0E168A14-E476-2037-5C50-8CCBBA4B0517}"/>
              </a:ext>
            </a:extLst>
          </p:cNvPr>
          <p:cNvSpPr txBox="1"/>
          <p:nvPr/>
        </p:nvSpPr>
        <p:spPr>
          <a:xfrm>
            <a:off x="7603955" y="884699"/>
            <a:ext cx="3733714" cy="276999"/>
          </a:xfrm>
          <a:prstGeom prst="rect">
            <a:avLst/>
          </a:prstGeom>
          <a:noFill/>
        </p:spPr>
        <p:txBody>
          <a:bodyPr wrap="none" rtlCol="0">
            <a:spAutoFit/>
          </a:bodyPr>
          <a:lstStyle/>
          <a:p>
            <a:r>
              <a:rPr lang="en-US" sz="1200" dirty="0">
                <a:solidFill>
                  <a:srgbClr val="002060"/>
                </a:solidFill>
              </a:rPr>
              <a:t>CIB intensity distribution at each KEM2 field position</a:t>
            </a:r>
          </a:p>
        </p:txBody>
      </p:sp>
      <p:grpSp>
        <p:nvGrpSpPr>
          <p:cNvPr id="10" name="Group 9">
            <a:extLst>
              <a:ext uri="{FF2B5EF4-FFF2-40B4-BE49-F238E27FC236}">
                <a16:creationId xmlns:a16="http://schemas.microsoft.com/office/drawing/2014/main" id="{EC7BC90B-4F8F-B947-0B71-D77768F3B9E5}"/>
              </a:ext>
            </a:extLst>
          </p:cNvPr>
          <p:cNvGrpSpPr/>
          <p:nvPr/>
        </p:nvGrpSpPr>
        <p:grpSpPr>
          <a:xfrm>
            <a:off x="8456736" y="5403533"/>
            <a:ext cx="2515746" cy="646331"/>
            <a:chOff x="8456736" y="5403533"/>
            <a:chExt cx="2515746" cy="646331"/>
          </a:xfrm>
        </p:grpSpPr>
        <p:sp>
          <p:nvSpPr>
            <p:cNvPr id="8" name="TextBox 7">
              <a:extLst>
                <a:ext uri="{FF2B5EF4-FFF2-40B4-BE49-F238E27FC236}">
                  <a16:creationId xmlns:a16="http://schemas.microsoft.com/office/drawing/2014/main" id="{A6C226C5-B21D-C559-CBFE-52BE1CAE3475}"/>
                </a:ext>
              </a:extLst>
            </p:cNvPr>
            <p:cNvSpPr txBox="1"/>
            <p:nvPr/>
          </p:nvSpPr>
          <p:spPr>
            <a:xfrm>
              <a:off x="8748796" y="5552200"/>
              <a:ext cx="2223686" cy="369332"/>
            </a:xfrm>
            <a:prstGeom prst="rect">
              <a:avLst/>
            </a:prstGeom>
            <a:noFill/>
          </p:spPr>
          <p:txBody>
            <a:bodyPr wrap="none" rtlCol="0">
              <a:spAutoFit/>
            </a:bodyPr>
            <a:lstStyle/>
            <a:p>
              <a:r>
                <a:rPr lang="en-US" kern="0" dirty="0" err="1"/>
                <a:t>Odegard</a:t>
              </a:r>
              <a:r>
                <a:rPr lang="en-US" kern="0" dirty="0"/>
                <a:t> et al. 2019</a:t>
              </a:r>
            </a:p>
          </p:txBody>
        </p:sp>
        <p:sp>
          <p:nvSpPr>
            <p:cNvPr id="9" name="TextBox 8">
              <a:extLst>
                <a:ext uri="{FF2B5EF4-FFF2-40B4-BE49-F238E27FC236}">
                  <a16:creationId xmlns:a16="http://schemas.microsoft.com/office/drawing/2014/main" id="{CC02D340-D8C4-CB8C-CA13-56B52AC3893A}"/>
                </a:ext>
              </a:extLst>
            </p:cNvPr>
            <p:cNvSpPr txBox="1"/>
            <p:nvPr/>
          </p:nvSpPr>
          <p:spPr>
            <a:xfrm>
              <a:off x="8456736" y="5403533"/>
              <a:ext cx="338554" cy="646331"/>
            </a:xfrm>
            <a:prstGeom prst="rect">
              <a:avLst/>
            </a:prstGeom>
            <a:noFill/>
          </p:spPr>
          <p:txBody>
            <a:bodyPr wrap="none" rtlCol="0">
              <a:spAutoFit/>
            </a:bodyPr>
            <a:lstStyle/>
            <a:p>
              <a:r>
                <a:rPr lang="en-US" sz="3600" dirty="0"/>
                <a:t>}</a:t>
              </a:r>
            </a:p>
          </p:txBody>
        </p:sp>
      </p:grpSp>
    </p:spTree>
    <p:extLst>
      <p:ext uri="{BB962C8B-B14F-4D97-AF65-F5344CB8AC3E}">
        <p14:creationId xmlns:p14="http://schemas.microsoft.com/office/powerpoint/2010/main" val="2009647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horizon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2524</TotalTime>
  <Words>1742</Words>
  <Application>Microsoft Macintosh PowerPoint</Application>
  <PresentationFormat>Widescreen</PresentationFormat>
  <Paragraphs>210</Paragraphs>
  <Slides>19</Slides>
  <Notes>11</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Cambria Math</vt:lpstr>
      <vt:lpstr>Helvetica</vt:lpstr>
      <vt:lpstr>Times</vt:lpstr>
      <vt:lpstr>Office Theme</vt:lpstr>
      <vt:lpstr>newhorizons</vt:lpstr>
      <vt:lpstr>New Synoptic Observations of the Cosmic Optical Background with New Horizons</vt:lpstr>
      <vt:lpstr>PowerPoint Presentation</vt:lpstr>
      <vt:lpstr>Detection of the Cosmic Optical Background</vt:lpstr>
      <vt:lpstr>Detection of the Cosmic Optical Background</vt:lpstr>
      <vt:lpstr>The Components of the Detected Sky Level</vt:lpstr>
      <vt:lpstr>Integrated Star and Galaxy Light</vt:lpstr>
      <vt:lpstr>The Diffuse Galactic Light – FIR Intensity Relation</vt:lpstr>
      <vt:lpstr>The Diffuse Galactic Light – FIR Intensity Relation</vt:lpstr>
      <vt:lpstr>Determining the Cosmic IR Background (CIB) level for each field</vt:lpstr>
      <vt:lpstr>The Diffuse Galactic Light – FIR Intensity Relation</vt:lpstr>
      <vt:lpstr>The Diffuse Galactic Light – FIR Intensity Relation</vt:lpstr>
      <vt:lpstr>The Components of the Detected Sky Level</vt:lpstr>
      <vt:lpstr>Propagation of the systematic and random errors</vt:lpstr>
      <vt:lpstr>Propagation of the systematic and random errors</vt:lpstr>
      <vt:lpstr>NH Results: COB detected at 6.7 sigma</vt:lpstr>
      <vt:lpstr>Comparison to Previous Results</vt:lpstr>
      <vt:lpstr>Comparison to Previous Results</vt:lpstr>
      <vt:lpstr>Robustness of Results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Postman</dc:creator>
  <cp:lastModifiedBy>Marc Postman</cp:lastModifiedBy>
  <cp:revision>161</cp:revision>
  <dcterms:created xsi:type="dcterms:W3CDTF">2024-01-02T19:57:29Z</dcterms:created>
  <dcterms:modified xsi:type="dcterms:W3CDTF">2024-05-15T15:48:19Z</dcterms:modified>
</cp:coreProperties>
</file>