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2" r:id="rId2"/>
  </p:sldMasterIdLst>
  <p:notesMasterIdLst>
    <p:notesMasterId r:id="rId10"/>
  </p:notesMasterIdLst>
  <p:sldIdLst>
    <p:sldId id="258" r:id="rId3"/>
    <p:sldId id="261" r:id="rId4"/>
    <p:sldId id="1083" r:id="rId5"/>
    <p:sldId id="256" r:id="rId6"/>
    <p:sldId id="264" r:id="rId7"/>
    <p:sldId id="1084" r:id="rId8"/>
    <p:sldId id="10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7F14-CA95-E54F-B942-3FDA92B79B9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52B96-7E30-F24E-97A0-F1BB4922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4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2668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90" y="844813"/>
            <a:ext cx="4969240" cy="1741905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800"/>
              </a:spcAft>
              <a:tabLst>
                <a:tab pos="5791055" algn="l"/>
              </a:tabLst>
              <a:defRPr sz="4000" b="0" baseline="0">
                <a:solidFill>
                  <a:srgbClr val="FFCB42"/>
                </a:solidFill>
              </a:defRPr>
            </a:lvl1pPr>
          </a:lstStyle>
          <a:p>
            <a:pPr>
              <a:lnSpc>
                <a:spcPct val="70000"/>
              </a:lnSpc>
              <a:spcAft>
                <a:spcPts val="600"/>
              </a:spcAft>
              <a:tabLst>
                <a:tab pos="4343400" algn="l"/>
              </a:tabLst>
            </a:pP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502400" y="4445000"/>
            <a:ext cx="4775200" cy="15240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2F2F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800"/>
              </a:spcAft>
              <a:tabLst>
                <a:tab pos="5791055" algn="l"/>
              </a:tabLst>
            </a:pPr>
            <a:endParaRPr lang="en-US" sz="2667" b="1" dirty="0">
              <a:ea typeface="ＭＳ Ｐゴシック" charset="0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502400" y="4546600"/>
            <a:ext cx="4775200" cy="15240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F2F2F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800"/>
              </a:spcAft>
              <a:tabLst>
                <a:tab pos="5791055" algn="l"/>
              </a:tabLst>
            </a:pPr>
            <a:endParaRPr lang="en-US" sz="2667" b="1" dirty="0">
              <a:ea typeface="ＭＳ Ｐゴシック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3190" y="5188857"/>
            <a:ext cx="3641183" cy="881743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3190" y="4267200"/>
            <a:ext cx="4144433" cy="548216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068E3-7C1D-7E48-932F-3E9AD8C676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3190" y="3122159"/>
            <a:ext cx="5286375" cy="609600"/>
          </a:xfrm>
        </p:spPr>
        <p:txBody>
          <a:bodyPr/>
          <a:lstStyle>
            <a:lvl1pPr marL="0" indent="0">
              <a:buNone/>
              <a:defRPr sz="3200" b="1" i="1">
                <a:solidFill>
                  <a:srgbClr val="FFCB42"/>
                </a:solidFill>
              </a:defRPr>
            </a:lvl1pPr>
            <a:lvl2pPr marL="1066785" indent="-457200">
              <a:buFont typeface="Arial" panose="020B0604020202020204" pitchFamily="34" charset="0"/>
              <a:buChar char="•"/>
              <a:defRPr b="1" i="1">
                <a:solidFill>
                  <a:srgbClr val="FFCB42"/>
                </a:solidFill>
              </a:defRPr>
            </a:lvl2pPr>
            <a:lvl3pPr>
              <a:defRPr b="1" i="1">
                <a:solidFill>
                  <a:srgbClr val="FFCB42"/>
                </a:solidFill>
              </a:defRPr>
            </a:lvl3pPr>
            <a:lvl4pPr>
              <a:defRPr b="1" i="1">
                <a:solidFill>
                  <a:srgbClr val="FFCB42"/>
                </a:solidFill>
              </a:defRPr>
            </a:lvl4pPr>
            <a:lvl5pPr>
              <a:defRPr b="1" i="1">
                <a:solidFill>
                  <a:srgbClr val="FFCB4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1920"/>
            <a:ext cx="11277600" cy="5085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5088"/>
            <a:ext cx="2844800" cy="226713"/>
          </a:xfrm>
        </p:spPr>
        <p:txBody>
          <a:bodyPr/>
          <a:lstStyle>
            <a:lvl1pPr>
              <a:defRPr sz="933"/>
            </a:lvl1pPr>
          </a:lstStyle>
          <a:p>
            <a:r>
              <a:rPr lang="en-US"/>
              <a:t>15 May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5088"/>
            <a:ext cx="3860800" cy="226713"/>
          </a:xfrm>
        </p:spPr>
        <p:txBody>
          <a:bodyPr/>
          <a:lstStyle>
            <a:lvl1pPr>
              <a:defRPr sz="933" b="0">
                <a:solidFill>
                  <a:srgbClr val="898989"/>
                </a:solidFill>
              </a:defRPr>
            </a:lvl1pPr>
          </a:lstStyle>
          <a:p>
            <a:r>
              <a:rPr lang="en-US"/>
              <a:t>56th New Horizons STM - Day 2 (Open)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555088"/>
            <a:ext cx="2844800" cy="226713"/>
          </a:xfrm>
        </p:spPr>
        <p:txBody>
          <a:bodyPr/>
          <a:lstStyle>
            <a:lvl1pPr>
              <a:defRPr sz="933">
                <a:solidFill>
                  <a:srgbClr val="898989"/>
                </a:solidFill>
              </a:defRPr>
            </a:lvl1pPr>
          </a:lstStyle>
          <a:p>
            <a:fld id="{B9635B74-C827-47ED-A911-CD3E05054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40882"/>
            <a:ext cx="2844800" cy="249385"/>
          </a:xfrm>
        </p:spPr>
        <p:txBody>
          <a:bodyPr/>
          <a:lstStyle>
            <a:lvl1pPr>
              <a:defRPr sz="933"/>
            </a:lvl1pPr>
          </a:lstStyle>
          <a:p>
            <a:r>
              <a:rPr lang="en-US"/>
              <a:t>15 May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40882"/>
            <a:ext cx="3860800" cy="249385"/>
          </a:xfrm>
        </p:spPr>
        <p:txBody>
          <a:bodyPr/>
          <a:lstStyle>
            <a:lvl1pPr>
              <a:defRPr sz="933"/>
            </a:lvl1pPr>
          </a:lstStyle>
          <a:p>
            <a:r>
              <a:rPr lang="en-US"/>
              <a:t>56th New Horizons STM - Day 2 (Open)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540882"/>
            <a:ext cx="2844800" cy="249385"/>
          </a:xfrm>
        </p:spPr>
        <p:txBody>
          <a:bodyPr/>
          <a:lstStyle>
            <a:lvl1pPr>
              <a:defRPr sz="933"/>
            </a:lvl1pPr>
          </a:lstStyle>
          <a:p>
            <a:fld id="{B9635B74-C827-47ED-A911-CD3E05054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40882"/>
            <a:ext cx="2844800" cy="249385"/>
          </a:xfrm>
        </p:spPr>
        <p:txBody>
          <a:bodyPr/>
          <a:lstStyle>
            <a:lvl1pPr>
              <a:defRPr sz="933"/>
            </a:lvl1pPr>
          </a:lstStyle>
          <a:p>
            <a:r>
              <a:rPr lang="en-US"/>
              <a:t>15 May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40882"/>
            <a:ext cx="3860800" cy="249385"/>
          </a:xfrm>
        </p:spPr>
        <p:txBody>
          <a:bodyPr/>
          <a:lstStyle>
            <a:lvl1pPr>
              <a:defRPr sz="933"/>
            </a:lvl1pPr>
          </a:lstStyle>
          <a:p>
            <a:r>
              <a:rPr lang="en-US"/>
              <a:t>56th New Horizons STM - Day 2 (Open)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540882"/>
            <a:ext cx="2844800" cy="249385"/>
          </a:xfrm>
        </p:spPr>
        <p:txBody>
          <a:bodyPr/>
          <a:lstStyle>
            <a:lvl1pPr>
              <a:defRPr sz="933"/>
            </a:lvl1pPr>
          </a:lstStyle>
          <a:p>
            <a:fld id="{B9635B74-C827-47ED-A911-CD3E05054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9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40882"/>
            <a:ext cx="2844800" cy="249385"/>
          </a:xfrm>
        </p:spPr>
        <p:txBody>
          <a:bodyPr/>
          <a:lstStyle>
            <a:lvl1pPr>
              <a:defRPr sz="933"/>
            </a:lvl1pPr>
          </a:lstStyle>
          <a:p>
            <a:r>
              <a:rPr lang="en-US"/>
              <a:t>15 May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40882"/>
            <a:ext cx="3860800" cy="249385"/>
          </a:xfrm>
        </p:spPr>
        <p:txBody>
          <a:bodyPr/>
          <a:lstStyle>
            <a:lvl1pPr>
              <a:defRPr sz="933"/>
            </a:lvl1pPr>
          </a:lstStyle>
          <a:p>
            <a:r>
              <a:rPr lang="en-US"/>
              <a:t>56th New Horizons STM - Day 2 (Open)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540882"/>
            <a:ext cx="2844800" cy="249385"/>
          </a:xfrm>
        </p:spPr>
        <p:txBody>
          <a:bodyPr/>
          <a:lstStyle>
            <a:lvl1pPr>
              <a:defRPr sz="933"/>
            </a:lvl1pPr>
          </a:lstStyle>
          <a:p>
            <a:fld id="{B9635B74-C827-47ED-A911-CD3E05054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NA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1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62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 spd="med"/>
  <p:hf hdr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izon.pn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27504"/>
            <a:ext cx="12192000" cy="12074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40" y="108285"/>
            <a:ext cx="11277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81760"/>
            <a:ext cx="11277600" cy="509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31118"/>
            <a:ext cx="2235200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 May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642202"/>
            <a:ext cx="3860800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56th New Horizons STM - Day 2 (Open)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642202"/>
            <a:ext cx="2844800" cy="206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5B74-C827-47ED-A911-CD3E05054A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EE9896-8EE0-29EA-BC13-2754262713B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13"/>
            <a:ext cx="12192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BF8FA-DEE7-FA29-7C9A-8157BE0E5CB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536" y="35242"/>
            <a:ext cx="918376" cy="8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/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FFCB42"/>
          </a:solidFill>
          <a:latin typeface="Arial Black"/>
          <a:ea typeface="+mj-ea"/>
          <a:cs typeface="Arial Black"/>
        </a:defRPr>
      </a:lvl1pPr>
    </p:titleStyle>
    <p:bodyStyle>
      <a:lvl1pPr marL="457189" indent="-457189" algn="l" defTabSz="1219170" rtl="0" eaLnBrk="1" latinLnBrk="0" hangingPunct="1">
        <a:spcBef>
          <a:spcPts val="0"/>
        </a:spcBef>
        <a:spcAft>
          <a:spcPts val="1200"/>
        </a:spcAft>
        <a:buClr>
          <a:schemeClr val="accent3">
            <a:lumMod val="60000"/>
            <a:lumOff val="40000"/>
          </a:schemeClr>
        </a:buClr>
        <a:buFont typeface="Arial" panose="020B0604020202020204" pitchFamily="34" charset="0"/>
        <a:buChar char="•"/>
        <a:defRPr sz="3733" kern="1200">
          <a:solidFill>
            <a:srgbClr val="FFFFFF"/>
          </a:solidFill>
          <a:latin typeface="Arial"/>
          <a:ea typeface="+mn-ea"/>
          <a:cs typeface="Arial"/>
        </a:defRPr>
      </a:lvl1pPr>
      <a:lvl2pPr marL="990575" indent="-380990" algn="l" defTabSz="1219170" rtl="0" eaLnBrk="1" latinLnBrk="0" hangingPunct="1">
        <a:spcBef>
          <a:spcPts val="0"/>
        </a:spcBef>
        <a:spcAft>
          <a:spcPts val="1200"/>
        </a:spcAft>
        <a:buClr>
          <a:schemeClr val="accent3">
            <a:lumMod val="60000"/>
            <a:lumOff val="40000"/>
          </a:schemeClr>
        </a:buClr>
        <a:buFont typeface="Arial" panose="020B0604020202020204" pitchFamily="34" charset="0"/>
        <a:buChar char="–"/>
        <a:defRPr sz="3200" kern="1200">
          <a:solidFill>
            <a:srgbClr val="FFFFFF"/>
          </a:solidFill>
          <a:latin typeface="Arial"/>
          <a:ea typeface="+mn-ea"/>
          <a:cs typeface="Arial"/>
        </a:defRPr>
      </a:lvl2pPr>
      <a:lvl3pPr marL="1523962" indent="-304792" algn="l" defTabSz="1219170" rtl="0" eaLnBrk="1" latinLnBrk="0" hangingPunct="1">
        <a:spcBef>
          <a:spcPts val="0"/>
        </a:spcBef>
        <a:spcAft>
          <a:spcPts val="1200"/>
        </a:spcAft>
        <a:buClr>
          <a:schemeClr val="accent3">
            <a:lumMod val="60000"/>
            <a:lumOff val="40000"/>
          </a:schemeClr>
        </a:buClr>
        <a:buFont typeface="Arial" panose="020B0604020202020204" pitchFamily="34" charset="0"/>
        <a:buChar char="•"/>
        <a:defRPr sz="2667" kern="1200">
          <a:solidFill>
            <a:srgbClr val="FFFFFF"/>
          </a:solidFill>
          <a:latin typeface="Arial"/>
          <a:ea typeface="+mn-ea"/>
          <a:cs typeface="Arial"/>
        </a:defRPr>
      </a:lvl3pPr>
      <a:lvl4pPr marL="2133547" indent="-304792" algn="l" defTabSz="1219170" rtl="0" eaLnBrk="1" latinLnBrk="0" hangingPunct="1">
        <a:spcBef>
          <a:spcPts val="0"/>
        </a:spcBef>
        <a:spcAft>
          <a:spcPts val="1200"/>
        </a:spcAft>
        <a:buClr>
          <a:schemeClr val="accent3">
            <a:lumMod val="60000"/>
            <a:lumOff val="40000"/>
          </a:schemeClr>
        </a:buClr>
        <a:buFont typeface="Arial" panose="020B0604020202020204" pitchFamily="34" charset="0"/>
        <a:buChar char="–"/>
        <a:defRPr sz="2400" kern="1200">
          <a:solidFill>
            <a:srgbClr val="FFFFFF"/>
          </a:solidFill>
          <a:latin typeface="Arial"/>
          <a:ea typeface="+mn-ea"/>
          <a:cs typeface="Arial"/>
        </a:defRPr>
      </a:lvl4pPr>
      <a:lvl5pPr marL="2743131" indent="-304792" algn="l" defTabSz="1219170" rtl="0" eaLnBrk="1" latinLnBrk="0" hangingPunct="1">
        <a:spcBef>
          <a:spcPts val="0"/>
        </a:spcBef>
        <a:spcAft>
          <a:spcPts val="1600"/>
        </a:spcAft>
        <a:buClr>
          <a:schemeClr val="accent3">
            <a:lumMod val="60000"/>
            <a:lumOff val="40000"/>
          </a:schemeClr>
        </a:buClr>
        <a:buFont typeface="Arial" panose="020B0604020202020204" pitchFamily="34" charset="0"/>
        <a:buChar char="»"/>
        <a:defRPr sz="2400" kern="1200">
          <a:solidFill>
            <a:srgbClr val="FFFFFF"/>
          </a:solidFill>
          <a:latin typeface="Arial"/>
          <a:ea typeface="+mn-ea"/>
          <a:cs typeface="Arial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randpc1/Library/Group%20Containers/UBF8T346G9.ms/WebArchiveCopyPasteTempFiles/com.microsoft.Word/location1.pn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ontus.brandt@jhuapl.edu" TargetMode="External"/><Relationship Id="rId2" Type="http://schemas.openxmlformats.org/officeDocument/2006/relationships/hyperlink" Target="mailto:Lisa.turner@jhuapl.ed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037F7-ABEC-9F99-44E0-20A4CDAE5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90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AE191F-228A-4573-E6A5-1CA537F59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43" y="-116041"/>
            <a:ext cx="3924300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24964-CF51-B86E-A131-B256A07E303E}"/>
              </a:ext>
            </a:extLst>
          </p:cNvPr>
          <p:cNvSpPr txBox="1"/>
          <p:nvPr/>
        </p:nvSpPr>
        <p:spPr>
          <a:xfrm>
            <a:off x="0" y="5158560"/>
            <a:ext cx="11905238" cy="1282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r" defTabSz="412750" hangingPunct="0"/>
            <a:r>
              <a:rPr lang="en-US" sz="4800" b="1" kern="0" dirty="0">
                <a:solidFill>
                  <a:srgbClr val="FFC000"/>
                </a:solidFill>
                <a:latin typeface="Eurostile" panose="020B0504020202050204" pitchFamily="34" charset="77"/>
                <a:sym typeface="Helvetica Light"/>
              </a:rPr>
              <a:t>56</a:t>
            </a:r>
            <a:r>
              <a:rPr lang="en-US" sz="4800" b="1" kern="0" baseline="30000" dirty="0">
                <a:solidFill>
                  <a:srgbClr val="FFC000"/>
                </a:solidFill>
                <a:latin typeface="Eurostile" panose="020B0504020202050204" pitchFamily="34" charset="77"/>
                <a:sym typeface="Helvetica Light"/>
              </a:rPr>
              <a:t>th</a:t>
            </a:r>
            <a:r>
              <a:rPr lang="en-US" sz="4800" b="1" kern="0" dirty="0">
                <a:solidFill>
                  <a:srgbClr val="FFC000"/>
                </a:solidFill>
                <a:latin typeface="Eurostile" panose="020B0504020202050204" pitchFamily="34" charset="77"/>
                <a:sym typeface="Helvetica Light"/>
              </a:rPr>
              <a:t> New Horizons Science Team Meeting</a:t>
            </a:r>
          </a:p>
          <a:p>
            <a:pPr algn="r" defTabSz="412750" hangingPunct="0"/>
            <a:r>
              <a:rPr lang="en-US" sz="3200" kern="0" dirty="0">
                <a:latin typeface="Eurostile" panose="020B0504020202050204" pitchFamily="34" charset="77"/>
                <a:sym typeface="Helvetica Light"/>
              </a:rPr>
              <a:t>08:25EDT 15 May 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DDA01A-9CAC-7A8F-0EDD-272DFF93BF3B}"/>
              </a:ext>
            </a:extLst>
          </p:cNvPr>
          <p:cNvCxnSpPr>
            <a:cxnSpLocks/>
          </p:cNvCxnSpPr>
          <p:nvPr/>
        </p:nvCxnSpPr>
        <p:spPr>
          <a:xfrm flipH="1" flipV="1">
            <a:off x="4160917" y="1393899"/>
            <a:ext cx="1344565" cy="2035101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8865AA-1318-111D-2D4D-0409966F79F9}"/>
              </a:ext>
            </a:extLst>
          </p:cNvPr>
          <p:cNvCxnSpPr>
            <a:cxnSpLocks/>
          </p:cNvCxnSpPr>
          <p:nvPr/>
        </p:nvCxnSpPr>
        <p:spPr>
          <a:xfrm flipH="1">
            <a:off x="2816352" y="3429000"/>
            <a:ext cx="2689130" cy="42042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043C074-53BD-D1B8-93B5-36F9A7D1E392}"/>
              </a:ext>
            </a:extLst>
          </p:cNvPr>
          <p:cNvSpPr/>
          <p:nvPr/>
        </p:nvSpPr>
        <p:spPr>
          <a:xfrm>
            <a:off x="883578" y="421240"/>
            <a:ext cx="3431568" cy="3431568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17-01388_NH_KBO_LOGO_2018_transparent2.png" descr="17-01388_NH_KBO_LOGO_2018_transparent2.png">
            <a:extLst>
              <a:ext uri="{FF2B5EF4-FFF2-40B4-BE49-F238E27FC236}">
                <a16:creationId xmlns:a16="http://schemas.microsoft.com/office/drawing/2014/main" id="{A79D1C18-17D3-0D98-B5D6-39E17CB754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212" y="1197156"/>
            <a:ext cx="883225" cy="8827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3544B-9762-FBBC-7C30-A19EFF60E5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225" y="143838"/>
            <a:ext cx="1219200" cy="9144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DAFCA3AB-731A-92EF-9E05-E121079FA7DA}"/>
              </a:ext>
            </a:extLst>
          </p:cNvPr>
          <p:cNvSpPr/>
          <p:nvPr/>
        </p:nvSpPr>
        <p:spPr>
          <a:xfrm>
            <a:off x="3498235" y="2778926"/>
            <a:ext cx="4585061" cy="1282401"/>
          </a:xfrm>
          <a:custGeom>
            <a:avLst/>
            <a:gdLst>
              <a:gd name="connsiteX0" fmla="*/ 3030583 w 3030583"/>
              <a:gd name="connsiteY0" fmla="*/ 67333 h 550658"/>
              <a:gd name="connsiteX1" fmla="*/ 2207623 w 3030583"/>
              <a:gd name="connsiteY1" fmla="*/ 41207 h 550658"/>
              <a:gd name="connsiteX2" fmla="*/ 0 w 3030583"/>
              <a:gd name="connsiteY2" fmla="*/ 550658 h 55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0583" h="550658">
                <a:moveTo>
                  <a:pt x="3030583" y="67333"/>
                </a:moveTo>
                <a:cubicBezTo>
                  <a:pt x="2871651" y="13993"/>
                  <a:pt x="2712720" y="-39347"/>
                  <a:pt x="2207623" y="41207"/>
                </a:cubicBezTo>
                <a:cubicBezTo>
                  <a:pt x="1702526" y="121761"/>
                  <a:pt x="851263" y="336209"/>
                  <a:pt x="0" y="550658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tailEnd type="stealth" w="lg" len="lg"/>
          </a:ln>
          <a:effectLst/>
          <a:scene3d>
            <a:camera prst="isometricOffAxis1Top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7555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1074D4-A09B-BD14-C1CA-70C6ADE496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81" y="1157788"/>
            <a:ext cx="2967111" cy="19785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C5651-65C6-E93E-8633-2B4A1483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56</a:t>
            </a:r>
            <a:r>
              <a:rPr lang="en-US" baseline="30000" dirty="0"/>
              <a:t>th</a:t>
            </a:r>
            <a:r>
              <a:rPr lang="en-US" dirty="0"/>
              <a:t> Meeting!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A201-CF8E-5A5A-2DEB-1ECF6B3C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455A-F5DA-509C-863B-619F2302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56th New Horizons STM - Day 2 (Open)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942EF-FAA8-A389-EBAF-FB1D895F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F869-91CF-204F-BD5E-557EB6A68120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7A7DB-7FB3-4DF7-0952-94A7596B82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3" y="1518072"/>
            <a:ext cx="2657094" cy="17713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ABA5A8-05C5-0E87-0B7F-70C3A48503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61" y="1406001"/>
            <a:ext cx="3601142" cy="14379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30103B-1F03-6D79-0985-202AE779B4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393" y="3600996"/>
            <a:ext cx="3348163" cy="189548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6765B6-085A-9D3C-A123-6C3987971397}"/>
              </a:ext>
            </a:extLst>
          </p:cNvPr>
          <p:cNvSpPr txBox="1"/>
          <p:nvPr/>
        </p:nvSpPr>
        <p:spPr>
          <a:xfrm>
            <a:off x="170688" y="1136512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STM#49, Michoud, 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E06F8-365C-6FD1-D6C8-6F142DF2B973}"/>
              </a:ext>
            </a:extLst>
          </p:cNvPr>
          <p:cNvSpPr txBox="1"/>
          <p:nvPr/>
        </p:nvSpPr>
        <p:spPr>
          <a:xfrm>
            <a:off x="5417145" y="1054238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STM#51, Wallace,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CA0BC-0368-EDFE-7788-2EF3FE4502AA}"/>
              </a:ext>
            </a:extLst>
          </p:cNvPr>
          <p:cNvSpPr/>
          <p:nvPr/>
        </p:nvSpPr>
        <p:spPr>
          <a:xfrm>
            <a:off x="2567723" y="1720887"/>
            <a:ext cx="2930889" cy="17377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Team Photo, please!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1E8E1-3DA8-1F8B-DE8C-95136D67F025}"/>
              </a:ext>
            </a:extLst>
          </p:cNvPr>
          <p:cNvSpPr txBox="1"/>
          <p:nvPr/>
        </p:nvSpPr>
        <p:spPr>
          <a:xfrm>
            <a:off x="2844800" y="120765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STM#50, St. Louise, 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B1506-65C0-1699-A774-1AB0F6342938}"/>
              </a:ext>
            </a:extLst>
          </p:cNvPr>
          <p:cNvSpPr txBox="1"/>
          <p:nvPr/>
        </p:nvSpPr>
        <p:spPr>
          <a:xfrm>
            <a:off x="8815339" y="788456"/>
            <a:ext cx="175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STM#52, APL, MD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C843B-A014-3016-A6C4-D7017811598C}"/>
              </a:ext>
            </a:extLst>
          </p:cNvPr>
          <p:cNvSpPr txBox="1"/>
          <p:nvPr/>
        </p:nvSpPr>
        <p:spPr>
          <a:xfrm>
            <a:off x="8925556" y="4895444"/>
            <a:ext cx="259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STM#53, </a:t>
            </a:r>
            <a:r>
              <a:rPr lang="en-US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SwRI</a:t>
            </a: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Boulder, 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FB811-EA9B-48A3-BF73-303386A2AEB0}"/>
              </a:ext>
            </a:extLst>
          </p:cNvPr>
          <p:cNvSpPr txBox="1"/>
          <p:nvPr/>
        </p:nvSpPr>
        <p:spPr>
          <a:xfrm>
            <a:off x="5417145" y="5496481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STM#54, Boston, 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01D646-A1B9-5A3B-E72E-69DCF4CE8F62}"/>
              </a:ext>
            </a:extLst>
          </p:cNvPr>
          <p:cNvSpPr txBox="1"/>
          <p:nvPr/>
        </p:nvSpPr>
        <p:spPr>
          <a:xfrm>
            <a:off x="2179231" y="4115981"/>
            <a:ext cx="175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STM#55, APL, MD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23D21D-FD8B-FDDB-D0AC-77539FD81C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674" y="4476200"/>
            <a:ext cx="3272780" cy="189548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7D5C0A-5C32-AD9B-FDE3-81353F0C93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57" y="3423323"/>
            <a:ext cx="2901912" cy="138531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90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>
            <a:extLst>
              <a:ext uri="{FF2B5EF4-FFF2-40B4-BE49-F238E27FC236}">
                <a16:creationId xmlns:a16="http://schemas.microsoft.com/office/drawing/2014/main" id="{993A3C60-3548-97A8-CD74-C6D179E9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089" y="1385244"/>
            <a:ext cx="2976734" cy="19844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DBA2E-31AD-EB81-1EDB-AD31C5C6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56</a:t>
            </a:r>
            <a:r>
              <a:rPr lang="en-US" baseline="30000" dirty="0"/>
              <a:t>th</a:t>
            </a:r>
            <a:r>
              <a:rPr lang="en-US" dirty="0"/>
              <a:t> Science Team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7A793-B074-2183-A382-BC611F8F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May 2024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1C10-3A90-49CB-B509-B4262766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56th New Horizons STM - Day 2 (Open)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3ECCF-1907-34CA-7E74-AAC8E02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35B74-C827-47ED-A911-CD3E05054A75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5AAB8-B82B-CF8F-BB74-71BB6B541A0A}"/>
              </a:ext>
            </a:extLst>
          </p:cNvPr>
          <p:cNvSpPr txBox="1"/>
          <p:nvPr/>
        </p:nvSpPr>
        <p:spPr>
          <a:xfrm>
            <a:off x="8572420" y="3369733"/>
            <a:ext cx="28777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 200 Room E100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Auditorium in the Lobby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16CC4B7-A427-91B4-91CB-B30C525A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8BCE-7889-AF0B-7872-4F6C31011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" y="1113820"/>
            <a:ext cx="7772400" cy="53136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D27680-BF3A-71A9-42E8-A33C7ED0280D}"/>
              </a:ext>
            </a:extLst>
          </p:cNvPr>
          <p:cNvCxnSpPr/>
          <p:nvPr/>
        </p:nvCxnSpPr>
        <p:spPr>
          <a:xfrm>
            <a:off x="369869" y="4458985"/>
            <a:ext cx="0" cy="256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1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3C34E8-445D-1442-8477-607926BB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Brief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C22668-76D8-9A4F-BEFF-6A3D3124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Meeting is being recorded!</a:t>
            </a:r>
          </a:p>
          <a:p>
            <a:r>
              <a:rPr lang="en-US" dirty="0"/>
              <a:t>Badge in at guard desk!</a:t>
            </a:r>
          </a:p>
          <a:p>
            <a:pPr lvl="1"/>
            <a:r>
              <a:rPr lang="en-US" dirty="0"/>
              <a:t>Need badges to access break-out rooms</a:t>
            </a:r>
          </a:p>
          <a:p>
            <a:r>
              <a:rPr lang="en-US" dirty="0"/>
              <a:t>Rules of the Road</a:t>
            </a:r>
          </a:p>
          <a:p>
            <a:pPr lvl="1"/>
            <a:r>
              <a:rPr lang="en-US" dirty="0"/>
              <a:t>Do not socialize science or mission news!</a:t>
            </a:r>
          </a:p>
          <a:p>
            <a:r>
              <a:rPr lang="en-US" dirty="0"/>
              <a:t>Send presentations to Pontus Brandt!</a:t>
            </a:r>
          </a:p>
          <a:p>
            <a:r>
              <a:rPr lang="en-US" dirty="0"/>
              <a:t> Questions?</a:t>
            </a:r>
          </a:p>
          <a:p>
            <a:pPr lvl="1"/>
            <a:r>
              <a:rPr lang="en-US" dirty="0">
                <a:hlinkClick r:id="rId2"/>
              </a:rPr>
              <a:t>Lisa.turner@jhuapl.edu</a:t>
            </a:r>
            <a:r>
              <a:rPr lang="en-US" dirty="0"/>
              <a:t> and/or </a:t>
            </a:r>
            <a:r>
              <a:rPr lang="en-US" dirty="0">
                <a:hlinkClick r:id="rId3"/>
              </a:rPr>
              <a:t>pontus.brandt@jhuapl.edu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45EDD-D259-81D0-D5BF-DAB93DF8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B3494-B7D8-C6C5-1ED9-F6324BF0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56th New Horizons STM - Day 2 (Open)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A442-21BC-774E-8408-31734754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F869-91CF-204F-BD5E-557EB6A68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6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295FB-F5D2-712D-1C85-7304C767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7F79-61CC-2859-5DB8-BE83069E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56th New Horizons STM - Day 2 (Open)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109D1-4D11-B767-D2D9-E1D635E7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F869-91CF-204F-BD5E-557EB6A68120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91F25-B248-CEDE-3949-F35549413C09}"/>
              </a:ext>
            </a:extLst>
          </p:cNvPr>
          <p:cNvSpPr txBox="1"/>
          <p:nvPr/>
        </p:nvSpPr>
        <p:spPr>
          <a:xfrm>
            <a:off x="242655" y="1164826"/>
            <a:ext cx="1191896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Break and Photo!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Resuming 10:30 EDT with 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Workshop#2: </a:t>
            </a:r>
            <a:r>
              <a:rPr lang="en-US" sz="4000" dirty="0">
                <a:solidFill>
                  <a:schemeClr val="bg1"/>
                </a:solidFill>
              </a:rPr>
              <a:t>The Potentially Extended Kuiper Belt</a:t>
            </a:r>
          </a:p>
        </p:txBody>
      </p:sp>
    </p:spTree>
    <p:extLst>
      <p:ext uri="{BB962C8B-B14F-4D97-AF65-F5344CB8AC3E}">
        <p14:creationId xmlns:p14="http://schemas.microsoft.com/office/powerpoint/2010/main" val="559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295FB-F5D2-712D-1C85-7304C767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7F79-61CC-2859-5DB8-BE83069E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56th New Horizons STM - Day 2 (Open)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109D1-4D11-B767-D2D9-E1D635E7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F869-91CF-204F-BD5E-557EB6A68120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91F25-B248-CEDE-3949-F35549413C09}"/>
              </a:ext>
            </a:extLst>
          </p:cNvPr>
          <p:cNvSpPr txBox="1"/>
          <p:nvPr/>
        </p:nvSpPr>
        <p:spPr>
          <a:xfrm>
            <a:off x="1240108" y="1164826"/>
            <a:ext cx="992406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At Lunch!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Resuming 13:30 EDT with 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Workshop#3: </a:t>
            </a:r>
            <a:r>
              <a:rPr lang="en-US" sz="4000" dirty="0">
                <a:solidFill>
                  <a:schemeClr val="bg1"/>
                </a:solidFill>
              </a:rPr>
              <a:t>Termination Shock Planning</a:t>
            </a:r>
          </a:p>
        </p:txBody>
      </p:sp>
    </p:spTree>
    <p:extLst>
      <p:ext uri="{BB962C8B-B14F-4D97-AF65-F5344CB8AC3E}">
        <p14:creationId xmlns:p14="http://schemas.microsoft.com/office/powerpoint/2010/main" val="11158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295FB-F5D2-712D-1C85-7304C767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7F79-61CC-2859-5DB8-BE83069E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56th New Horizons STM - Day 2 (Open)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109D1-4D11-B767-D2D9-E1D635E7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F869-91CF-204F-BD5E-557EB6A68120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91F25-B248-CEDE-3949-F35549413C09}"/>
              </a:ext>
            </a:extLst>
          </p:cNvPr>
          <p:cNvSpPr txBox="1"/>
          <p:nvPr/>
        </p:nvSpPr>
        <p:spPr>
          <a:xfrm>
            <a:off x="2194932" y="0"/>
            <a:ext cx="7802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Break and Cake!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Resuming 15:50 EDT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Congratulations Helen!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8FF09-A52C-ED4C-7305-C5A63AEF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97188" y="1751269"/>
            <a:ext cx="4105382" cy="54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268</Words>
  <Application>Microsoft Macintosh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Arial Black</vt:lpstr>
      <vt:lpstr>Arial Narrow</vt:lpstr>
      <vt:lpstr>Calibri</vt:lpstr>
      <vt:lpstr>Eurostile</vt:lpstr>
      <vt:lpstr>Black</vt:lpstr>
      <vt:lpstr>1_Office Theme</vt:lpstr>
      <vt:lpstr>PowerPoint Presentation</vt:lpstr>
      <vt:lpstr>Welcome to the 56th Meeting!</vt:lpstr>
      <vt:lpstr>56th Science Team Meeting</vt:lpstr>
      <vt:lpstr>Morning Brief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Pontus C Brandt</dc:creator>
  <cp:lastModifiedBy>Pontus C. Brandt</cp:lastModifiedBy>
  <cp:revision>71</cp:revision>
  <dcterms:created xsi:type="dcterms:W3CDTF">2022-01-31T20:25:26Z</dcterms:created>
  <dcterms:modified xsi:type="dcterms:W3CDTF">2024-05-15T17:28:40Z</dcterms:modified>
</cp:coreProperties>
</file>